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theme/themeOverride4.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5" r:id="rId2"/>
  </p:sldMasterIdLst>
  <p:notesMasterIdLst>
    <p:notesMasterId r:id="rId33"/>
  </p:notesMasterIdLst>
  <p:sldIdLst>
    <p:sldId id="256" r:id="rId3"/>
    <p:sldId id="258" r:id="rId4"/>
    <p:sldId id="447" r:id="rId5"/>
    <p:sldId id="449" r:id="rId6"/>
    <p:sldId id="450" r:id="rId7"/>
    <p:sldId id="451" r:id="rId8"/>
    <p:sldId id="292" r:id="rId9"/>
    <p:sldId id="453" r:id="rId10"/>
    <p:sldId id="454" r:id="rId11"/>
    <p:sldId id="455" r:id="rId12"/>
    <p:sldId id="456" r:id="rId13"/>
    <p:sldId id="464" r:id="rId14"/>
    <p:sldId id="465" r:id="rId15"/>
    <p:sldId id="466" r:id="rId16"/>
    <p:sldId id="458" r:id="rId17"/>
    <p:sldId id="457" r:id="rId18"/>
    <p:sldId id="295" r:id="rId19"/>
    <p:sldId id="459" r:id="rId20"/>
    <p:sldId id="460" r:id="rId21"/>
    <p:sldId id="261" r:id="rId22"/>
    <p:sldId id="468" r:id="rId23"/>
    <p:sldId id="461" r:id="rId24"/>
    <p:sldId id="467" r:id="rId25"/>
    <p:sldId id="463" r:id="rId26"/>
    <p:sldId id="471" r:id="rId27"/>
    <p:sldId id="470" r:id="rId28"/>
    <p:sldId id="294" r:id="rId29"/>
    <p:sldId id="469" r:id="rId30"/>
    <p:sldId id="448" r:id="rId31"/>
    <p:sldId id="446" r:id="rId32"/>
  </p:sldIdLst>
  <p:sldSz cx="9144000" cy="5143500" type="screen16x9"/>
  <p:notesSz cx="6858000" cy="9144000"/>
  <p:embeddedFontLst>
    <p:embeddedFont>
      <p:font typeface="Arial Black" panose="020B0A04020102020204" pitchFamily="34" charset="0"/>
      <p:bold r:id="rId34"/>
    </p:embeddedFont>
    <p:embeddedFont>
      <p:font typeface="Barlow Medium" panose="00000600000000000000" pitchFamily="2" charset="0"/>
      <p:regular r:id="rId35"/>
      <p:italic r:id="rId36"/>
    </p:embeddedFont>
    <p:embeddedFont>
      <p:font typeface="Cairo" panose="00000500000000000000" pitchFamily="2" charset="-78"/>
      <p:regular r:id="rId37"/>
      <p:bold r:id="rId38"/>
    </p:embeddedFont>
    <p:embeddedFont>
      <p:font typeface="DM Serif Display" pitchFamily="2" charset="0"/>
      <p:regular r:id="rId39"/>
      <p:italic r:id="rId40"/>
    </p:embeddedFont>
    <p:embeddedFont>
      <p:font typeface="Fira Sans Extra Condensed Medium" panose="020B0604020202020204" charset="0"/>
      <p:regular r:id="rId41"/>
      <p:bold r:id="rId42"/>
      <p:italic r:id="rId43"/>
      <p:boldItalic r:id="rId44"/>
    </p:embeddedFont>
    <p:embeddedFont>
      <p:font typeface="Inter" panose="020B0604020202020204" charset="0"/>
      <p:regular r:id="rId45"/>
      <p:bold r:id="rId46"/>
      <p:italic r:id="rId47"/>
      <p:boldItalic r:id="rId48"/>
    </p:embeddedFont>
    <p:embeddedFont>
      <p:font typeface="Inter Medium" panose="020B0604020202020204" charset="0"/>
      <p:regular r:id="rId49"/>
      <p:bold r:id="rId50"/>
      <p:italic r:id="rId51"/>
      <p:boldItalic r:id="rId52"/>
    </p:embeddedFont>
    <p:embeddedFont>
      <p:font typeface="Nunito Light" pitchFamily="2" charset="0"/>
      <p:regular r:id="rId53"/>
      <p:italic r:id="rId54"/>
    </p:embeddedFont>
    <p:embeddedFont>
      <p:font typeface="Open Sans" panose="020B0606030504020204" pitchFamily="34" charset="0"/>
      <p:regular r:id="rId55"/>
      <p:bold r:id="rId56"/>
      <p:italic r:id="rId57"/>
      <p:boldItalic r:id="rId58"/>
    </p:embeddedFont>
    <p:embeddedFont>
      <p:font typeface="Open Sans Light" panose="020B0306030504020204" pitchFamily="34" charset="0"/>
      <p:regular r:id="rId59"/>
      <p: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B2E31"/>
    <a:srgbClr val="EFEEE7"/>
    <a:srgbClr val="000099"/>
    <a:srgbClr val="FF9900"/>
    <a:srgbClr val="0033CC"/>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E7B465-CCD6-4F54-BA24-8E86100A1743}">
  <a:tblStyle styleId="{9AE7B465-CCD6-4F54-BA24-8E86100A17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5FDA44-C758-4F44-AE26-6F30072D5CB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94660"/>
  </p:normalViewPr>
  <p:slideViewPr>
    <p:cSldViewPr snapToGrid="0">
      <p:cViewPr>
        <p:scale>
          <a:sx n="87" d="100"/>
          <a:sy n="87" d="100"/>
        </p:scale>
        <p:origin x="6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font" Target="fonts/font30.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48300ce3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48300ce3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D65141DE-5433-5097-CD64-ADA4F596A645}"/>
            </a:ext>
          </a:extLst>
        </p:cNvPr>
        <p:cNvGrpSpPr/>
        <p:nvPr/>
      </p:nvGrpSpPr>
      <p:grpSpPr>
        <a:xfrm>
          <a:off x="0" y="0"/>
          <a:ext cx="0" cy="0"/>
          <a:chOff x="0" y="0"/>
          <a:chExt cx="0" cy="0"/>
        </a:xfrm>
      </p:grpSpPr>
      <p:sp>
        <p:nvSpPr>
          <p:cNvPr id="204" name="Google Shape;204;g54dda1946d_6_332:notes">
            <a:extLst>
              <a:ext uri="{FF2B5EF4-FFF2-40B4-BE49-F238E27FC236}">
                <a16:creationId xmlns:a16="http://schemas.microsoft.com/office/drawing/2014/main" id="{8A35BDD1-BA5D-27BA-8855-ACFF4EA122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a:extLst>
              <a:ext uri="{FF2B5EF4-FFF2-40B4-BE49-F238E27FC236}">
                <a16:creationId xmlns:a16="http://schemas.microsoft.com/office/drawing/2014/main" id="{A2C4B90D-F9E5-3F16-4413-3F1F6017F0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472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20D3D23A-18E3-BEA3-AD04-8113F5A8FCE3}"/>
            </a:ext>
          </a:extLst>
        </p:cNvPr>
        <p:cNvGrpSpPr/>
        <p:nvPr/>
      </p:nvGrpSpPr>
      <p:grpSpPr>
        <a:xfrm>
          <a:off x="0" y="0"/>
          <a:ext cx="0" cy="0"/>
          <a:chOff x="0" y="0"/>
          <a:chExt cx="0" cy="0"/>
        </a:xfrm>
      </p:grpSpPr>
      <p:sp>
        <p:nvSpPr>
          <p:cNvPr id="204" name="Google Shape;204;g54dda1946d_6_332:notes">
            <a:extLst>
              <a:ext uri="{FF2B5EF4-FFF2-40B4-BE49-F238E27FC236}">
                <a16:creationId xmlns:a16="http://schemas.microsoft.com/office/drawing/2014/main" id="{AF583E2C-319D-C97E-8E2B-F624BCFE80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a:extLst>
              <a:ext uri="{FF2B5EF4-FFF2-40B4-BE49-F238E27FC236}">
                <a16:creationId xmlns:a16="http://schemas.microsoft.com/office/drawing/2014/main" id="{45002165-D1C6-02B9-9906-B726282CF9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1043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A616F112-1E78-4350-D27C-DE80B0DFC3F6}"/>
            </a:ext>
          </a:extLst>
        </p:cNvPr>
        <p:cNvGrpSpPr/>
        <p:nvPr/>
      </p:nvGrpSpPr>
      <p:grpSpPr>
        <a:xfrm>
          <a:off x="0" y="0"/>
          <a:ext cx="0" cy="0"/>
          <a:chOff x="0" y="0"/>
          <a:chExt cx="0" cy="0"/>
        </a:xfrm>
      </p:grpSpPr>
      <p:sp>
        <p:nvSpPr>
          <p:cNvPr id="204" name="Google Shape;204;g54dda1946d_6_332:notes">
            <a:extLst>
              <a:ext uri="{FF2B5EF4-FFF2-40B4-BE49-F238E27FC236}">
                <a16:creationId xmlns:a16="http://schemas.microsoft.com/office/drawing/2014/main" id="{3A144611-26F8-A240-14B7-F69E1BFB41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a:extLst>
              <a:ext uri="{FF2B5EF4-FFF2-40B4-BE49-F238E27FC236}">
                <a16:creationId xmlns:a16="http://schemas.microsoft.com/office/drawing/2014/main" id="{795BB61A-5FCF-B5C0-EFAB-68FB6F7EE5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148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EE1620E3-6B07-E52C-4C17-FB968F9DD5D7}"/>
            </a:ext>
          </a:extLst>
        </p:cNvPr>
        <p:cNvGrpSpPr/>
        <p:nvPr/>
      </p:nvGrpSpPr>
      <p:grpSpPr>
        <a:xfrm>
          <a:off x="0" y="0"/>
          <a:ext cx="0" cy="0"/>
          <a:chOff x="0" y="0"/>
          <a:chExt cx="0" cy="0"/>
        </a:xfrm>
      </p:grpSpPr>
      <p:sp>
        <p:nvSpPr>
          <p:cNvPr id="204" name="Google Shape;204;g54dda1946d_6_332:notes">
            <a:extLst>
              <a:ext uri="{FF2B5EF4-FFF2-40B4-BE49-F238E27FC236}">
                <a16:creationId xmlns:a16="http://schemas.microsoft.com/office/drawing/2014/main" id="{EA4C1AA2-6EE6-0D0D-B285-4FDE080A00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a:extLst>
              <a:ext uri="{FF2B5EF4-FFF2-40B4-BE49-F238E27FC236}">
                <a16:creationId xmlns:a16="http://schemas.microsoft.com/office/drawing/2014/main" id="{1BAFA76B-8239-8EC6-FCA4-75BA7287A5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0657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D0D10A57-0B30-A1C1-8624-A18C603DC589}"/>
            </a:ext>
          </a:extLst>
        </p:cNvPr>
        <p:cNvGrpSpPr/>
        <p:nvPr/>
      </p:nvGrpSpPr>
      <p:grpSpPr>
        <a:xfrm>
          <a:off x="0" y="0"/>
          <a:ext cx="0" cy="0"/>
          <a:chOff x="0" y="0"/>
          <a:chExt cx="0" cy="0"/>
        </a:xfrm>
      </p:grpSpPr>
      <p:sp>
        <p:nvSpPr>
          <p:cNvPr id="204" name="Google Shape;204;g54dda1946d_6_332:notes">
            <a:extLst>
              <a:ext uri="{FF2B5EF4-FFF2-40B4-BE49-F238E27FC236}">
                <a16:creationId xmlns:a16="http://schemas.microsoft.com/office/drawing/2014/main" id="{60AE2077-71CC-6054-DD77-A811602CA2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a:extLst>
              <a:ext uri="{FF2B5EF4-FFF2-40B4-BE49-F238E27FC236}">
                <a16:creationId xmlns:a16="http://schemas.microsoft.com/office/drawing/2014/main" id="{1E118BFD-445A-E400-AE06-44498BB620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491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E7836B93-40D7-0E78-3C03-0AC802B15F9A}"/>
            </a:ext>
          </a:extLst>
        </p:cNvPr>
        <p:cNvGrpSpPr/>
        <p:nvPr/>
      </p:nvGrpSpPr>
      <p:grpSpPr>
        <a:xfrm>
          <a:off x="0" y="0"/>
          <a:ext cx="0" cy="0"/>
          <a:chOff x="0" y="0"/>
          <a:chExt cx="0" cy="0"/>
        </a:xfrm>
      </p:grpSpPr>
      <p:sp>
        <p:nvSpPr>
          <p:cNvPr id="263" name="Google Shape;263;g190cccfa97d_0_0:notes">
            <a:extLst>
              <a:ext uri="{FF2B5EF4-FFF2-40B4-BE49-F238E27FC236}">
                <a16:creationId xmlns:a16="http://schemas.microsoft.com/office/drawing/2014/main" id="{99AFED6D-1C6C-A3CC-DD7B-E5AE6845AA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90cccfa97d_0_0:notes">
            <a:extLst>
              <a:ext uri="{FF2B5EF4-FFF2-40B4-BE49-F238E27FC236}">
                <a16:creationId xmlns:a16="http://schemas.microsoft.com/office/drawing/2014/main" id="{6B7B1CE2-8657-DD9B-AD9D-BCCA693541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11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0A5798BB-FA64-27B7-76D6-1C7C4B1B9AA4}"/>
            </a:ext>
          </a:extLst>
        </p:cNvPr>
        <p:cNvGrpSpPr/>
        <p:nvPr/>
      </p:nvGrpSpPr>
      <p:grpSpPr>
        <a:xfrm>
          <a:off x="0" y="0"/>
          <a:ext cx="0" cy="0"/>
          <a:chOff x="0" y="0"/>
          <a:chExt cx="0" cy="0"/>
        </a:xfrm>
      </p:grpSpPr>
      <p:sp>
        <p:nvSpPr>
          <p:cNvPr id="263" name="Google Shape;263;g190cccfa97d_0_0:notes">
            <a:extLst>
              <a:ext uri="{FF2B5EF4-FFF2-40B4-BE49-F238E27FC236}">
                <a16:creationId xmlns:a16="http://schemas.microsoft.com/office/drawing/2014/main" id="{0302C595-6386-366F-B7FC-55C704F72A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90cccfa97d_0_0:notes">
            <a:extLst>
              <a:ext uri="{FF2B5EF4-FFF2-40B4-BE49-F238E27FC236}">
                <a16:creationId xmlns:a16="http://schemas.microsoft.com/office/drawing/2014/main" id="{5A57E76F-C574-BC07-9B55-D1602CA25A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213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BC91D434-8084-774A-41AF-E9E969164E4E}"/>
            </a:ext>
          </a:extLst>
        </p:cNvPr>
        <p:cNvGrpSpPr/>
        <p:nvPr/>
      </p:nvGrpSpPr>
      <p:grpSpPr>
        <a:xfrm>
          <a:off x="0" y="0"/>
          <a:ext cx="0" cy="0"/>
          <a:chOff x="0" y="0"/>
          <a:chExt cx="0" cy="0"/>
        </a:xfrm>
      </p:grpSpPr>
      <p:sp>
        <p:nvSpPr>
          <p:cNvPr id="263" name="Google Shape;263;g190cccfa97d_0_0:notes">
            <a:extLst>
              <a:ext uri="{FF2B5EF4-FFF2-40B4-BE49-F238E27FC236}">
                <a16:creationId xmlns:a16="http://schemas.microsoft.com/office/drawing/2014/main" id="{4175B71E-98C9-273F-9A41-E72FA0D9CD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90cccfa97d_0_0:notes">
            <a:extLst>
              <a:ext uri="{FF2B5EF4-FFF2-40B4-BE49-F238E27FC236}">
                <a16:creationId xmlns:a16="http://schemas.microsoft.com/office/drawing/2014/main" id="{C23BCD8E-5F9D-2462-59A0-5DF7F41E49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445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4D45454F-F4AE-4697-13EE-10C164711537}"/>
            </a:ext>
          </a:extLst>
        </p:cNvPr>
        <p:cNvGrpSpPr/>
        <p:nvPr/>
      </p:nvGrpSpPr>
      <p:grpSpPr>
        <a:xfrm>
          <a:off x="0" y="0"/>
          <a:ext cx="0" cy="0"/>
          <a:chOff x="0" y="0"/>
          <a:chExt cx="0" cy="0"/>
        </a:xfrm>
      </p:grpSpPr>
      <p:sp>
        <p:nvSpPr>
          <p:cNvPr id="263" name="Google Shape;263;g190cccfa97d_0_0:notes">
            <a:extLst>
              <a:ext uri="{FF2B5EF4-FFF2-40B4-BE49-F238E27FC236}">
                <a16:creationId xmlns:a16="http://schemas.microsoft.com/office/drawing/2014/main" id="{C8B196D3-2CDC-E22B-AE89-464122551E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90cccfa97d_0_0:notes">
            <a:extLst>
              <a:ext uri="{FF2B5EF4-FFF2-40B4-BE49-F238E27FC236}">
                <a16:creationId xmlns:a16="http://schemas.microsoft.com/office/drawing/2014/main" id="{F8663472-0CBC-C3B0-5F3C-23C1EDEF80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166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a:extLst>
            <a:ext uri="{FF2B5EF4-FFF2-40B4-BE49-F238E27FC236}">
              <a16:creationId xmlns:a16="http://schemas.microsoft.com/office/drawing/2014/main" id="{04847424-90BB-E68D-3AA2-0B27B7EBDFCC}"/>
            </a:ext>
          </a:extLst>
        </p:cNvPr>
        <p:cNvGrpSpPr/>
        <p:nvPr/>
      </p:nvGrpSpPr>
      <p:grpSpPr>
        <a:xfrm>
          <a:off x="0" y="0"/>
          <a:ext cx="0" cy="0"/>
          <a:chOff x="0" y="0"/>
          <a:chExt cx="0" cy="0"/>
        </a:xfrm>
      </p:grpSpPr>
      <p:sp>
        <p:nvSpPr>
          <p:cNvPr id="263" name="Google Shape;263;g190cccfa97d_0_0:notes">
            <a:extLst>
              <a:ext uri="{FF2B5EF4-FFF2-40B4-BE49-F238E27FC236}">
                <a16:creationId xmlns:a16="http://schemas.microsoft.com/office/drawing/2014/main" id="{2917505D-7D3D-70CE-3FAB-52F7C73C80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90cccfa97d_0_0:notes">
            <a:extLst>
              <a:ext uri="{FF2B5EF4-FFF2-40B4-BE49-F238E27FC236}">
                <a16:creationId xmlns:a16="http://schemas.microsoft.com/office/drawing/2014/main" id="{719FEBA8-EBC0-6B55-94FC-6B712A2CF6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67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8300ce30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48300ce30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4a9633a7f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3046233D-C561-1127-DE98-6461E8B1F387}"/>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2B1CF329-693C-8B4F-2AA5-417F333042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3C0372E6-FF0A-3469-745F-4261587C23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53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ADDDD4DE-AD08-AE7B-DD28-C314E8D1B5D0}"/>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34A22D95-0F81-C5A0-39F4-33465943B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1B091F40-7EC7-D993-13A1-5F332ABC78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262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93A1FE75-7030-5A24-86DC-1785E44A263A}"/>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1522C02B-8AD9-7323-C324-ABA0957EB6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678D04EE-C943-CF48-C176-94FB8D6D9D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53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7F4C45B6-842F-71A1-B0D3-BD3F7F011E9D}"/>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6334BBA0-61EB-75FD-D7A9-5A15FC2E2D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86A5F797-E938-EDE4-56DF-8ECCF544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312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19781E84-6B9A-BC18-8667-3BB9C0C2FB57}"/>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1F9334F7-077B-F34A-685A-AC4501C1AC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DCB7A6B7-2082-57F3-EBC3-509E42BE56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43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5DC9EB9F-398E-9B0F-A7D3-DADB4B832C81}"/>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66E1D34E-E363-9705-A5FF-DA800F1B68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DB9AC52E-0EFB-466E-BE95-F9272E954E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85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0C825E58-379E-6159-8600-5C9C34A0C0B0}"/>
            </a:ext>
          </a:extLst>
        </p:cNvPr>
        <p:cNvGrpSpPr/>
        <p:nvPr/>
      </p:nvGrpSpPr>
      <p:grpSpPr>
        <a:xfrm>
          <a:off x="0" y="0"/>
          <a:ext cx="0" cy="0"/>
          <a:chOff x="0" y="0"/>
          <a:chExt cx="0" cy="0"/>
        </a:xfrm>
      </p:grpSpPr>
      <p:sp>
        <p:nvSpPr>
          <p:cNvPr id="325" name="Google Shape;325;g1869d044d76_0_0:notes">
            <a:extLst>
              <a:ext uri="{FF2B5EF4-FFF2-40B4-BE49-F238E27FC236}">
                <a16:creationId xmlns:a16="http://schemas.microsoft.com/office/drawing/2014/main" id="{B3D4BBA3-1351-147A-91DB-C8B0123463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869d044d76_0_0:notes">
            <a:extLst>
              <a:ext uri="{FF2B5EF4-FFF2-40B4-BE49-F238E27FC236}">
                <a16:creationId xmlns:a16="http://schemas.microsoft.com/office/drawing/2014/main" id="{409C5EFA-27CB-FCBE-DD86-21B2895A1C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253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B1849881-735B-7CA8-1202-D1A0DCB0C7FB}"/>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281C20C0-E226-9F2A-1F6E-460A3CFEB6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13A970A9-0D70-E9C5-E6B7-34775ABBEF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625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2F31BC8C-4C83-B1AF-2D81-A382E0FD3E4A}"/>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AA192887-24DE-86DF-4D96-6FCCF79B03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E54F677F-2DFE-3D2E-BE4C-6C6140B4D1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758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B9A75A87-FB4A-562F-6F8A-5C155EAF101E}"/>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70DB24EE-0929-315C-9998-3E642164B0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16A7EAC9-17BE-BFD9-3268-6F712FF2E5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077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a:extLst>
            <a:ext uri="{FF2B5EF4-FFF2-40B4-BE49-F238E27FC236}">
              <a16:creationId xmlns:a16="http://schemas.microsoft.com/office/drawing/2014/main" id="{5701CF40-4170-FF9A-628F-FA548BCC5E32}"/>
            </a:ext>
          </a:extLst>
        </p:cNvPr>
        <p:cNvGrpSpPr/>
        <p:nvPr/>
      </p:nvGrpSpPr>
      <p:grpSpPr>
        <a:xfrm>
          <a:off x="0" y="0"/>
          <a:ext cx="0" cy="0"/>
          <a:chOff x="0" y="0"/>
          <a:chExt cx="0" cy="0"/>
        </a:xfrm>
      </p:grpSpPr>
      <p:sp>
        <p:nvSpPr>
          <p:cNvPr id="777" name="Google Shape;777;g5465e7bc0b_1_49:notes">
            <a:extLst>
              <a:ext uri="{FF2B5EF4-FFF2-40B4-BE49-F238E27FC236}">
                <a16:creationId xmlns:a16="http://schemas.microsoft.com/office/drawing/2014/main" id="{BA999DE6-E3D3-C1BA-2D8F-05D7A3F27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5465e7bc0b_1_49:notes">
            <a:extLst>
              <a:ext uri="{FF2B5EF4-FFF2-40B4-BE49-F238E27FC236}">
                <a16:creationId xmlns:a16="http://schemas.microsoft.com/office/drawing/2014/main" id="{AE9800B7-BD0F-A68F-BE97-EA29383632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817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A9F119A6-36FB-6EE6-D4D8-4041CF4867D4}"/>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3EB32972-2EC7-F8A6-C473-AC3723D85B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C14487ED-8CC2-1D1B-0640-48C3C290EC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655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08A9CE28-98B3-8BEE-1EBD-02AAB5AC4B0F}"/>
            </a:ext>
          </a:extLst>
        </p:cNvPr>
        <p:cNvGrpSpPr/>
        <p:nvPr/>
      </p:nvGrpSpPr>
      <p:grpSpPr>
        <a:xfrm>
          <a:off x="0" y="0"/>
          <a:ext cx="0" cy="0"/>
          <a:chOff x="0" y="0"/>
          <a:chExt cx="0" cy="0"/>
        </a:xfrm>
      </p:grpSpPr>
      <p:sp>
        <p:nvSpPr>
          <p:cNvPr id="195" name="Google Shape;195;g34a9633a7fe_3_0:notes">
            <a:extLst>
              <a:ext uri="{FF2B5EF4-FFF2-40B4-BE49-F238E27FC236}">
                <a16:creationId xmlns:a16="http://schemas.microsoft.com/office/drawing/2014/main" id="{649F7FE6-E156-FC76-32AD-AC57FFBEC2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4a9633a7fe_3_0:notes">
            <a:extLst>
              <a:ext uri="{FF2B5EF4-FFF2-40B4-BE49-F238E27FC236}">
                <a16:creationId xmlns:a16="http://schemas.microsoft.com/office/drawing/2014/main" id="{DA9912C9-A95C-EB0F-90C6-BD824ED1E1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20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A70CEFCF-EFFF-DEFA-29AD-C60A65600304}"/>
            </a:ext>
          </a:extLst>
        </p:cNvPr>
        <p:cNvGrpSpPr/>
        <p:nvPr/>
      </p:nvGrpSpPr>
      <p:grpSpPr>
        <a:xfrm>
          <a:off x="0" y="0"/>
          <a:ext cx="0" cy="0"/>
          <a:chOff x="0" y="0"/>
          <a:chExt cx="0" cy="0"/>
        </a:xfrm>
      </p:grpSpPr>
      <p:sp>
        <p:nvSpPr>
          <p:cNvPr id="204" name="Google Shape;204;g54dda1946d_6_332:notes">
            <a:extLst>
              <a:ext uri="{FF2B5EF4-FFF2-40B4-BE49-F238E27FC236}">
                <a16:creationId xmlns:a16="http://schemas.microsoft.com/office/drawing/2014/main" id="{B5CB3460-33C9-9222-2F2E-067449E2FE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a:extLst>
              <a:ext uri="{FF2B5EF4-FFF2-40B4-BE49-F238E27FC236}">
                <a16:creationId xmlns:a16="http://schemas.microsoft.com/office/drawing/2014/main" id="{3B2CABA9-5C2E-FE4F-FBC2-F7951B2998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221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F17C40C7-C716-E961-4110-F867997949BB}"/>
            </a:ext>
          </a:extLst>
        </p:cNvPr>
        <p:cNvGrpSpPr/>
        <p:nvPr/>
      </p:nvGrpSpPr>
      <p:grpSpPr>
        <a:xfrm>
          <a:off x="0" y="0"/>
          <a:ext cx="0" cy="0"/>
          <a:chOff x="0" y="0"/>
          <a:chExt cx="0" cy="0"/>
        </a:xfrm>
      </p:grpSpPr>
      <p:sp>
        <p:nvSpPr>
          <p:cNvPr id="204" name="Google Shape;204;g54dda1946d_6_332:notes">
            <a:extLst>
              <a:ext uri="{FF2B5EF4-FFF2-40B4-BE49-F238E27FC236}">
                <a16:creationId xmlns:a16="http://schemas.microsoft.com/office/drawing/2014/main" id="{FBCB9B7C-81C1-1B8C-A3AA-4307EC7358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a:extLst>
              <a:ext uri="{FF2B5EF4-FFF2-40B4-BE49-F238E27FC236}">
                <a16:creationId xmlns:a16="http://schemas.microsoft.com/office/drawing/2014/main" id="{B76179D4-C35D-BAF0-2C40-DF78385E3E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773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41911C64-46A0-C45F-054B-ABF89FD37117}"/>
            </a:ext>
          </a:extLst>
        </p:cNvPr>
        <p:cNvGrpSpPr/>
        <p:nvPr/>
      </p:nvGrpSpPr>
      <p:grpSpPr>
        <a:xfrm>
          <a:off x="0" y="0"/>
          <a:ext cx="0" cy="0"/>
          <a:chOff x="0" y="0"/>
          <a:chExt cx="0" cy="0"/>
        </a:xfrm>
      </p:grpSpPr>
      <p:sp>
        <p:nvSpPr>
          <p:cNvPr id="204" name="Google Shape;204;g54dda1946d_6_332:notes">
            <a:extLst>
              <a:ext uri="{FF2B5EF4-FFF2-40B4-BE49-F238E27FC236}">
                <a16:creationId xmlns:a16="http://schemas.microsoft.com/office/drawing/2014/main" id="{BE8B8E50-0505-6499-219C-4C0C690211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a:extLst>
              <a:ext uri="{FF2B5EF4-FFF2-40B4-BE49-F238E27FC236}">
                <a16:creationId xmlns:a16="http://schemas.microsoft.com/office/drawing/2014/main" id="{F9773C20-2274-7B1A-A657-86C5D4200B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238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6258677A-2244-FCAC-994B-B7AF9F2367A8}"/>
            </a:ext>
          </a:extLst>
        </p:cNvPr>
        <p:cNvGrpSpPr/>
        <p:nvPr/>
      </p:nvGrpSpPr>
      <p:grpSpPr>
        <a:xfrm>
          <a:off x="0" y="0"/>
          <a:ext cx="0" cy="0"/>
          <a:chOff x="0" y="0"/>
          <a:chExt cx="0" cy="0"/>
        </a:xfrm>
      </p:grpSpPr>
      <p:sp>
        <p:nvSpPr>
          <p:cNvPr id="204" name="Google Shape;204;g54dda1946d_6_332:notes">
            <a:extLst>
              <a:ext uri="{FF2B5EF4-FFF2-40B4-BE49-F238E27FC236}">
                <a16:creationId xmlns:a16="http://schemas.microsoft.com/office/drawing/2014/main" id="{A79557F6-5F06-3AA0-119C-7DF3102E94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a:extLst>
              <a:ext uri="{FF2B5EF4-FFF2-40B4-BE49-F238E27FC236}">
                <a16:creationId xmlns:a16="http://schemas.microsoft.com/office/drawing/2014/main" id="{AD2A204A-10F8-A515-ACE1-B2B0E01D78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9937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117900" y="119100"/>
            <a:ext cx="8908200" cy="473190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10;p2"/>
          <p:cNvSpPr txBox="1">
            <a:spLocks noGrp="1"/>
          </p:cNvSpPr>
          <p:nvPr>
            <p:ph type="ctrTitle"/>
          </p:nvPr>
        </p:nvSpPr>
        <p:spPr>
          <a:xfrm>
            <a:off x="713225" y="1066800"/>
            <a:ext cx="5407800" cy="1662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000">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6" y="3395547"/>
            <a:ext cx="6350100" cy="43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1"/>
        </a:solidFill>
        <a:effectLst/>
      </p:bgPr>
    </p:bg>
    <p:spTree>
      <p:nvGrpSpPr>
        <p:cNvPr id="1" name="Shape 52"/>
        <p:cNvGrpSpPr/>
        <p:nvPr/>
      </p:nvGrpSpPr>
      <p:grpSpPr>
        <a:xfrm>
          <a:off x="0" y="0"/>
          <a:ext cx="0" cy="0"/>
          <a:chOff x="0" y="0"/>
          <a:chExt cx="0" cy="0"/>
        </a:xfrm>
      </p:grpSpPr>
      <p:sp>
        <p:nvSpPr>
          <p:cNvPr id="53" name="Google Shape;53;p13"/>
          <p:cNvSpPr/>
          <p:nvPr/>
        </p:nvSpPr>
        <p:spPr>
          <a:xfrm rot="10800000" flipH="1">
            <a:off x="117900" y="119100"/>
            <a:ext cx="8908200" cy="473190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 name="Google Shape;5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5" name="Google Shape;55;p13"/>
          <p:cNvSpPr txBox="1">
            <a:spLocks noGrp="1"/>
          </p:cNvSpPr>
          <p:nvPr>
            <p:ph type="title" idx="2" hasCustomPrompt="1"/>
          </p:nvPr>
        </p:nvSpPr>
        <p:spPr>
          <a:xfrm>
            <a:off x="713225" y="1400863"/>
            <a:ext cx="577800" cy="677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1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3" hasCustomPrompt="1"/>
          </p:nvPr>
        </p:nvSpPr>
        <p:spPr>
          <a:xfrm>
            <a:off x="4223200" y="1400840"/>
            <a:ext cx="576000" cy="677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1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4" hasCustomPrompt="1"/>
          </p:nvPr>
        </p:nvSpPr>
        <p:spPr>
          <a:xfrm>
            <a:off x="713225" y="2472438"/>
            <a:ext cx="577800" cy="677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1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5" hasCustomPrompt="1"/>
          </p:nvPr>
        </p:nvSpPr>
        <p:spPr>
          <a:xfrm>
            <a:off x="4223200" y="2472414"/>
            <a:ext cx="576000" cy="677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1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6" hasCustomPrompt="1"/>
          </p:nvPr>
        </p:nvSpPr>
        <p:spPr>
          <a:xfrm>
            <a:off x="713225" y="3544013"/>
            <a:ext cx="577800" cy="677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1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7" hasCustomPrompt="1"/>
          </p:nvPr>
        </p:nvSpPr>
        <p:spPr>
          <a:xfrm>
            <a:off x="4223200" y="3543989"/>
            <a:ext cx="576000" cy="677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1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
          </p:nvPr>
        </p:nvSpPr>
        <p:spPr>
          <a:xfrm>
            <a:off x="1292489" y="1400867"/>
            <a:ext cx="27021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a:buNone/>
              <a:defRPr sz="16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Inter"/>
              <a:buNone/>
              <a:defRPr sz="2400" b="1">
                <a:latin typeface="Inter"/>
                <a:ea typeface="Inter"/>
                <a:cs typeface="Inter"/>
                <a:sym typeface="Inter"/>
              </a:defRPr>
            </a:lvl2pPr>
            <a:lvl3pPr lvl="2" rtl="0">
              <a:lnSpc>
                <a:spcPct val="100000"/>
              </a:lnSpc>
              <a:spcBef>
                <a:spcPts val="0"/>
              </a:spcBef>
              <a:spcAft>
                <a:spcPts val="0"/>
              </a:spcAft>
              <a:buSzPts val="2400"/>
              <a:buFont typeface="Inter"/>
              <a:buNone/>
              <a:defRPr sz="2400" b="1">
                <a:latin typeface="Inter"/>
                <a:ea typeface="Inter"/>
                <a:cs typeface="Inter"/>
                <a:sym typeface="Inter"/>
              </a:defRPr>
            </a:lvl3pPr>
            <a:lvl4pPr lvl="3" rtl="0">
              <a:lnSpc>
                <a:spcPct val="100000"/>
              </a:lnSpc>
              <a:spcBef>
                <a:spcPts val="0"/>
              </a:spcBef>
              <a:spcAft>
                <a:spcPts val="0"/>
              </a:spcAft>
              <a:buSzPts val="2400"/>
              <a:buFont typeface="Inter"/>
              <a:buNone/>
              <a:defRPr sz="2400" b="1">
                <a:latin typeface="Inter"/>
                <a:ea typeface="Inter"/>
                <a:cs typeface="Inter"/>
                <a:sym typeface="Inter"/>
              </a:defRPr>
            </a:lvl4pPr>
            <a:lvl5pPr lvl="4" rtl="0">
              <a:lnSpc>
                <a:spcPct val="100000"/>
              </a:lnSpc>
              <a:spcBef>
                <a:spcPts val="0"/>
              </a:spcBef>
              <a:spcAft>
                <a:spcPts val="0"/>
              </a:spcAft>
              <a:buSzPts val="2400"/>
              <a:buFont typeface="Inter"/>
              <a:buNone/>
              <a:defRPr sz="2400" b="1">
                <a:latin typeface="Inter"/>
                <a:ea typeface="Inter"/>
                <a:cs typeface="Inter"/>
                <a:sym typeface="Inter"/>
              </a:defRPr>
            </a:lvl5pPr>
            <a:lvl6pPr lvl="5" rtl="0">
              <a:lnSpc>
                <a:spcPct val="100000"/>
              </a:lnSpc>
              <a:spcBef>
                <a:spcPts val="0"/>
              </a:spcBef>
              <a:spcAft>
                <a:spcPts val="0"/>
              </a:spcAft>
              <a:buSzPts val="2400"/>
              <a:buFont typeface="Inter"/>
              <a:buNone/>
              <a:defRPr sz="2400" b="1">
                <a:latin typeface="Inter"/>
                <a:ea typeface="Inter"/>
                <a:cs typeface="Inter"/>
                <a:sym typeface="Inter"/>
              </a:defRPr>
            </a:lvl6pPr>
            <a:lvl7pPr lvl="6" rtl="0">
              <a:lnSpc>
                <a:spcPct val="100000"/>
              </a:lnSpc>
              <a:spcBef>
                <a:spcPts val="0"/>
              </a:spcBef>
              <a:spcAft>
                <a:spcPts val="0"/>
              </a:spcAft>
              <a:buSzPts val="2400"/>
              <a:buFont typeface="Inter"/>
              <a:buNone/>
              <a:defRPr sz="2400" b="1">
                <a:latin typeface="Inter"/>
                <a:ea typeface="Inter"/>
                <a:cs typeface="Inter"/>
                <a:sym typeface="Inter"/>
              </a:defRPr>
            </a:lvl7pPr>
            <a:lvl8pPr lvl="7" rtl="0">
              <a:lnSpc>
                <a:spcPct val="100000"/>
              </a:lnSpc>
              <a:spcBef>
                <a:spcPts val="0"/>
              </a:spcBef>
              <a:spcAft>
                <a:spcPts val="0"/>
              </a:spcAft>
              <a:buSzPts val="2400"/>
              <a:buFont typeface="Inter"/>
              <a:buNone/>
              <a:defRPr sz="2400" b="1">
                <a:latin typeface="Inter"/>
                <a:ea typeface="Inter"/>
                <a:cs typeface="Inter"/>
                <a:sym typeface="Inter"/>
              </a:defRPr>
            </a:lvl8pPr>
            <a:lvl9pPr lvl="8" rtl="0">
              <a:lnSpc>
                <a:spcPct val="100000"/>
              </a:lnSpc>
              <a:spcBef>
                <a:spcPts val="0"/>
              </a:spcBef>
              <a:spcAft>
                <a:spcPts val="0"/>
              </a:spcAft>
              <a:buSzPts val="2400"/>
              <a:buFont typeface="Inter"/>
              <a:buNone/>
              <a:defRPr sz="2400" b="1">
                <a:latin typeface="Inter"/>
                <a:ea typeface="Inter"/>
                <a:cs typeface="Inter"/>
                <a:sym typeface="Inter"/>
              </a:defRPr>
            </a:lvl9pPr>
          </a:lstStyle>
          <a:p>
            <a:endParaRPr/>
          </a:p>
        </p:txBody>
      </p:sp>
      <p:sp>
        <p:nvSpPr>
          <p:cNvPr id="62" name="Google Shape;62;p13"/>
          <p:cNvSpPr txBox="1">
            <a:spLocks noGrp="1"/>
          </p:cNvSpPr>
          <p:nvPr>
            <p:ph type="subTitle" idx="8"/>
          </p:nvPr>
        </p:nvSpPr>
        <p:spPr>
          <a:xfrm>
            <a:off x="1292489" y="2472433"/>
            <a:ext cx="27021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a:buNone/>
              <a:defRPr sz="16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Inter"/>
              <a:buNone/>
              <a:defRPr sz="2400" b="1">
                <a:latin typeface="Inter"/>
                <a:ea typeface="Inter"/>
                <a:cs typeface="Inter"/>
                <a:sym typeface="Inter"/>
              </a:defRPr>
            </a:lvl2pPr>
            <a:lvl3pPr lvl="2" rtl="0">
              <a:lnSpc>
                <a:spcPct val="100000"/>
              </a:lnSpc>
              <a:spcBef>
                <a:spcPts val="0"/>
              </a:spcBef>
              <a:spcAft>
                <a:spcPts val="0"/>
              </a:spcAft>
              <a:buSzPts val="2400"/>
              <a:buFont typeface="Inter"/>
              <a:buNone/>
              <a:defRPr sz="2400" b="1">
                <a:latin typeface="Inter"/>
                <a:ea typeface="Inter"/>
                <a:cs typeface="Inter"/>
                <a:sym typeface="Inter"/>
              </a:defRPr>
            </a:lvl3pPr>
            <a:lvl4pPr lvl="3" rtl="0">
              <a:lnSpc>
                <a:spcPct val="100000"/>
              </a:lnSpc>
              <a:spcBef>
                <a:spcPts val="0"/>
              </a:spcBef>
              <a:spcAft>
                <a:spcPts val="0"/>
              </a:spcAft>
              <a:buSzPts val="2400"/>
              <a:buFont typeface="Inter"/>
              <a:buNone/>
              <a:defRPr sz="2400" b="1">
                <a:latin typeface="Inter"/>
                <a:ea typeface="Inter"/>
                <a:cs typeface="Inter"/>
                <a:sym typeface="Inter"/>
              </a:defRPr>
            </a:lvl4pPr>
            <a:lvl5pPr lvl="4" rtl="0">
              <a:lnSpc>
                <a:spcPct val="100000"/>
              </a:lnSpc>
              <a:spcBef>
                <a:spcPts val="0"/>
              </a:spcBef>
              <a:spcAft>
                <a:spcPts val="0"/>
              </a:spcAft>
              <a:buSzPts val="2400"/>
              <a:buFont typeface="Inter"/>
              <a:buNone/>
              <a:defRPr sz="2400" b="1">
                <a:latin typeface="Inter"/>
                <a:ea typeface="Inter"/>
                <a:cs typeface="Inter"/>
                <a:sym typeface="Inter"/>
              </a:defRPr>
            </a:lvl5pPr>
            <a:lvl6pPr lvl="5" rtl="0">
              <a:lnSpc>
                <a:spcPct val="100000"/>
              </a:lnSpc>
              <a:spcBef>
                <a:spcPts val="0"/>
              </a:spcBef>
              <a:spcAft>
                <a:spcPts val="0"/>
              </a:spcAft>
              <a:buSzPts val="2400"/>
              <a:buFont typeface="Inter"/>
              <a:buNone/>
              <a:defRPr sz="2400" b="1">
                <a:latin typeface="Inter"/>
                <a:ea typeface="Inter"/>
                <a:cs typeface="Inter"/>
                <a:sym typeface="Inter"/>
              </a:defRPr>
            </a:lvl6pPr>
            <a:lvl7pPr lvl="6" rtl="0">
              <a:lnSpc>
                <a:spcPct val="100000"/>
              </a:lnSpc>
              <a:spcBef>
                <a:spcPts val="0"/>
              </a:spcBef>
              <a:spcAft>
                <a:spcPts val="0"/>
              </a:spcAft>
              <a:buSzPts val="2400"/>
              <a:buFont typeface="Inter"/>
              <a:buNone/>
              <a:defRPr sz="2400" b="1">
                <a:latin typeface="Inter"/>
                <a:ea typeface="Inter"/>
                <a:cs typeface="Inter"/>
                <a:sym typeface="Inter"/>
              </a:defRPr>
            </a:lvl7pPr>
            <a:lvl8pPr lvl="7" rtl="0">
              <a:lnSpc>
                <a:spcPct val="100000"/>
              </a:lnSpc>
              <a:spcBef>
                <a:spcPts val="0"/>
              </a:spcBef>
              <a:spcAft>
                <a:spcPts val="0"/>
              </a:spcAft>
              <a:buSzPts val="2400"/>
              <a:buFont typeface="Inter"/>
              <a:buNone/>
              <a:defRPr sz="2400" b="1">
                <a:latin typeface="Inter"/>
                <a:ea typeface="Inter"/>
                <a:cs typeface="Inter"/>
                <a:sym typeface="Inter"/>
              </a:defRPr>
            </a:lvl8pPr>
            <a:lvl9pPr lvl="8" rtl="0">
              <a:lnSpc>
                <a:spcPct val="100000"/>
              </a:lnSpc>
              <a:spcBef>
                <a:spcPts val="0"/>
              </a:spcBef>
              <a:spcAft>
                <a:spcPts val="0"/>
              </a:spcAft>
              <a:buSzPts val="2400"/>
              <a:buFont typeface="Inter"/>
              <a:buNone/>
              <a:defRPr sz="2400" b="1">
                <a:latin typeface="Inter"/>
                <a:ea typeface="Inter"/>
                <a:cs typeface="Inter"/>
                <a:sym typeface="Inter"/>
              </a:defRPr>
            </a:lvl9pPr>
          </a:lstStyle>
          <a:p>
            <a:endParaRPr/>
          </a:p>
        </p:txBody>
      </p:sp>
      <p:sp>
        <p:nvSpPr>
          <p:cNvPr id="63" name="Google Shape;63;p13"/>
          <p:cNvSpPr txBox="1">
            <a:spLocks noGrp="1"/>
          </p:cNvSpPr>
          <p:nvPr>
            <p:ph type="subTitle" idx="9"/>
          </p:nvPr>
        </p:nvSpPr>
        <p:spPr>
          <a:xfrm>
            <a:off x="1292489" y="3544000"/>
            <a:ext cx="27021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a:buNone/>
              <a:defRPr sz="16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Inter"/>
              <a:buNone/>
              <a:defRPr sz="2400" b="1">
                <a:latin typeface="Inter"/>
                <a:ea typeface="Inter"/>
                <a:cs typeface="Inter"/>
                <a:sym typeface="Inter"/>
              </a:defRPr>
            </a:lvl2pPr>
            <a:lvl3pPr lvl="2" rtl="0">
              <a:lnSpc>
                <a:spcPct val="100000"/>
              </a:lnSpc>
              <a:spcBef>
                <a:spcPts val="0"/>
              </a:spcBef>
              <a:spcAft>
                <a:spcPts val="0"/>
              </a:spcAft>
              <a:buSzPts val="2400"/>
              <a:buFont typeface="Inter"/>
              <a:buNone/>
              <a:defRPr sz="2400" b="1">
                <a:latin typeface="Inter"/>
                <a:ea typeface="Inter"/>
                <a:cs typeface="Inter"/>
                <a:sym typeface="Inter"/>
              </a:defRPr>
            </a:lvl3pPr>
            <a:lvl4pPr lvl="3" rtl="0">
              <a:lnSpc>
                <a:spcPct val="100000"/>
              </a:lnSpc>
              <a:spcBef>
                <a:spcPts val="0"/>
              </a:spcBef>
              <a:spcAft>
                <a:spcPts val="0"/>
              </a:spcAft>
              <a:buSzPts val="2400"/>
              <a:buFont typeface="Inter"/>
              <a:buNone/>
              <a:defRPr sz="2400" b="1">
                <a:latin typeface="Inter"/>
                <a:ea typeface="Inter"/>
                <a:cs typeface="Inter"/>
                <a:sym typeface="Inter"/>
              </a:defRPr>
            </a:lvl4pPr>
            <a:lvl5pPr lvl="4" rtl="0">
              <a:lnSpc>
                <a:spcPct val="100000"/>
              </a:lnSpc>
              <a:spcBef>
                <a:spcPts val="0"/>
              </a:spcBef>
              <a:spcAft>
                <a:spcPts val="0"/>
              </a:spcAft>
              <a:buSzPts val="2400"/>
              <a:buFont typeface="Inter"/>
              <a:buNone/>
              <a:defRPr sz="2400" b="1">
                <a:latin typeface="Inter"/>
                <a:ea typeface="Inter"/>
                <a:cs typeface="Inter"/>
                <a:sym typeface="Inter"/>
              </a:defRPr>
            </a:lvl5pPr>
            <a:lvl6pPr lvl="5" rtl="0">
              <a:lnSpc>
                <a:spcPct val="100000"/>
              </a:lnSpc>
              <a:spcBef>
                <a:spcPts val="0"/>
              </a:spcBef>
              <a:spcAft>
                <a:spcPts val="0"/>
              </a:spcAft>
              <a:buSzPts val="2400"/>
              <a:buFont typeface="Inter"/>
              <a:buNone/>
              <a:defRPr sz="2400" b="1">
                <a:latin typeface="Inter"/>
                <a:ea typeface="Inter"/>
                <a:cs typeface="Inter"/>
                <a:sym typeface="Inter"/>
              </a:defRPr>
            </a:lvl6pPr>
            <a:lvl7pPr lvl="6" rtl="0">
              <a:lnSpc>
                <a:spcPct val="100000"/>
              </a:lnSpc>
              <a:spcBef>
                <a:spcPts val="0"/>
              </a:spcBef>
              <a:spcAft>
                <a:spcPts val="0"/>
              </a:spcAft>
              <a:buSzPts val="2400"/>
              <a:buFont typeface="Inter"/>
              <a:buNone/>
              <a:defRPr sz="2400" b="1">
                <a:latin typeface="Inter"/>
                <a:ea typeface="Inter"/>
                <a:cs typeface="Inter"/>
                <a:sym typeface="Inter"/>
              </a:defRPr>
            </a:lvl7pPr>
            <a:lvl8pPr lvl="7" rtl="0">
              <a:lnSpc>
                <a:spcPct val="100000"/>
              </a:lnSpc>
              <a:spcBef>
                <a:spcPts val="0"/>
              </a:spcBef>
              <a:spcAft>
                <a:spcPts val="0"/>
              </a:spcAft>
              <a:buSzPts val="2400"/>
              <a:buFont typeface="Inter"/>
              <a:buNone/>
              <a:defRPr sz="2400" b="1">
                <a:latin typeface="Inter"/>
                <a:ea typeface="Inter"/>
                <a:cs typeface="Inter"/>
                <a:sym typeface="Inter"/>
              </a:defRPr>
            </a:lvl8pPr>
            <a:lvl9pPr lvl="8" rtl="0">
              <a:lnSpc>
                <a:spcPct val="100000"/>
              </a:lnSpc>
              <a:spcBef>
                <a:spcPts val="0"/>
              </a:spcBef>
              <a:spcAft>
                <a:spcPts val="0"/>
              </a:spcAft>
              <a:buSzPts val="2400"/>
              <a:buFont typeface="Inter"/>
              <a:buNone/>
              <a:defRPr sz="2400" b="1">
                <a:latin typeface="Inter"/>
                <a:ea typeface="Inter"/>
                <a:cs typeface="Inter"/>
                <a:sym typeface="Inter"/>
              </a:defRPr>
            </a:lvl9pPr>
          </a:lstStyle>
          <a:p>
            <a:endParaRPr/>
          </a:p>
        </p:txBody>
      </p:sp>
      <p:sp>
        <p:nvSpPr>
          <p:cNvPr id="64" name="Google Shape;64;p13"/>
          <p:cNvSpPr txBox="1">
            <a:spLocks noGrp="1"/>
          </p:cNvSpPr>
          <p:nvPr>
            <p:ph type="subTitle" idx="13"/>
          </p:nvPr>
        </p:nvSpPr>
        <p:spPr>
          <a:xfrm>
            <a:off x="4799202" y="1400867"/>
            <a:ext cx="27021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a:buNone/>
              <a:defRPr sz="16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Inter"/>
              <a:buNone/>
              <a:defRPr sz="2400" b="1">
                <a:latin typeface="Inter"/>
                <a:ea typeface="Inter"/>
                <a:cs typeface="Inter"/>
                <a:sym typeface="Inter"/>
              </a:defRPr>
            </a:lvl2pPr>
            <a:lvl3pPr lvl="2" rtl="0">
              <a:lnSpc>
                <a:spcPct val="100000"/>
              </a:lnSpc>
              <a:spcBef>
                <a:spcPts val="0"/>
              </a:spcBef>
              <a:spcAft>
                <a:spcPts val="0"/>
              </a:spcAft>
              <a:buSzPts val="2400"/>
              <a:buFont typeface="Inter"/>
              <a:buNone/>
              <a:defRPr sz="2400" b="1">
                <a:latin typeface="Inter"/>
                <a:ea typeface="Inter"/>
                <a:cs typeface="Inter"/>
                <a:sym typeface="Inter"/>
              </a:defRPr>
            </a:lvl3pPr>
            <a:lvl4pPr lvl="3" rtl="0">
              <a:lnSpc>
                <a:spcPct val="100000"/>
              </a:lnSpc>
              <a:spcBef>
                <a:spcPts val="0"/>
              </a:spcBef>
              <a:spcAft>
                <a:spcPts val="0"/>
              </a:spcAft>
              <a:buSzPts val="2400"/>
              <a:buFont typeface="Inter"/>
              <a:buNone/>
              <a:defRPr sz="2400" b="1">
                <a:latin typeface="Inter"/>
                <a:ea typeface="Inter"/>
                <a:cs typeface="Inter"/>
                <a:sym typeface="Inter"/>
              </a:defRPr>
            </a:lvl4pPr>
            <a:lvl5pPr lvl="4" rtl="0">
              <a:lnSpc>
                <a:spcPct val="100000"/>
              </a:lnSpc>
              <a:spcBef>
                <a:spcPts val="0"/>
              </a:spcBef>
              <a:spcAft>
                <a:spcPts val="0"/>
              </a:spcAft>
              <a:buSzPts val="2400"/>
              <a:buFont typeface="Inter"/>
              <a:buNone/>
              <a:defRPr sz="2400" b="1">
                <a:latin typeface="Inter"/>
                <a:ea typeface="Inter"/>
                <a:cs typeface="Inter"/>
                <a:sym typeface="Inter"/>
              </a:defRPr>
            </a:lvl5pPr>
            <a:lvl6pPr lvl="5" rtl="0">
              <a:lnSpc>
                <a:spcPct val="100000"/>
              </a:lnSpc>
              <a:spcBef>
                <a:spcPts val="0"/>
              </a:spcBef>
              <a:spcAft>
                <a:spcPts val="0"/>
              </a:spcAft>
              <a:buSzPts val="2400"/>
              <a:buFont typeface="Inter"/>
              <a:buNone/>
              <a:defRPr sz="2400" b="1">
                <a:latin typeface="Inter"/>
                <a:ea typeface="Inter"/>
                <a:cs typeface="Inter"/>
                <a:sym typeface="Inter"/>
              </a:defRPr>
            </a:lvl6pPr>
            <a:lvl7pPr lvl="6" rtl="0">
              <a:lnSpc>
                <a:spcPct val="100000"/>
              </a:lnSpc>
              <a:spcBef>
                <a:spcPts val="0"/>
              </a:spcBef>
              <a:spcAft>
                <a:spcPts val="0"/>
              </a:spcAft>
              <a:buSzPts val="2400"/>
              <a:buFont typeface="Inter"/>
              <a:buNone/>
              <a:defRPr sz="2400" b="1">
                <a:latin typeface="Inter"/>
                <a:ea typeface="Inter"/>
                <a:cs typeface="Inter"/>
                <a:sym typeface="Inter"/>
              </a:defRPr>
            </a:lvl7pPr>
            <a:lvl8pPr lvl="7" rtl="0">
              <a:lnSpc>
                <a:spcPct val="100000"/>
              </a:lnSpc>
              <a:spcBef>
                <a:spcPts val="0"/>
              </a:spcBef>
              <a:spcAft>
                <a:spcPts val="0"/>
              </a:spcAft>
              <a:buSzPts val="2400"/>
              <a:buFont typeface="Inter"/>
              <a:buNone/>
              <a:defRPr sz="2400" b="1">
                <a:latin typeface="Inter"/>
                <a:ea typeface="Inter"/>
                <a:cs typeface="Inter"/>
                <a:sym typeface="Inter"/>
              </a:defRPr>
            </a:lvl8pPr>
            <a:lvl9pPr lvl="8" rtl="0">
              <a:lnSpc>
                <a:spcPct val="100000"/>
              </a:lnSpc>
              <a:spcBef>
                <a:spcPts val="0"/>
              </a:spcBef>
              <a:spcAft>
                <a:spcPts val="0"/>
              </a:spcAft>
              <a:buSzPts val="2400"/>
              <a:buFont typeface="Inter"/>
              <a:buNone/>
              <a:defRPr sz="2400" b="1">
                <a:latin typeface="Inter"/>
                <a:ea typeface="Inter"/>
                <a:cs typeface="Inter"/>
                <a:sym typeface="Inter"/>
              </a:defRPr>
            </a:lvl9pPr>
          </a:lstStyle>
          <a:p>
            <a:endParaRPr/>
          </a:p>
        </p:txBody>
      </p:sp>
      <p:sp>
        <p:nvSpPr>
          <p:cNvPr id="65" name="Google Shape;65;p13"/>
          <p:cNvSpPr txBox="1">
            <a:spLocks noGrp="1"/>
          </p:cNvSpPr>
          <p:nvPr>
            <p:ph type="subTitle" idx="14"/>
          </p:nvPr>
        </p:nvSpPr>
        <p:spPr>
          <a:xfrm>
            <a:off x="4799202" y="2472431"/>
            <a:ext cx="27021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a:buNone/>
              <a:defRPr sz="16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Inter"/>
              <a:buNone/>
              <a:defRPr sz="2400" b="1">
                <a:latin typeface="Inter"/>
                <a:ea typeface="Inter"/>
                <a:cs typeface="Inter"/>
                <a:sym typeface="Inter"/>
              </a:defRPr>
            </a:lvl2pPr>
            <a:lvl3pPr lvl="2" rtl="0">
              <a:lnSpc>
                <a:spcPct val="100000"/>
              </a:lnSpc>
              <a:spcBef>
                <a:spcPts val="0"/>
              </a:spcBef>
              <a:spcAft>
                <a:spcPts val="0"/>
              </a:spcAft>
              <a:buSzPts val="2400"/>
              <a:buFont typeface="Inter"/>
              <a:buNone/>
              <a:defRPr sz="2400" b="1">
                <a:latin typeface="Inter"/>
                <a:ea typeface="Inter"/>
                <a:cs typeface="Inter"/>
                <a:sym typeface="Inter"/>
              </a:defRPr>
            </a:lvl3pPr>
            <a:lvl4pPr lvl="3" rtl="0">
              <a:lnSpc>
                <a:spcPct val="100000"/>
              </a:lnSpc>
              <a:spcBef>
                <a:spcPts val="0"/>
              </a:spcBef>
              <a:spcAft>
                <a:spcPts val="0"/>
              </a:spcAft>
              <a:buSzPts val="2400"/>
              <a:buFont typeface="Inter"/>
              <a:buNone/>
              <a:defRPr sz="2400" b="1">
                <a:latin typeface="Inter"/>
                <a:ea typeface="Inter"/>
                <a:cs typeface="Inter"/>
                <a:sym typeface="Inter"/>
              </a:defRPr>
            </a:lvl4pPr>
            <a:lvl5pPr lvl="4" rtl="0">
              <a:lnSpc>
                <a:spcPct val="100000"/>
              </a:lnSpc>
              <a:spcBef>
                <a:spcPts val="0"/>
              </a:spcBef>
              <a:spcAft>
                <a:spcPts val="0"/>
              </a:spcAft>
              <a:buSzPts val="2400"/>
              <a:buFont typeface="Inter"/>
              <a:buNone/>
              <a:defRPr sz="2400" b="1">
                <a:latin typeface="Inter"/>
                <a:ea typeface="Inter"/>
                <a:cs typeface="Inter"/>
                <a:sym typeface="Inter"/>
              </a:defRPr>
            </a:lvl5pPr>
            <a:lvl6pPr lvl="5" rtl="0">
              <a:lnSpc>
                <a:spcPct val="100000"/>
              </a:lnSpc>
              <a:spcBef>
                <a:spcPts val="0"/>
              </a:spcBef>
              <a:spcAft>
                <a:spcPts val="0"/>
              </a:spcAft>
              <a:buSzPts val="2400"/>
              <a:buFont typeface="Inter"/>
              <a:buNone/>
              <a:defRPr sz="2400" b="1">
                <a:latin typeface="Inter"/>
                <a:ea typeface="Inter"/>
                <a:cs typeface="Inter"/>
                <a:sym typeface="Inter"/>
              </a:defRPr>
            </a:lvl6pPr>
            <a:lvl7pPr lvl="6" rtl="0">
              <a:lnSpc>
                <a:spcPct val="100000"/>
              </a:lnSpc>
              <a:spcBef>
                <a:spcPts val="0"/>
              </a:spcBef>
              <a:spcAft>
                <a:spcPts val="0"/>
              </a:spcAft>
              <a:buSzPts val="2400"/>
              <a:buFont typeface="Inter"/>
              <a:buNone/>
              <a:defRPr sz="2400" b="1">
                <a:latin typeface="Inter"/>
                <a:ea typeface="Inter"/>
                <a:cs typeface="Inter"/>
                <a:sym typeface="Inter"/>
              </a:defRPr>
            </a:lvl7pPr>
            <a:lvl8pPr lvl="7" rtl="0">
              <a:lnSpc>
                <a:spcPct val="100000"/>
              </a:lnSpc>
              <a:spcBef>
                <a:spcPts val="0"/>
              </a:spcBef>
              <a:spcAft>
                <a:spcPts val="0"/>
              </a:spcAft>
              <a:buSzPts val="2400"/>
              <a:buFont typeface="Inter"/>
              <a:buNone/>
              <a:defRPr sz="2400" b="1">
                <a:latin typeface="Inter"/>
                <a:ea typeface="Inter"/>
                <a:cs typeface="Inter"/>
                <a:sym typeface="Inter"/>
              </a:defRPr>
            </a:lvl8pPr>
            <a:lvl9pPr lvl="8" rtl="0">
              <a:lnSpc>
                <a:spcPct val="100000"/>
              </a:lnSpc>
              <a:spcBef>
                <a:spcPts val="0"/>
              </a:spcBef>
              <a:spcAft>
                <a:spcPts val="0"/>
              </a:spcAft>
              <a:buSzPts val="2400"/>
              <a:buFont typeface="Inter"/>
              <a:buNone/>
              <a:defRPr sz="2400" b="1">
                <a:latin typeface="Inter"/>
                <a:ea typeface="Inter"/>
                <a:cs typeface="Inter"/>
                <a:sym typeface="Inter"/>
              </a:defRPr>
            </a:lvl9pPr>
          </a:lstStyle>
          <a:p>
            <a:endParaRPr/>
          </a:p>
        </p:txBody>
      </p:sp>
      <p:sp>
        <p:nvSpPr>
          <p:cNvPr id="66" name="Google Shape;66;p13"/>
          <p:cNvSpPr txBox="1">
            <a:spLocks noGrp="1"/>
          </p:cNvSpPr>
          <p:nvPr>
            <p:ph type="subTitle" idx="15"/>
          </p:nvPr>
        </p:nvSpPr>
        <p:spPr>
          <a:xfrm>
            <a:off x="4799202" y="3543996"/>
            <a:ext cx="27021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a:buNone/>
              <a:defRPr sz="16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Inter"/>
              <a:buNone/>
              <a:defRPr sz="2400" b="1">
                <a:latin typeface="Inter"/>
                <a:ea typeface="Inter"/>
                <a:cs typeface="Inter"/>
                <a:sym typeface="Inter"/>
              </a:defRPr>
            </a:lvl2pPr>
            <a:lvl3pPr lvl="2" rtl="0">
              <a:lnSpc>
                <a:spcPct val="100000"/>
              </a:lnSpc>
              <a:spcBef>
                <a:spcPts val="0"/>
              </a:spcBef>
              <a:spcAft>
                <a:spcPts val="0"/>
              </a:spcAft>
              <a:buSzPts val="2400"/>
              <a:buFont typeface="Inter"/>
              <a:buNone/>
              <a:defRPr sz="2400" b="1">
                <a:latin typeface="Inter"/>
                <a:ea typeface="Inter"/>
                <a:cs typeface="Inter"/>
                <a:sym typeface="Inter"/>
              </a:defRPr>
            </a:lvl3pPr>
            <a:lvl4pPr lvl="3" rtl="0">
              <a:lnSpc>
                <a:spcPct val="100000"/>
              </a:lnSpc>
              <a:spcBef>
                <a:spcPts val="0"/>
              </a:spcBef>
              <a:spcAft>
                <a:spcPts val="0"/>
              </a:spcAft>
              <a:buSzPts val="2400"/>
              <a:buFont typeface="Inter"/>
              <a:buNone/>
              <a:defRPr sz="2400" b="1">
                <a:latin typeface="Inter"/>
                <a:ea typeface="Inter"/>
                <a:cs typeface="Inter"/>
                <a:sym typeface="Inter"/>
              </a:defRPr>
            </a:lvl4pPr>
            <a:lvl5pPr lvl="4" rtl="0">
              <a:lnSpc>
                <a:spcPct val="100000"/>
              </a:lnSpc>
              <a:spcBef>
                <a:spcPts val="0"/>
              </a:spcBef>
              <a:spcAft>
                <a:spcPts val="0"/>
              </a:spcAft>
              <a:buSzPts val="2400"/>
              <a:buFont typeface="Inter"/>
              <a:buNone/>
              <a:defRPr sz="2400" b="1">
                <a:latin typeface="Inter"/>
                <a:ea typeface="Inter"/>
                <a:cs typeface="Inter"/>
                <a:sym typeface="Inter"/>
              </a:defRPr>
            </a:lvl5pPr>
            <a:lvl6pPr lvl="5" rtl="0">
              <a:lnSpc>
                <a:spcPct val="100000"/>
              </a:lnSpc>
              <a:spcBef>
                <a:spcPts val="0"/>
              </a:spcBef>
              <a:spcAft>
                <a:spcPts val="0"/>
              </a:spcAft>
              <a:buSzPts val="2400"/>
              <a:buFont typeface="Inter"/>
              <a:buNone/>
              <a:defRPr sz="2400" b="1">
                <a:latin typeface="Inter"/>
                <a:ea typeface="Inter"/>
                <a:cs typeface="Inter"/>
                <a:sym typeface="Inter"/>
              </a:defRPr>
            </a:lvl6pPr>
            <a:lvl7pPr lvl="6" rtl="0">
              <a:lnSpc>
                <a:spcPct val="100000"/>
              </a:lnSpc>
              <a:spcBef>
                <a:spcPts val="0"/>
              </a:spcBef>
              <a:spcAft>
                <a:spcPts val="0"/>
              </a:spcAft>
              <a:buSzPts val="2400"/>
              <a:buFont typeface="Inter"/>
              <a:buNone/>
              <a:defRPr sz="2400" b="1">
                <a:latin typeface="Inter"/>
                <a:ea typeface="Inter"/>
                <a:cs typeface="Inter"/>
                <a:sym typeface="Inter"/>
              </a:defRPr>
            </a:lvl7pPr>
            <a:lvl8pPr lvl="7" rtl="0">
              <a:lnSpc>
                <a:spcPct val="100000"/>
              </a:lnSpc>
              <a:spcBef>
                <a:spcPts val="0"/>
              </a:spcBef>
              <a:spcAft>
                <a:spcPts val="0"/>
              </a:spcAft>
              <a:buSzPts val="2400"/>
              <a:buFont typeface="Inter"/>
              <a:buNone/>
              <a:defRPr sz="2400" b="1">
                <a:latin typeface="Inter"/>
                <a:ea typeface="Inter"/>
                <a:cs typeface="Inter"/>
                <a:sym typeface="Inter"/>
              </a:defRPr>
            </a:lvl8pPr>
            <a:lvl9pPr lvl="8" rtl="0">
              <a:lnSpc>
                <a:spcPct val="100000"/>
              </a:lnSpc>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0_1">
    <p:bg>
      <p:bgPr>
        <a:solidFill>
          <a:schemeClr val="dk1"/>
        </a:solidFill>
        <a:effectLst/>
      </p:bgPr>
    </p:bg>
    <p:spTree>
      <p:nvGrpSpPr>
        <p:cNvPr id="1" name="Shape 72"/>
        <p:cNvGrpSpPr/>
        <p:nvPr/>
      </p:nvGrpSpPr>
      <p:grpSpPr>
        <a:xfrm>
          <a:off x="0" y="0"/>
          <a:ext cx="0" cy="0"/>
          <a:chOff x="0" y="0"/>
          <a:chExt cx="0" cy="0"/>
        </a:xfrm>
      </p:grpSpPr>
      <p:sp>
        <p:nvSpPr>
          <p:cNvPr id="73" name="Google Shape;73;p15"/>
          <p:cNvSpPr/>
          <p:nvPr/>
        </p:nvSpPr>
        <p:spPr>
          <a:xfrm rot="10800000" flipH="1">
            <a:off x="117900" y="119100"/>
            <a:ext cx="8908200" cy="473190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15"/>
          <p:cNvSpPr txBox="1">
            <a:spLocks noGrp="1"/>
          </p:cNvSpPr>
          <p:nvPr>
            <p:ph type="title"/>
          </p:nvPr>
        </p:nvSpPr>
        <p:spPr>
          <a:xfrm>
            <a:off x="713275" y="794675"/>
            <a:ext cx="7717500" cy="6984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5" name="Google Shape;75;p15"/>
          <p:cNvSpPr txBox="1">
            <a:spLocks noGrp="1"/>
          </p:cNvSpPr>
          <p:nvPr>
            <p:ph type="body" idx="1"/>
          </p:nvPr>
        </p:nvSpPr>
        <p:spPr>
          <a:xfrm>
            <a:off x="3488849" y="2398525"/>
            <a:ext cx="4941900" cy="1950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lnSpc>
                <a:spcPct val="115000"/>
              </a:lnSpc>
              <a:spcBef>
                <a:spcPts val="0"/>
              </a:spcBef>
              <a:spcAft>
                <a:spcPts val="0"/>
              </a:spcAft>
              <a:buSzPts val="1200"/>
              <a:buChar char="○"/>
              <a:defRPr/>
            </a:lvl2pPr>
            <a:lvl3pPr marL="1371600" lvl="2" indent="-304800">
              <a:lnSpc>
                <a:spcPct val="115000"/>
              </a:lnSpc>
              <a:spcBef>
                <a:spcPts val="0"/>
              </a:spcBef>
              <a:spcAft>
                <a:spcPts val="0"/>
              </a:spcAft>
              <a:buSzPts val="1200"/>
              <a:buChar char="■"/>
              <a:defRPr/>
            </a:lvl3pPr>
            <a:lvl4pPr marL="1828800" lvl="3" indent="-304800">
              <a:lnSpc>
                <a:spcPct val="115000"/>
              </a:lnSpc>
              <a:spcBef>
                <a:spcPts val="0"/>
              </a:spcBef>
              <a:spcAft>
                <a:spcPts val="0"/>
              </a:spcAft>
              <a:buSzPts val="1200"/>
              <a:buChar char="●"/>
              <a:defRPr/>
            </a:lvl4pPr>
            <a:lvl5pPr marL="2286000" lvl="4" indent="-304800">
              <a:lnSpc>
                <a:spcPct val="115000"/>
              </a:lnSpc>
              <a:spcBef>
                <a:spcPts val="0"/>
              </a:spcBef>
              <a:spcAft>
                <a:spcPts val="0"/>
              </a:spcAft>
              <a:buSzPts val="1200"/>
              <a:buChar char="○"/>
              <a:defRPr/>
            </a:lvl5pPr>
            <a:lvl6pPr marL="2743200" lvl="5" indent="-304800">
              <a:lnSpc>
                <a:spcPct val="115000"/>
              </a:lnSpc>
              <a:spcBef>
                <a:spcPts val="0"/>
              </a:spcBef>
              <a:spcAft>
                <a:spcPts val="0"/>
              </a:spcAft>
              <a:buSzPts val="1200"/>
              <a:buChar char="■"/>
              <a:defRPr/>
            </a:lvl6pPr>
            <a:lvl7pPr marL="3200400" lvl="6" indent="-304800">
              <a:lnSpc>
                <a:spcPct val="115000"/>
              </a:lnSpc>
              <a:spcBef>
                <a:spcPts val="0"/>
              </a:spcBef>
              <a:spcAft>
                <a:spcPts val="0"/>
              </a:spcAft>
              <a:buSzPts val="1200"/>
              <a:buChar char="●"/>
              <a:defRPr/>
            </a:lvl7pPr>
            <a:lvl8pPr marL="3657600" lvl="7" indent="-304800">
              <a:lnSpc>
                <a:spcPct val="115000"/>
              </a:lnSpc>
              <a:spcBef>
                <a:spcPts val="0"/>
              </a:spcBef>
              <a:spcAft>
                <a:spcPts val="0"/>
              </a:spcAft>
              <a:buSzPts val="1200"/>
              <a:buChar char="○"/>
              <a:defRPr/>
            </a:lvl8pPr>
            <a:lvl9pPr marL="4114800" lvl="8" indent="-30480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8"/>
        <p:cNvGrpSpPr/>
        <p:nvPr/>
      </p:nvGrpSpPr>
      <p:grpSpPr>
        <a:xfrm>
          <a:off x="0" y="0"/>
          <a:ext cx="0" cy="0"/>
          <a:chOff x="0" y="0"/>
          <a:chExt cx="0" cy="0"/>
        </a:xfrm>
      </p:grpSpPr>
      <p:sp>
        <p:nvSpPr>
          <p:cNvPr id="119" name="Google Shape;119;p22"/>
          <p:cNvSpPr/>
          <p:nvPr/>
        </p:nvSpPr>
        <p:spPr>
          <a:xfrm rot="10800000" flipH="1">
            <a:off x="117900" y="119100"/>
            <a:ext cx="8908200" cy="473190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1"/>
        </a:solidFill>
        <a:effectLst/>
      </p:bgPr>
    </p:bg>
    <p:spTree>
      <p:nvGrpSpPr>
        <p:cNvPr id="1" name="Shape 120"/>
        <p:cNvGrpSpPr/>
        <p:nvPr/>
      </p:nvGrpSpPr>
      <p:grpSpPr>
        <a:xfrm>
          <a:off x="0" y="0"/>
          <a:ext cx="0" cy="0"/>
          <a:chOff x="0" y="0"/>
          <a:chExt cx="0" cy="0"/>
        </a:xfrm>
      </p:grpSpPr>
      <p:sp>
        <p:nvSpPr>
          <p:cNvPr id="121" name="Google Shape;121;p23"/>
          <p:cNvSpPr/>
          <p:nvPr/>
        </p:nvSpPr>
        <p:spPr>
          <a:xfrm rot="10800000" flipH="1">
            <a:off x="117900" y="119100"/>
            <a:ext cx="8908200" cy="473190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472625"/>
            <a:ext cx="4245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070875" y="2901600"/>
            <a:ext cx="50022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200"/>
              <a:buNone/>
              <a:defRPr>
                <a:solidFill>
                  <a:srgbClr val="CCCCCC"/>
                </a:solidFill>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extLst>
      <p:ext uri="{BB962C8B-B14F-4D97-AF65-F5344CB8AC3E}">
        <p14:creationId xmlns:p14="http://schemas.microsoft.com/office/powerpoint/2010/main" val="421214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sp>
        <p:nvSpPr>
          <p:cNvPr id="12" name="Google Shape;12;p3"/>
          <p:cNvSpPr/>
          <p:nvPr/>
        </p:nvSpPr>
        <p:spPr>
          <a:xfrm>
            <a:off x="1578888" y="1536078"/>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13;p3"/>
          <p:cNvSpPr txBox="1">
            <a:spLocks noGrp="1"/>
          </p:cNvSpPr>
          <p:nvPr>
            <p:ph type="ctrTitle"/>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4" name="Google Shape;14;p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5" name="Google Shape;15;p3"/>
          <p:cNvSpPr txBox="1">
            <a:spLocks noGrp="1"/>
          </p:cNvSpPr>
          <p:nvPr>
            <p:ph type="title" idx="2"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3"/>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7" name="Google Shape;17;p3"/>
          <p:cNvSpPr txBox="1">
            <a:spLocks noGrp="1"/>
          </p:cNvSpPr>
          <p:nvPr>
            <p:ph type="subTitle" idx="4"/>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 name="Google Shape;18;p3"/>
          <p:cNvSpPr txBox="1">
            <a:spLocks noGrp="1"/>
          </p:cNvSpPr>
          <p:nvPr>
            <p:ph type="title" idx="5"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ctrTitle" idx="6"/>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0" name="Google Shape;20;p3"/>
          <p:cNvSpPr txBox="1">
            <a:spLocks noGrp="1"/>
          </p:cNvSpPr>
          <p:nvPr>
            <p:ph type="subTitle" idx="7"/>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1" name="Google Shape;21;p3"/>
          <p:cNvSpPr txBox="1">
            <a:spLocks noGrp="1"/>
          </p:cNvSpPr>
          <p:nvPr>
            <p:ph type="title" idx="8"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a:spLocks noGrp="1"/>
          </p:cNvSpPr>
          <p:nvPr>
            <p:ph type="ctrTitle" idx="9"/>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3"/>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4"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5"/>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6"/>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7"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a:spLocks noGrp="1"/>
          </p:cNvSpPr>
          <p:nvPr>
            <p:ph type="ctrTitle" idx="18"/>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9" name="Google Shape;29;p3"/>
          <p:cNvSpPr txBox="1">
            <a:spLocks noGrp="1"/>
          </p:cNvSpPr>
          <p:nvPr>
            <p:ph type="subTitle" idx="19"/>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0" name="Google Shape;30;p3"/>
          <p:cNvSpPr txBox="1">
            <a:spLocks noGrp="1"/>
          </p:cNvSpPr>
          <p:nvPr>
            <p:ph type="title" idx="20"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3"/>
          <p:cNvSpPr/>
          <p:nvPr/>
        </p:nvSpPr>
        <p:spPr>
          <a:xfrm>
            <a:off x="737900" y="547725"/>
            <a:ext cx="749700" cy="48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 name="Google Shape;32;p3"/>
          <p:cNvSpPr txBox="1">
            <a:spLocks noGrp="1"/>
          </p:cNvSpPr>
          <p:nvPr>
            <p:ph type="ctrTitle" idx="21"/>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3"/>
          <p:cNvSpPr/>
          <p:nvPr/>
        </p:nvSpPr>
        <p:spPr>
          <a:xfrm>
            <a:off x="-99062" y="3110610"/>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37037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flipH="1">
            <a:off x="4804872" y="2123400"/>
            <a:ext cx="2847000" cy="896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36" name="Google Shape;36;p4"/>
          <p:cNvSpPr txBox="1">
            <a:spLocks noGrp="1"/>
          </p:cNvSpPr>
          <p:nvPr>
            <p:ph type="subTitle" idx="1"/>
          </p:nvPr>
        </p:nvSpPr>
        <p:spPr>
          <a:xfrm>
            <a:off x="2178957" y="2185251"/>
            <a:ext cx="19959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172177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37"/>
        <p:cNvGrpSpPr/>
        <p:nvPr/>
      </p:nvGrpSpPr>
      <p:grpSpPr>
        <a:xfrm>
          <a:off x="0" y="0"/>
          <a:ext cx="0" cy="0"/>
          <a:chOff x="0" y="0"/>
          <a:chExt cx="0" cy="0"/>
        </a:xfrm>
      </p:grpSpPr>
      <p:sp>
        <p:nvSpPr>
          <p:cNvPr id="38" name="Google Shape;38;p5"/>
          <p:cNvSpPr txBox="1">
            <a:spLocks noGrp="1"/>
          </p:cNvSpPr>
          <p:nvPr>
            <p:ph type="ctrTitle"/>
          </p:nvPr>
        </p:nvSpPr>
        <p:spPr>
          <a:xfrm>
            <a:off x="3870900" y="376498"/>
            <a:ext cx="38673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9" name="Google Shape;39;p5"/>
          <p:cNvSpPr txBox="1">
            <a:spLocks noGrp="1"/>
          </p:cNvSpPr>
          <p:nvPr>
            <p:ph type="subTitle" idx="1"/>
          </p:nvPr>
        </p:nvSpPr>
        <p:spPr>
          <a:xfrm>
            <a:off x="4754950" y="2314225"/>
            <a:ext cx="29832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079168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line design 1">
  <p:cSld name="Headline design 1">
    <p:spTree>
      <p:nvGrpSpPr>
        <p:cNvPr id="1" name="Shape 40"/>
        <p:cNvGrpSpPr/>
        <p:nvPr/>
      </p:nvGrpSpPr>
      <p:grpSpPr>
        <a:xfrm>
          <a:off x="0" y="0"/>
          <a:ext cx="0" cy="0"/>
          <a:chOff x="0" y="0"/>
          <a:chExt cx="0" cy="0"/>
        </a:xfrm>
      </p:grpSpPr>
      <p:sp>
        <p:nvSpPr>
          <p:cNvPr id="41" name="Google Shape;41;p6"/>
          <p:cNvSpPr txBox="1">
            <a:spLocks noGrp="1"/>
          </p:cNvSpPr>
          <p:nvPr>
            <p:ph type="ctrTitle"/>
          </p:nvPr>
        </p:nvSpPr>
        <p:spPr>
          <a:xfrm flipH="1">
            <a:off x="4101725" y="2243225"/>
            <a:ext cx="27558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a:endParaRPr/>
          </a:p>
        </p:txBody>
      </p:sp>
      <p:sp>
        <p:nvSpPr>
          <p:cNvPr id="42" name="Google Shape;42;p6"/>
          <p:cNvSpPr txBox="1">
            <a:spLocks noGrp="1"/>
          </p:cNvSpPr>
          <p:nvPr>
            <p:ph type="title" idx="2" hasCustomPrompt="1"/>
          </p:nvPr>
        </p:nvSpPr>
        <p:spPr>
          <a:xfrm flipH="1">
            <a:off x="-7460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6"/>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Tree>
    <p:extLst>
      <p:ext uri="{BB962C8B-B14F-4D97-AF65-F5344CB8AC3E}">
        <p14:creationId xmlns:p14="http://schemas.microsoft.com/office/powerpoint/2010/main" val="1578719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47"/>
        <p:cNvGrpSpPr/>
        <p:nvPr/>
      </p:nvGrpSpPr>
      <p:grpSpPr>
        <a:xfrm>
          <a:off x="0" y="0"/>
          <a:ext cx="0" cy="0"/>
          <a:chOff x="0" y="0"/>
          <a:chExt cx="0" cy="0"/>
        </a:xfrm>
      </p:grpSpPr>
      <p:sp>
        <p:nvSpPr>
          <p:cNvPr id="48" name="Google Shape;48;p8"/>
          <p:cNvSpPr txBox="1">
            <a:spLocks noGrp="1"/>
          </p:cNvSpPr>
          <p:nvPr>
            <p:ph type="subTitle" idx="1"/>
          </p:nvPr>
        </p:nvSpPr>
        <p:spPr>
          <a:xfrm>
            <a:off x="934666" y="23943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800">
                <a:solidFill>
                  <a:srgbClr val="B7B7B7"/>
                </a:solidFill>
                <a:latin typeface="DM Serif Display"/>
                <a:ea typeface="DM Serif Display"/>
                <a:cs typeface="DM Serif Display"/>
                <a:sym typeface="DM Serif Display"/>
              </a:defRPr>
            </a:lvl1pPr>
            <a:lvl2pPr lvl="1" rtl="0">
              <a:spcBef>
                <a:spcPts val="1600"/>
              </a:spcBef>
              <a:spcAft>
                <a:spcPts val="0"/>
              </a:spcAft>
              <a:buNone/>
              <a:defRPr>
                <a:solidFill>
                  <a:srgbClr val="B7B7B7"/>
                </a:solidFill>
                <a:latin typeface="DM Serif Display"/>
                <a:ea typeface="DM Serif Display"/>
                <a:cs typeface="DM Serif Display"/>
                <a:sym typeface="DM Serif Display"/>
              </a:defRPr>
            </a:lvl2pPr>
            <a:lvl3pPr lvl="2" rtl="0">
              <a:spcBef>
                <a:spcPts val="1600"/>
              </a:spcBef>
              <a:spcAft>
                <a:spcPts val="0"/>
              </a:spcAft>
              <a:buNone/>
              <a:defRPr>
                <a:solidFill>
                  <a:srgbClr val="B7B7B7"/>
                </a:solidFill>
                <a:latin typeface="DM Serif Display"/>
                <a:ea typeface="DM Serif Display"/>
                <a:cs typeface="DM Serif Display"/>
                <a:sym typeface="DM Serif Display"/>
              </a:defRPr>
            </a:lvl3pPr>
            <a:lvl4pPr lvl="3" rtl="0">
              <a:spcBef>
                <a:spcPts val="1600"/>
              </a:spcBef>
              <a:spcAft>
                <a:spcPts val="0"/>
              </a:spcAft>
              <a:buNone/>
              <a:defRPr>
                <a:solidFill>
                  <a:srgbClr val="B7B7B7"/>
                </a:solidFill>
                <a:latin typeface="DM Serif Display"/>
                <a:ea typeface="DM Serif Display"/>
                <a:cs typeface="DM Serif Display"/>
                <a:sym typeface="DM Serif Display"/>
              </a:defRPr>
            </a:lvl4pPr>
            <a:lvl5pPr lvl="4" rtl="0">
              <a:spcBef>
                <a:spcPts val="1600"/>
              </a:spcBef>
              <a:spcAft>
                <a:spcPts val="0"/>
              </a:spcAft>
              <a:buNone/>
              <a:defRPr>
                <a:solidFill>
                  <a:srgbClr val="B7B7B7"/>
                </a:solidFill>
                <a:latin typeface="DM Serif Display"/>
                <a:ea typeface="DM Serif Display"/>
                <a:cs typeface="DM Serif Display"/>
                <a:sym typeface="DM Serif Display"/>
              </a:defRPr>
            </a:lvl5pPr>
            <a:lvl6pPr lvl="5" rtl="0">
              <a:spcBef>
                <a:spcPts val="1600"/>
              </a:spcBef>
              <a:spcAft>
                <a:spcPts val="0"/>
              </a:spcAft>
              <a:buNone/>
              <a:defRPr>
                <a:solidFill>
                  <a:srgbClr val="B7B7B7"/>
                </a:solidFill>
                <a:latin typeface="DM Serif Display"/>
                <a:ea typeface="DM Serif Display"/>
                <a:cs typeface="DM Serif Display"/>
                <a:sym typeface="DM Serif Display"/>
              </a:defRPr>
            </a:lvl6pPr>
            <a:lvl7pPr lvl="6" rtl="0">
              <a:spcBef>
                <a:spcPts val="1600"/>
              </a:spcBef>
              <a:spcAft>
                <a:spcPts val="0"/>
              </a:spcAft>
              <a:buNone/>
              <a:defRPr>
                <a:solidFill>
                  <a:srgbClr val="B7B7B7"/>
                </a:solidFill>
                <a:latin typeface="DM Serif Display"/>
                <a:ea typeface="DM Serif Display"/>
                <a:cs typeface="DM Serif Display"/>
                <a:sym typeface="DM Serif Display"/>
              </a:defRPr>
            </a:lvl7pPr>
            <a:lvl8pPr lvl="7" rtl="0">
              <a:spcBef>
                <a:spcPts val="1600"/>
              </a:spcBef>
              <a:spcAft>
                <a:spcPts val="0"/>
              </a:spcAft>
              <a:buNone/>
              <a:defRPr>
                <a:solidFill>
                  <a:srgbClr val="B7B7B7"/>
                </a:solidFill>
                <a:latin typeface="DM Serif Display"/>
                <a:ea typeface="DM Serif Display"/>
                <a:cs typeface="DM Serif Display"/>
                <a:sym typeface="DM Serif Display"/>
              </a:defRPr>
            </a:lvl8pPr>
            <a:lvl9pPr lvl="8" rtl="0">
              <a:spcBef>
                <a:spcPts val="1600"/>
              </a:spcBef>
              <a:spcAft>
                <a:spcPts val="1600"/>
              </a:spcAft>
              <a:buNone/>
              <a:defRPr>
                <a:solidFill>
                  <a:srgbClr val="B7B7B7"/>
                </a:solidFill>
                <a:latin typeface="DM Serif Display"/>
                <a:ea typeface="DM Serif Display"/>
                <a:cs typeface="DM Serif Display"/>
                <a:sym typeface="DM Serif Display"/>
              </a:defRPr>
            </a:lvl9pPr>
          </a:lstStyle>
          <a:p>
            <a:endParaRPr/>
          </a:p>
        </p:txBody>
      </p:sp>
      <p:sp>
        <p:nvSpPr>
          <p:cNvPr id="49" name="Google Shape;49;p8"/>
          <p:cNvSpPr txBox="1">
            <a:spLocks noGrp="1"/>
          </p:cNvSpPr>
          <p:nvPr>
            <p:ph type="subTitle" idx="2"/>
          </p:nvPr>
        </p:nvSpPr>
        <p:spPr>
          <a:xfrm>
            <a:off x="934666" y="2571750"/>
            <a:ext cx="28773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a:endParaRPr/>
          </a:p>
        </p:txBody>
      </p:sp>
      <p:sp>
        <p:nvSpPr>
          <p:cNvPr id="50" name="Google Shape;50;p8"/>
          <p:cNvSpPr txBox="1">
            <a:spLocks noGrp="1"/>
          </p:cNvSpPr>
          <p:nvPr>
            <p:ph type="subTitle" idx="3"/>
          </p:nvPr>
        </p:nvSpPr>
        <p:spPr>
          <a:xfrm>
            <a:off x="5371290" y="23943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800">
                <a:latin typeface="DM Serif Display"/>
                <a:ea typeface="DM Serif Display"/>
                <a:cs typeface="DM Serif Display"/>
                <a:sym typeface="DM Serif Display"/>
              </a:defRPr>
            </a:lvl1pPr>
            <a:lvl2pPr lvl="1" rtl="0">
              <a:spcBef>
                <a:spcPts val="1600"/>
              </a:spcBef>
              <a:spcAft>
                <a:spcPts val="0"/>
              </a:spcAft>
              <a:buNone/>
              <a:defRPr>
                <a:latin typeface="DM Serif Display"/>
                <a:ea typeface="DM Serif Display"/>
                <a:cs typeface="DM Serif Display"/>
                <a:sym typeface="DM Serif Display"/>
              </a:defRPr>
            </a:lvl2pPr>
            <a:lvl3pPr lvl="2" rtl="0">
              <a:spcBef>
                <a:spcPts val="1600"/>
              </a:spcBef>
              <a:spcAft>
                <a:spcPts val="0"/>
              </a:spcAft>
              <a:buNone/>
              <a:defRPr>
                <a:latin typeface="DM Serif Display"/>
                <a:ea typeface="DM Serif Display"/>
                <a:cs typeface="DM Serif Display"/>
                <a:sym typeface="DM Serif Display"/>
              </a:defRPr>
            </a:lvl3pPr>
            <a:lvl4pPr lvl="3" rtl="0">
              <a:spcBef>
                <a:spcPts val="1600"/>
              </a:spcBef>
              <a:spcAft>
                <a:spcPts val="0"/>
              </a:spcAft>
              <a:buNone/>
              <a:defRPr>
                <a:latin typeface="DM Serif Display"/>
                <a:ea typeface="DM Serif Display"/>
                <a:cs typeface="DM Serif Display"/>
                <a:sym typeface="DM Serif Display"/>
              </a:defRPr>
            </a:lvl4pPr>
            <a:lvl5pPr lvl="4" rtl="0">
              <a:spcBef>
                <a:spcPts val="1600"/>
              </a:spcBef>
              <a:spcAft>
                <a:spcPts val="0"/>
              </a:spcAft>
              <a:buNone/>
              <a:defRPr>
                <a:latin typeface="DM Serif Display"/>
                <a:ea typeface="DM Serif Display"/>
                <a:cs typeface="DM Serif Display"/>
                <a:sym typeface="DM Serif Display"/>
              </a:defRPr>
            </a:lvl5pPr>
            <a:lvl6pPr lvl="5" rtl="0">
              <a:spcBef>
                <a:spcPts val="1600"/>
              </a:spcBef>
              <a:spcAft>
                <a:spcPts val="0"/>
              </a:spcAft>
              <a:buNone/>
              <a:defRPr>
                <a:latin typeface="DM Serif Display"/>
                <a:ea typeface="DM Serif Display"/>
                <a:cs typeface="DM Serif Display"/>
                <a:sym typeface="DM Serif Display"/>
              </a:defRPr>
            </a:lvl6pPr>
            <a:lvl7pPr lvl="6" rtl="0">
              <a:spcBef>
                <a:spcPts val="1600"/>
              </a:spcBef>
              <a:spcAft>
                <a:spcPts val="0"/>
              </a:spcAft>
              <a:buNone/>
              <a:defRPr>
                <a:latin typeface="DM Serif Display"/>
                <a:ea typeface="DM Serif Display"/>
                <a:cs typeface="DM Serif Display"/>
                <a:sym typeface="DM Serif Display"/>
              </a:defRPr>
            </a:lvl7pPr>
            <a:lvl8pPr lvl="7" rtl="0">
              <a:spcBef>
                <a:spcPts val="1600"/>
              </a:spcBef>
              <a:spcAft>
                <a:spcPts val="0"/>
              </a:spcAft>
              <a:buNone/>
              <a:defRPr>
                <a:latin typeface="DM Serif Display"/>
                <a:ea typeface="DM Serif Display"/>
                <a:cs typeface="DM Serif Display"/>
                <a:sym typeface="DM Serif Display"/>
              </a:defRPr>
            </a:lvl8pPr>
            <a:lvl9pPr lvl="8" rtl="0">
              <a:spcBef>
                <a:spcPts val="1600"/>
              </a:spcBef>
              <a:spcAft>
                <a:spcPts val="1600"/>
              </a:spcAft>
              <a:buNone/>
              <a:defRPr>
                <a:latin typeface="DM Serif Display"/>
                <a:ea typeface="DM Serif Display"/>
                <a:cs typeface="DM Serif Display"/>
                <a:sym typeface="DM Serif Display"/>
              </a:defRPr>
            </a:lvl9pPr>
          </a:lstStyle>
          <a:p>
            <a:endParaRPr/>
          </a:p>
        </p:txBody>
      </p:sp>
      <p:sp>
        <p:nvSpPr>
          <p:cNvPr id="51" name="Google Shape;51;p8"/>
          <p:cNvSpPr txBox="1">
            <a:spLocks noGrp="1"/>
          </p:cNvSpPr>
          <p:nvPr>
            <p:ph type="subTitle" idx="4"/>
          </p:nvPr>
        </p:nvSpPr>
        <p:spPr>
          <a:xfrm>
            <a:off x="5371290" y="2571750"/>
            <a:ext cx="28773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extLst>
      <p:ext uri="{BB962C8B-B14F-4D97-AF65-F5344CB8AC3E}">
        <p14:creationId xmlns:p14="http://schemas.microsoft.com/office/powerpoint/2010/main" val="388051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1"/>
        <p:cNvGrpSpPr/>
        <p:nvPr/>
      </p:nvGrpSpPr>
      <p:grpSpPr>
        <a:xfrm>
          <a:off x="0" y="0"/>
          <a:ext cx="0" cy="0"/>
          <a:chOff x="0" y="0"/>
          <a:chExt cx="0" cy="0"/>
        </a:xfrm>
      </p:grpSpPr>
      <p:sp>
        <p:nvSpPr>
          <p:cNvPr id="22" name="Google Shape;22;p5"/>
          <p:cNvSpPr/>
          <p:nvPr/>
        </p:nvSpPr>
        <p:spPr>
          <a:xfrm rot="10800000" flipH="1">
            <a:off x="117900" y="119100"/>
            <a:ext cx="8908200" cy="473190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4" name="Google Shape;24;p5"/>
          <p:cNvSpPr txBox="1">
            <a:spLocks noGrp="1"/>
          </p:cNvSpPr>
          <p:nvPr>
            <p:ph type="subTitle" idx="1"/>
          </p:nvPr>
        </p:nvSpPr>
        <p:spPr>
          <a:xfrm>
            <a:off x="720000" y="3318362"/>
            <a:ext cx="4661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2"/>
          </p:nvPr>
        </p:nvSpPr>
        <p:spPr>
          <a:xfrm>
            <a:off x="719975" y="1734787"/>
            <a:ext cx="46614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3"/>
          </p:nvPr>
        </p:nvSpPr>
        <p:spPr>
          <a:xfrm>
            <a:off x="719975" y="1379888"/>
            <a:ext cx="4661400" cy="4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a:buNone/>
              <a:defRPr sz="1600">
                <a:solidFill>
                  <a:schemeClr val="dk1"/>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Inter"/>
              <a:buNone/>
              <a:defRPr sz="2400" b="1">
                <a:latin typeface="Inter"/>
                <a:ea typeface="Inter"/>
                <a:cs typeface="Inter"/>
                <a:sym typeface="Inter"/>
              </a:defRPr>
            </a:lvl2pPr>
            <a:lvl3pPr lvl="2" algn="ctr" rtl="0">
              <a:lnSpc>
                <a:spcPct val="100000"/>
              </a:lnSpc>
              <a:spcBef>
                <a:spcPts val="0"/>
              </a:spcBef>
              <a:spcAft>
                <a:spcPts val="0"/>
              </a:spcAft>
              <a:buSzPts val="2400"/>
              <a:buFont typeface="Inter"/>
              <a:buNone/>
              <a:defRPr sz="2400" b="1">
                <a:latin typeface="Inter"/>
                <a:ea typeface="Inter"/>
                <a:cs typeface="Inter"/>
                <a:sym typeface="Inter"/>
              </a:defRPr>
            </a:lvl3pPr>
            <a:lvl4pPr lvl="3" algn="ctr" rtl="0">
              <a:lnSpc>
                <a:spcPct val="100000"/>
              </a:lnSpc>
              <a:spcBef>
                <a:spcPts val="0"/>
              </a:spcBef>
              <a:spcAft>
                <a:spcPts val="0"/>
              </a:spcAft>
              <a:buSzPts val="2400"/>
              <a:buFont typeface="Inter"/>
              <a:buNone/>
              <a:defRPr sz="2400" b="1">
                <a:latin typeface="Inter"/>
                <a:ea typeface="Inter"/>
                <a:cs typeface="Inter"/>
                <a:sym typeface="Inter"/>
              </a:defRPr>
            </a:lvl4pPr>
            <a:lvl5pPr lvl="4" algn="ctr" rtl="0">
              <a:lnSpc>
                <a:spcPct val="100000"/>
              </a:lnSpc>
              <a:spcBef>
                <a:spcPts val="0"/>
              </a:spcBef>
              <a:spcAft>
                <a:spcPts val="0"/>
              </a:spcAft>
              <a:buSzPts val="2400"/>
              <a:buFont typeface="Inter"/>
              <a:buNone/>
              <a:defRPr sz="2400" b="1">
                <a:latin typeface="Inter"/>
                <a:ea typeface="Inter"/>
                <a:cs typeface="Inter"/>
                <a:sym typeface="Inter"/>
              </a:defRPr>
            </a:lvl5pPr>
            <a:lvl6pPr lvl="5" algn="ctr" rtl="0">
              <a:lnSpc>
                <a:spcPct val="100000"/>
              </a:lnSpc>
              <a:spcBef>
                <a:spcPts val="0"/>
              </a:spcBef>
              <a:spcAft>
                <a:spcPts val="0"/>
              </a:spcAft>
              <a:buSzPts val="2400"/>
              <a:buFont typeface="Inter"/>
              <a:buNone/>
              <a:defRPr sz="2400" b="1">
                <a:latin typeface="Inter"/>
                <a:ea typeface="Inter"/>
                <a:cs typeface="Inter"/>
                <a:sym typeface="Inter"/>
              </a:defRPr>
            </a:lvl6pPr>
            <a:lvl7pPr lvl="6" algn="ctr" rtl="0">
              <a:lnSpc>
                <a:spcPct val="100000"/>
              </a:lnSpc>
              <a:spcBef>
                <a:spcPts val="0"/>
              </a:spcBef>
              <a:spcAft>
                <a:spcPts val="0"/>
              </a:spcAft>
              <a:buSzPts val="2400"/>
              <a:buFont typeface="Inter"/>
              <a:buNone/>
              <a:defRPr sz="2400" b="1">
                <a:latin typeface="Inter"/>
                <a:ea typeface="Inter"/>
                <a:cs typeface="Inter"/>
                <a:sym typeface="Inter"/>
              </a:defRPr>
            </a:lvl7pPr>
            <a:lvl8pPr lvl="7" algn="ctr" rtl="0">
              <a:lnSpc>
                <a:spcPct val="100000"/>
              </a:lnSpc>
              <a:spcBef>
                <a:spcPts val="0"/>
              </a:spcBef>
              <a:spcAft>
                <a:spcPts val="0"/>
              </a:spcAft>
              <a:buSzPts val="2400"/>
              <a:buFont typeface="Inter"/>
              <a:buNone/>
              <a:defRPr sz="2400" b="1">
                <a:latin typeface="Inter"/>
                <a:ea typeface="Inter"/>
                <a:cs typeface="Inter"/>
                <a:sym typeface="Inter"/>
              </a:defRPr>
            </a:lvl8pPr>
            <a:lvl9pPr lvl="8" algn="ctr" rtl="0">
              <a:lnSpc>
                <a:spcPct val="100000"/>
              </a:lnSpc>
              <a:spcBef>
                <a:spcPts val="0"/>
              </a:spcBef>
              <a:spcAft>
                <a:spcPts val="0"/>
              </a:spcAft>
              <a:buSzPts val="2400"/>
              <a:buFont typeface="Inter"/>
              <a:buNone/>
              <a:defRPr sz="2400" b="1">
                <a:latin typeface="Inter"/>
                <a:ea typeface="Inter"/>
                <a:cs typeface="Inter"/>
                <a:sym typeface="Inter"/>
              </a:defRPr>
            </a:lvl9pPr>
          </a:lstStyle>
          <a:p>
            <a:endParaRPr/>
          </a:p>
        </p:txBody>
      </p:sp>
      <p:sp>
        <p:nvSpPr>
          <p:cNvPr id="27" name="Google Shape;27;p5"/>
          <p:cNvSpPr txBox="1">
            <a:spLocks noGrp="1"/>
          </p:cNvSpPr>
          <p:nvPr>
            <p:ph type="subTitle" idx="4"/>
          </p:nvPr>
        </p:nvSpPr>
        <p:spPr>
          <a:xfrm>
            <a:off x="719975" y="2963463"/>
            <a:ext cx="4661400" cy="4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a:buNone/>
              <a:defRPr sz="1600">
                <a:solidFill>
                  <a:schemeClr val="dk1"/>
                </a:solidFill>
                <a:latin typeface="Inter Medium"/>
                <a:ea typeface="Inter Medium"/>
                <a:cs typeface="Inter Medium"/>
                <a:sym typeface="Inter Medium"/>
              </a:defRPr>
            </a:lvl1pPr>
            <a:lvl2pPr lvl="1" algn="ctr" rtl="0">
              <a:lnSpc>
                <a:spcPct val="100000"/>
              </a:lnSpc>
              <a:spcBef>
                <a:spcPts val="0"/>
              </a:spcBef>
              <a:spcAft>
                <a:spcPts val="0"/>
              </a:spcAft>
              <a:buSzPts val="2400"/>
              <a:buFont typeface="Inter"/>
              <a:buNone/>
              <a:defRPr sz="2400" b="1">
                <a:latin typeface="Inter"/>
                <a:ea typeface="Inter"/>
                <a:cs typeface="Inter"/>
                <a:sym typeface="Inter"/>
              </a:defRPr>
            </a:lvl2pPr>
            <a:lvl3pPr lvl="2" algn="ctr" rtl="0">
              <a:lnSpc>
                <a:spcPct val="100000"/>
              </a:lnSpc>
              <a:spcBef>
                <a:spcPts val="0"/>
              </a:spcBef>
              <a:spcAft>
                <a:spcPts val="0"/>
              </a:spcAft>
              <a:buSzPts val="2400"/>
              <a:buFont typeface="Inter"/>
              <a:buNone/>
              <a:defRPr sz="2400" b="1">
                <a:latin typeface="Inter"/>
                <a:ea typeface="Inter"/>
                <a:cs typeface="Inter"/>
                <a:sym typeface="Inter"/>
              </a:defRPr>
            </a:lvl3pPr>
            <a:lvl4pPr lvl="3" algn="ctr" rtl="0">
              <a:lnSpc>
                <a:spcPct val="100000"/>
              </a:lnSpc>
              <a:spcBef>
                <a:spcPts val="0"/>
              </a:spcBef>
              <a:spcAft>
                <a:spcPts val="0"/>
              </a:spcAft>
              <a:buSzPts val="2400"/>
              <a:buFont typeface="Inter"/>
              <a:buNone/>
              <a:defRPr sz="2400" b="1">
                <a:latin typeface="Inter"/>
                <a:ea typeface="Inter"/>
                <a:cs typeface="Inter"/>
                <a:sym typeface="Inter"/>
              </a:defRPr>
            </a:lvl4pPr>
            <a:lvl5pPr lvl="4" algn="ctr" rtl="0">
              <a:lnSpc>
                <a:spcPct val="100000"/>
              </a:lnSpc>
              <a:spcBef>
                <a:spcPts val="0"/>
              </a:spcBef>
              <a:spcAft>
                <a:spcPts val="0"/>
              </a:spcAft>
              <a:buSzPts val="2400"/>
              <a:buFont typeface="Inter"/>
              <a:buNone/>
              <a:defRPr sz="2400" b="1">
                <a:latin typeface="Inter"/>
                <a:ea typeface="Inter"/>
                <a:cs typeface="Inter"/>
                <a:sym typeface="Inter"/>
              </a:defRPr>
            </a:lvl5pPr>
            <a:lvl6pPr lvl="5" algn="ctr" rtl="0">
              <a:lnSpc>
                <a:spcPct val="100000"/>
              </a:lnSpc>
              <a:spcBef>
                <a:spcPts val="0"/>
              </a:spcBef>
              <a:spcAft>
                <a:spcPts val="0"/>
              </a:spcAft>
              <a:buSzPts val="2400"/>
              <a:buFont typeface="Inter"/>
              <a:buNone/>
              <a:defRPr sz="2400" b="1">
                <a:latin typeface="Inter"/>
                <a:ea typeface="Inter"/>
                <a:cs typeface="Inter"/>
                <a:sym typeface="Inter"/>
              </a:defRPr>
            </a:lvl6pPr>
            <a:lvl7pPr lvl="6" algn="ctr" rtl="0">
              <a:lnSpc>
                <a:spcPct val="100000"/>
              </a:lnSpc>
              <a:spcBef>
                <a:spcPts val="0"/>
              </a:spcBef>
              <a:spcAft>
                <a:spcPts val="0"/>
              </a:spcAft>
              <a:buSzPts val="2400"/>
              <a:buFont typeface="Inter"/>
              <a:buNone/>
              <a:defRPr sz="2400" b="1">
                <a:latin typeface="Inter"/>
                <a:ea typeface="Inter"/>
                <a:cs typeface="Inter"/>
                <a:sym typeface="Inter"/>
              </a:defRPr>
            </a:lvl7pPr>
            <a:lvl8pPr lvl="7" algn="ctr" rtl="0">
              <a:lnSpc>
                <a:spcPct val="100000"/>
              </a:lnSpc>
              <a:spcBef>
                <a:spcPts val="0"/>
              </a:spcBef>
              <a:spcAft>
                <a:spcPts val="0"/>
              </a:spcAft>
              <a:buSzPts val="2400"/>
              <a:buFont typeface="Inter"/>
              <a:buNone/>
              <a:defRPr sz="2400" b="1">
                <a:latin typeface="Inter"/>
                <a:ea typeface="Inter"/>
                <a:cs typeface="Inter"/>
                <a:sym typeface="Inter"/>
              </a:defRPr>
            </a:lvl8pPr>
            <a:lvl9pPr lvl="8" algn="ctr" rtl="0">
              <a:lnSpc>
                <a:spcPct val="100000"/>
              </a:lnSpc>
              <a:spcBef>
                <a:spcPts val="0"/>
              </a:spcBef>
              <a:spcAft>
                <a:spcPts val="0"/>
              </a:spcAft>
              <a:buSzPts val="2400"/>
              <a:buFont typeface="Inter"/>
              <a:buNone/>
              <a:defRPr sz="2400" b="1">
                <a:latin typeface="Inter"/>
                <a:ea typeface="Inter"/>
                <a:cs typeface="Inter"/>
                <a:sym typeface="Inter"/>
              </a:defRPr>
            </a:lvl9pPr>
          </a:lstStyle>
          <a:p>
            <a:endParaRPr/>
          </a:p>
        </p:txBody>
      </p:sp>
      <p:sp>
        <p:nvSpPr>
          <p:cNvPr id="28" name="Google Shape;28;p5"/>
          <p:cNvSpPr>
            <a:spLocks noGrp="1"/>
          </p:cNvSpPr>
          <p:nvPr>
            <p:ph type="pic" idx="5"/>
          </p:nvPr>
        </p:nvSpPr>
        <p:spPr>
          <a:xfrm>
            <a:off x="5696375" y="1379900"/>
            <a:ext cx="2727600" cy="2861700"/>
          </a:xfrm>
          <a:prstGeom prst="roundRect">
            <a:avLst>
              <a:gd name="adj" fmla="val 16667"/>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lums 2">
  <p:cSld name="Two colums 2">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539012" y="2132593"/>
            <a:ext cx="4567800" cy="9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6" name="Google Shape;66;p10"/>
          <p:cNvSpPr txBox="1">
            <a:spLocks noGrp="1"/>
          </p:cNvSpPr>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67" name="Google Shape;67;p10"/>
          <p:cNvSpPr txBox="1">
            <a:spLocks noGrp="1"/>
          </p:cNvSpPr>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 name="Google Shape;68;p10"/>
          <p:cNvSpPr txBox="1">
            <a:spLocks noGrp="1"/>
          </p:cNvSpPr>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479150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eadline design 2">
  <p:cSld name="Headline design 2">
    <p:spTree>
      <p:nvGrpSpPr>
        <p:cNvPr id="1" name="Shape 69"/>
        <p:cNvGrpSpPr/>
        <p:nvPr/>
      </p:nvGrpSpPr>
      <p:grpSpPr>
        <a:xfrm>
          <a:off x="0" y="0"/>
          <a:ext cx="0" cy="0"/>
          <a:chOff x="0" y="0"/>
          <a:chExt cx="0" cy="0"/>
        </a:xfrm>
      </p:grpSpPr>
      <p:sp>
        <p:nvSpPr>
          <p:cNvPr id="70" name="Google Shape;70;p11"/>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B7B7"/>
              </a:solidFill>
            </a:endParaRPr>
          </a:p>
        </p:txBody>
      </p:sp>
      <p:sp>
        <p:nvSpPr>
          <p:cNvPr id="71" name="Google Shape;71;p11"/>
          <p:cNvSpPr txBox="1">
            <a:spLocks noGrp="1"/>
          </p:cNvSpPr>
          <p:nvPr>
            <p:ph type="ctrTitle"/>
          </p:nvPr>
        </p:nvSpPr>
        <p:spPr>
          <a:xfrm flipH="1">
            <a:off x="2730125" y="2243225"/>
            <a:ext cx="27558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solidFill>
                  <a:srgbClr val="B7B7B7"/>
                </a:solidFill>
              </a:defRPr>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72" name="Google Shape;72;p11"/>
          <p:cNvSpPr txBox="1">
            <a:spLocks noGrp="1"/>
          </p:cNvSpPr>
          <p:nvPr>
            <p:ph type="title" idx="2" hasCustomPrompt="1"/>
          </p:nvPr>
        </p:nvSpPr>
        <p:spPr>
          <a:xfrm flipH="1">
            <a:off x="35140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solidFill>
                  <a:srgbClr val="B7B7B7"/>
                </a:solidFill>
              </a:defRPr>
            </a:lvl1pPr>
            <a:lvl2pPr lvl="1"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259614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73"/>
        <p:cNvGrpSpPr/>
        <p:nvPr/>
      </p:nvGrpSpPr>
      <p:grpSpPr>
        <a:xfrm>
          <a:off x="0" y="0"/>
          <a:ext cx="0" cy="0"/>
          <a:chOff x="0" y="0"/>
          <a:chExt cx="0" cy="0"/>
        </a:xfrm>
      </p:grpSpPr>
      <p:sp>
        <p:nvSpPr>
          <p:cNvPr id="74" name="Google Shape;74;p12"/>
          <p:cNvSpPr txBox="1">
            <a:spLocks noGrp="1"/>
          </p:cNvSpPr>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1777709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design 3">
  <p:cSld name="Headline design 3">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flipH="1">
            <a:off x="4101725" y="2243225"/>
            <a:ext cx="27558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a:endParaRPr/>
          </a:p>
        </p:txBody>
      </p:sp>
      <p:sp>
        <p:nvSpPr>
          <p:cNvPr id="77" name="Google Shape;77;p13"/>
          <p:cNvSpPr txBox="1">
            <a:spLocks noGrp="1"/>
          </p:cNvSpPr>
          <p:nvPr>
            <p:ph type="title" idx="2" hasCustomPrompt="1"/>
          </p:nvPr>
        </p:nvSpPr>
        <p:spPr>
          <a:xfrm flipH="1">
            <a:off x="-5174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3"/>
          <p:cNvSpPr/>
          <p:nvPr/>
        </p:nvSpPr>
        <p:spPr>
          <a:xfrm>
            <a:off x="26093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Tree>
    <p:extLst>
      <p:ext uri="{BB962C8B-B14F-4D97-AF65-F5344CB8AC3E}">
        <p14:creationId xmlns:p14="http://schemas.microsoft.com/office/powerpoint/2010/main" val="1726360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design 4">
  <p:cSld name="Headline design 4">
    <p:spTree>
      <p:nvGrpSpPr>
        <p:cNvPr id="1" name="Shape 97"/>
        <p:cNvGrpSpPr/>
        <p:nvPr/>
      </p:nvGrpSpPr>
      <p:grpSpPr>
        <a:xfrm>
          <a:off x="0" y="0"/>
          <a:ext cx="0" cy="0"/>
          <a:chOff x="0" y="0"/>
          <a:chExt cx="0" cy="0"/>
        </a:xfrm>
      </p:grpSpPr>
      <p:sp>
        <p:nvSpPr>
          <p:cNvPr id="98" name="Google Shape;98;p16"/>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99" name="Google Shape;99;p16"/>
          <p:cNvSpPr txBox="1">
            <a:spLocks noGrp="1"/>
          </p:cNvSpPr>
          <p:nvPr>
            <p:ph type="ctrTitle"/>
          </p:nvPr>
        </p:nvSpPr>
        <p:spPr>
          <a:xfrm flipH="1">
            <a:off x="2609225" y="2243225"/>
            <a:ext cx="28767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CCCCCC"/>
              </a:buClr>
              <a:buSzPts val="3600"/>
              <a:buNone/>
              <a:defRPr sz="3600">
                <a:solidFill>
                  <a:srgbClr val="CCCCCC"/>
                </a:solidFill>
              </a:defRPr>
            </a:lvl1pPr>
            <a:lvl2pPr lvl="1" algn="r" rtl="0">
              <a:spcBef>
                <a:spcPts val="0"/>
              </a:spcBef>
              <a:spcAft>
                <a:spcPts val="0"/>
              </a:spcAft>
              <a:buClr>
                <a:srgbClr val="CCCCCC"/>
              </a:buClr>
              <a:buSzPts val="6500"/>
              <a:buNone/>
              <a:defRPr sz="6500">
                <a:solidFill>
                  <a:srgbClr val="CCCCCC"/>
                </a:solidFill>
              </a:defRPr>
            </a:lvl2pPr>
            <a:lvl3pPr lvl="2" algn="r" rtl="0">
              <a:spcBef>
                <a:spcPts val="0"/>
              </a:spcBef>
              <a:spcAft>
                <a:spcPts val="0"/>
              </a:spcAft>
              <a:buClr>
                <a:srgbClr val="CCCCCC"/>
              </a:buClr>
              <a:buSzPts val="6500"/>
              <a:buNone/>
              <a:defRPr sz="6500">
                <a:solidFill>
                  <a:srgbClr val="CCCCCC"/>
                </a:solidFill>
              </a:defRPr>
            </a:lvl3pPr>
            <a:lvl4pPr lvl="3" algn="r" rtl="0">
              <a:spcBef>
                <a:spcPts val="0"/>
              </a:spcBef>
              <a:spcAft>
                <a:spcPts val="0"/>
              </a:spcAft>
              <a:buClr>
                <a:srgbClr val="CCCCCC"/>
              </a:buClr>
              <a:buSzPts val="6500"/>
              <a:buNone/>
              <a:defRPr sz="6500">
                <a:solidFill>
                  <a:srgbClr val="CCCCCC"/>
                </a:solidFill>
              </a:defRPr>
            </a:lvl4pPr>
            <a:lvl5pPr lvl="4" algn="r" rtl="0">
              <a:spcBef>
                <a:spcPts val="0"/>
              </a:spcBef>
              <a:spcAft>
                <a:spcPts val="0"/>
              </a:spcAft>
              <a:buClr>
                <a:srgbClr val="CCCCCC"/>
              </a:buClr>
              <a:buSzPts val="6500"/>
              <a:buNone/>
              <a:defRPr sz="6500">
                <a:solidFill>
                  <a:srgbClr val="CCCCCC"/>
                </a:solidFill>
              </a:defRPr>
            </a:lvl5pPr>
            <a:lvl6pPr lvl="5" algn="r" rtl="0">
              <a:spcBef>
                <a:spcPts val="0"/>
              </a:spcBef>
              <a:spcAft>
                <a:spcPts val="0"/>
              </a:spcAft>
              <a:buClr>
                <a:srgbClr val="CCCCCC"/>
              </a:buClr>
              <a:buSzPts val="6500"/>
              <a:buNone/>
              <a:defRPr sz="6500">
                <a:solidFill>
                  <a:srgbClr val="CCCCCC"/>
                </a:solidFill>
              </a:defRPr>
            </a:lvl6pPr>
            <a:lvl7pPr lvl="6" algn="r" rtl="0">
              <a:spcBef>
                <a:spcPts val="0"/>
              </a:spcBef>
              <a:spcAft>
                <a:spcPts val="0"/>
              </a:spcAft>
              <a:buClr>
                <a:srgbClr val="CCCCCC"/>
              </a:buClr>
              <a:buSzPts val="6500"/>
              <a:buNone/>
              <a:defRPr sz="6500">
                <a:solidFill>
                  <a:srgbClr val="CCCCCC"/>
                </a:solidFill>
              </a:defRPr>
            </a:lvl7pPr>
            <a:lvl8pPr lvl="7" algn="r" rtl="0">
              <a:spcBef>
                <a:spcPts val="0"/>
              </a:spcBef>
              <a:spcAft>
                <a:spcPts val="0"/>
              </a:spcAft>
              <a:buClr>
                <a:srgbClr val="CCCCCC"/>
              </a:buClr>
              <a:buSzPts val="6500"/>
              <a:buNone/>
              <a:defRPr sz="6500">
                <a:solidFill>
                  <a:srgbClr val="CCCCCC"/>
                </a:solidFill>
              </a:defRPr>
            </a:lvl8pPr>
            <a:lvl9pPr lvl="8" algn="r" rtl="0">
              <a:spcBef>
                <a:spcPts val="0"/>
              </a:spcBef>
              <a:spcAft>
                <a:spcPts val="0"/>
              </a:spcAft>
              <a:buClr>
                <a:srgbClr val="CCCCCC"/>
              </a:buClr>
              <a:buSzPts val="6500"/>
              <a:buNone/>
              <a:defRPr sz="6500">
                <a:solidFill>
                  <a:srgbClr val="CCCCCC"/>
                </a:solidFill>
              </a:defRPr>
            </a:lvl9pPr>
          </a:lstStyle>
          <a:p>
            <a:endParaRPr/>
          </a:p>
        </p:txBody>
      </p:sp>
      <p:sp>
        <p:nvSpPr>
          <p:cNvPr id="100" name="Google Shape;100;p16"/>
          <p:cNvSpPr txBox="1">
            <a:spLocks noGrp="1"/>
          </p:cNvSpPr>
          <p:nvPr>
            <p:ph type="title" idx="2" hasCustomPrompt="1"/>
          </p:nvPr>
        </p:nvSpPr>
        <p:spPr>
          <a:xfrm flipH="1">
            <a:off x="35140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7658402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line design 6">
  <p:cSld name="Headline design 6">
    <p:spTree>
      <p:nvGrpSpPr>
        <p:cNvPr id="1" name="Shape 105"/>
        <p:cNvGrpSpPr/>
        <p:nvPr/>
      </p:nvGrpSpPr>
      <p:grpSpPr>
        <a:xfrm>
          <a:off x="0" y="0"/>
          <a:ext cx="0" cy="0"/>
          <a:chOff x="0" y="0"/>
          <a:chExt cx="0" cy="0"/>
        </a:xfrm>
      </p:grpSpPr>
      <p:sp>
        <p:nvSpPr>
          <p:cNvPr id="106" name="Google Shape;106;p18"/>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 name="Google Shape;107;p18"/>
          <p:cNvSpPr txBox="1">
            <a:spLocks noGrp="1"/>
          </p:cNvSpPr>
          <p:nvPr>
            <p:ph type="ctrTitle"/>
          </p:nvPr>
        </p:nvSpPr>
        <p:spPr>
          <a:xfrm flipH="1">
            <a:off x="2609225" y="2243225"/>
            <a:ext cx="28767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D9D9D9"/>
              </a:buClr>
              <a:buSzPts val="3600"/>
              <a:buNone/>
              <a:defRPr sz="3600">
                <a:solidFill>
                  <a:srgbClr val="D9D9D9"/>
                </a:solidFill>
              </a:defRPr>
            </a:lvl1pPr>
            <a:lvl2pPr lvl="1" algn="r" rtl="0">
              <a:spcBef>
                <a:spcPts val="0"/>
              </a:spcBef>
              <a:spcAft>
                <a:spcPts val="0"/>
              </a:spcAft>
              <a:buClr>
                <a:srgbClr val="D9D9D9"/>
              </a:buClr>
              <a:buSzPts val="6500"/>
              <a:buNone/>
              <a:defRPr sz="6500">
                <a:solidFill>
                  <a:srgbClr val="D9D9D9"/>
                </a:solidFill>
              </a:defRPr>
            </a:lvl2pPr>
            <a:lvl3pPr lvl="2" algn="r" rtl="0">
              <a:spcBef>
                <a:spcPts val="0"/>
              </a:spcBef>
              <a:spcAft>
                <a:spcPts val="0"/>
              </a:spcAft>
              <a:buClr>
                <a:srgbClr val="D9D9D9"/>
              </a:buClr>
              <a:buSzPts val="6500"/>
              <a:buNone/>
              <a:defRPr sz="6500">
                <a:solidFill>
                  <a:srgbClr val="D9D9D9"/>
                </a:solidFill>
              </a:defRPr>
            </a:lvl3pPr>
            <a:lvl4pPr lvl="3" algn="r" rtl="0">
              <a:spcBef>
                <a:spcPts val="0"/>
              </a:spcBef>
              <a:spcAft>
                <a:spcPts val="0"/>
              </a:spcAft>
              <a:buClr>
                <a:srgbClr val="D9D9D9"/>
              </a:buClr>
              <a:buSzPts val="6500"/>
              <a:buNone/>
              <a:defRPr sz="6500">
                <a:solidFill>
                  <a:srgbClr val="D9D9D9"/>
                </a:solidFill>
              </a:defRPr>
            </a:lvl4pPr>
            <a:lvl5pPr lvl="4" algn="r" rtl="0">
              <a:spcBef>
                <a:spcPts val="0"/>
              </a:spcBef>
              <a:spcAft>
                <a:spcPts val="0"/>
              </a:spcAft>
              <a:buClr>
                <a:srgbClr val="D9D9D9"/>
              </a:buClr>
              <a:buSzPts val="6500"/>
              <a:buNone/>
              <a:defRPr sz="6500">
                <a:solidFill>
                  <a:srgbClr val="D9D9D9"/>
                </a:solidFill>
              </a:defRPr>
            </a:lvl5pPr>
            <a:lvl6pPr lvl="5" algn="r" rtl="0">
              <a:spcBef>
                <a:spcPts val="0"/>
              </a:spcBef>
              <a:spcAft>
                <a:spcPts val="0"/>
              </a:spcAft>
              <a:buClr>
                <a:srgbClr val="D9D9D9"/>
              </a:buClr>
              <a:buSzPts val="6500"/>
              <a:buNone/>
              <a:defRPr sz="6500">
                <a:solidFill>
                  <a:srgbClr val="D9D9D9"/>
                </a:solidFill>
              </a:defRPr>
            </a:lvl6pPr>
            <a:lvl7pPr lvl="6" algn="r" rtl="0">
              <a:spcBef>
                <a:spcPts val="0"/>
              </a:spcBef>
              <a:spcAft>
                <a:spcPts val="0"/>
              </a:spcAft>
              <a:buClr>
                <a:srgbClr val="D9D9D9"/>
              </a:buClr>
              <a:buSzPts val="6500"/>
              <a:buNone/>
              <a:defRPr sz="6500">
                <a:solidFill>
                  <a:srgbClr val="D9D9D9"/>
                </a:solidFill>
              </a:defRPr>
            </a:lvl7pPr>
            <a:lvl8pPr lvl="7" algn="r" rtl="0">
              <a:spcBef>
                <a:spcPts val="0"/>
              </a:spcBef>
              <a:spcAft>
                <a:spcPts val="0"/>
              </a:spcAft>
              <a:buClr>
                <a:srgbClr val="D9D9D9"/>
              </a:buClr>
              <a:buSzPts val="6500"/>
              <a:buNone/>
              <a:defRPr sz="6500">
                <a:solidFill>
                  <a:srgbClr val="D9D9D9"/>
                </a:solidFill>
              </a:defRPr>
            </a:lvl8pPr>
            <a:lvl9pPr lvl="8" algn="r" rtl="0">
              <a:spcBef>
                <a:spcPts val="0"/>
              </a:spcBef>
              <a:spcAft>
                <a:spcPts val="0"/>
              </a:spcAft>
              <a:buClr>
                <a:srgbClr val="D9D9D9"/>
              </a:buClr>
              <a:buSzPts val="6500"/>
              <a:buNone/>
              <a:defRPr sz="6500">
                <a:solidFill>
                  <a:srgbClr val="D9D9D9"/>
                </a:solidFill>
              </a:defRPr>
            </a:lvl9pPr>
          </a:lstStyle>
          <a:p>
            <a:endParaRPr/>
          </a:p>
        </p:txBody>
      </p:sp>
      <p:sp>
        <p:nvSpPr>
          <p:cNvPr id="108" name="Google Shape;108;p18"/>
          <p:cNvSpPr txBox="1">
            <a:spLocks noGrp="1"/>
          </p:cNvSpPr>
          <p:nvPr>
            <p:ph type="title" idx="2" hasCustomPrompt="1"/>
          </p:nvPr>
        </p:nvSpPr>
        <p:spPr>
          <a:xfrm flipH="1">
            <a:off x="35140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9D9D9"/>
              </a:buClr>
              <a:buSzPts val="16000"/>
              <a:buNone/>
              <a:defRPr sz="16000">
                <a:solidFill>
                  <a:srgbClr val="D9D9D9"/>
                </a:solidFill>
              </a:defRPr>
            </a:lvl1pPr>
            <a:lvl2pPr lvl="1"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06693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1676549" y="2123400"/>
            <a:ext cx="2847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122" name="Google Shape;122;p20"/>
          <p:cNvSpPr txBox="1">
            <a:spLocks noGrp="1"/>
          </p:cNvSpPr>
          <p:nvPr>
            <p:ph type="subTitle" idx="1"/>
          </p:nvPr>
        </p:nvSpPr>
        <p:spPr>
          <a:xfrm flipH="1">
            <a:off x="5020872" y="198675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6367439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0"/>
        <p:cNvGrpSpPr/>
        <p:nvPr/>
      </p:nvGrpSpPr>
      <p:grpSpPr>
        <a:xfrm>
          <a:off x="0" y="0"/>
          <a:ext cx="0" cy="0"/>
          <a:chOff x="0" y="0"/>
          <a:chExt cx="0" cy="0"/>
        </a:xfrm>
      </p:grpSpPr>
    </p:spTree>
    <p:extLst>
      <p:ext uri="{BB962C8B-B14F-4D97-AF65-F5344CB8AC3E}">
        <p14:creationId xmlns:p14="http://schemas.microsoft.com/office/powerpoint/2010/main" val="403088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p:cSld name="BLANK SLIDE">
    <p:bg>
      <p:bgPr>
        <a:solidFill>
          <a:schemeClr val="lt1"/>
        </a:solidFill>
        <a:effectLst/>
      </p:bgPr>
    </p:bg>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1274011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Master">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4905015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29"/>
        <p:cNvGrpSpPr/>
        <p:nvPr/>
      </p:nvGrpSpPr>
      <p:grpSpPr>
        <a:xfrm>
          <a:off x="0" y="0"/>
          <a:ext cx="0" cy="0"/>
          <a:chOff x="0" y="0"/>
          <a:chExt cx="0" cy="0"/>
        </a:xfrm>
      </p:grpSpPr>
      <p:sp>
        <p:nvSpPr>
          <p:cNvPr id="30" name="Google Shape;30;p6"/>
          <p:cNvSpPr/>
          <p:nvPr/>
        </p:nvSpPr>
        <p:spPr>
          <a:xfrm rot="10800000" flipH="1">
            <a:off x="117900" y="119100"/>
            <a:ext cx="8908200" cy="473190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2"/>
        <p:cNvGrpSpPr/>
        <p:nvPr/>
      </p:nvGrpSpPr>
      <p:grpSpPr>
        <a:xfrm>
          <a:off x="0" y="0"/>
          <a:ext cx="0" cy="0"/>
          <a:chOff x="0" y="0"/>
          <a:chExt cx="0" cy="0"/>
        </a:xfrm>
      </p:grpSpPr>
      <p:sp>
        <p:nvSpPr>
          <p:cNvPr id="33" name="Google Shape;33;p7"/>
          <p:cNvSpPr/>
          <p:nvPr/>
        </p:nvSpPr>
        <p:spPr>
          <a:xfrm rot="10800000" flipH="1">
            <a:off x="117900" y="119100"/>
            <a:ext cx="8908200" cy="473190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 name="Google Shape;34;p7"/>
          <p:cNvSpPr txBox="1">
            <a:spLocks noGrp="1"/>
          </p:cNvSpPr>
          <p:nvPr>
            <p:ph type="title"/>
          </p:nvPr>
        </p:nvSpPr>
        <p:spPr>
          <a:xfrm>
            <a:off x="713225" y="448050"/>
            <a:ext cx="36813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 name="Google Shape;35;p7"/>
          <p:cNvSpPr txBox="1">
            <a:spLocks noGrp="1"/>
          </p:cNvSpPr>
          <p:nvPr>
            <p:ph type="subTitle" idx="1"/>
          </p:nvPr>
        </p:nvSpPr>
        <p:spPr>
          <a:xfrm>
            <a:off x="713225" y="1744525"/>
            <a:ext cx="3681300" cy="21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36" name="Google Shape;36;p7"/>
          <p:cNvSpPr>
            <a:spLocks noGrp="1"/>
          </p:cNvSpPr>
          <p:nvPr>
            <p:ph type="pic" idx="2"/>
          </p:nvPr>
        </p:nvSpPr>
        <p:spPr>
          <a:xfrm>
            <a:off x="4709525" y="445775"/>
            <a:ext cx="3721200" cy="4251900"/>
          </a:xfrm>
          <a:prstGeom prst="roundRect">
            <a:avLst>
              <a:gd name="adj" fmla="val 1666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rot="10800000" flipH="1">
            <a:off x="117900" y="119100"/>
            <a:ext cx="8908200" cy="473190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Google Shape;3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rot="10800000" flipH="1">
            <a:off x="117900" y="119100"/>
            <a:ext cx="8908200" cy="473190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 name="Google Shape;4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2600"/>
              <a:buNone/>
              <a:defRPr>
                <a:solidFill>
                  <a:schemeClr val="lt1"/>
                </a:solidFill>
              </a:defRPr>
            </a:lvl2pPr>
            <a:lvl3pPr lvl="2" algn="ctr" rtl="0">
              <a:spcBef>
                <a:spcPts val="0"/>
              </a:spcBef>
              <a:spcAft>
                <a:spcPts val="0"/>
              </a:spcAft>
              <a:buClr>
                <a:schemeClr val="lt1"/>
              </a:buClr>
              <a:buSzPts val="2600"/>
              <a:buNone/>
              <a:defRPr>
                <a:solidFill>
                  <a:schemeClr val="lt1"/>
                </a:solidFill>
              </a:defRPr>
            </a:lvl3pPr>
            <a:lvl4pPr lvl="3" algn="ctr" rtl="0">
              <a:spcBef>
                <a:spcPts val="0"/>
              </a:spcBef>
              <a:spcAft>
                <a:spcPts val="0"/>
              </a:spcAft>
              <a:buClr>
                <a:schemeClr val="lt1"/>
              </a:buClr>
              <a:buSzPts val="2600"/>
              <a:buNone/>
              <a:defRPr>
                <a:solidFill>
                  <a:schemeClr val="lt1"/>
                </a:solidFill>
              </a:defRPr>
            </a:lvl4pPr>
            <a:lvl5pPr lvl="4" algn="ctr" rtl="0">
              <a:spcBef>
                <a:spcPts val="0"/>
              </a:spcBef>
              <a:spcAft>
                <a:spcPts val="0"/>
              </a:spcAft>
              <a:buClr>
                <a:schemeClr val="lt1"/>
              </a:buClr>
              <a:buSzPts val="2600"/>
              <a:buNone/>
              <a:defRPr>
                <a:solidFill>
                  <a:schemeClr val="lt1"/>
                </a:solidFill>
              </a:defRPr>
            </a:lvl5pPr>
            <a:lvl6pPr lvl="5" algn="ctr" rtl="0">
              <a:spcBef>
                <a:spcPts val="0"/>
              </a:spcBef>
              <a:spcAft>
                <a:spcPts val="0"/>
              </a:spcAft>
              <a:buClr>
                <a:schemeClr val="lt1"/>
              </a:buClr>
              <a:buSzPts val="2600"/>
              <a:buNone/>
              <a:defRPr>
                <a:solidFill>
                  <a:schemeClr val="lt1"/>
                </a:solidFill>
              </a:defRPr>
            </a:lvl6pPr>
            <a:lvl7pPr lvl="6" algn="ctr" rtl="0">
              <a:spcBef>
                <a:spcPts val="0"/>
              </a:spcBef>
              <a:spcAft>
                <a:spcPts val="0"/>
              </a:spcAft>
              <a:buClr>
                <a:schemeClr val="lt1"/>
              </a:buClr>
              <a:buSzPts val="2600"/>
              <a:buNone/>
              <a:defRPr>
                <a:solidFill>
                  <a:schemeClr val="lt1"/>
                </a:solidFill>
              </a:defRPr>
            </a:lvl7pPr>
            <a:lvl8pPr lvl="7" algn="ctr" rtl="0">
              <a:spcBef>
                <a:spcPts val="0"/>
              </a:spcBef>
              <a:spcAft>
                <a:spcPts val="0"/>
              </a:spcAft>
              <a:buClr>
                <a:schemeClr val="lt1"/>
              </a:buClr>
              <a:buSzPts val="2600"/>
              <a:buNone/>
              <a:defRPr>
                <a:solidFill>
                  <a:schemeClr val="lt1"/>
                </a:solidFill>
              </a:defRPr>
            </a:lvl8pPr>
            <a:lvl9pPr lvl="8" algn="ctr" rtl="0">
              <a:spcBef>
                <a:spcPts val="0"/>
              </a:spcBef>
              <a:spcAft>
                <a:spcPts val="0"/>
              </a:spcAft>
              <a:buClr>
                <a:schemeClr val="lt1"/>
              </a:buClr>
              <a:buSzPts val="2600"/>
              <a:buNone/>
              <a:defRPr>
                <a:solidFill>
                  <a:schemeClr val="lt1"/>
                </a:solidFill>
              </a:defRPr>
            </a:lvl9pPr>
          </a:lstStyle>
          <a:p>
            <a:endParaRPr/>
          </a:p>
        </p:txBody>
      </p:sp>
      <p:sp>
        <p:nvSpPr>
          <p:cNvPr id="43" name="Google Shape;4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600">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20000" y="4014450"/>
            <a:ext cx="770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rot="10800000" flipH="1">
            <a:off x="117900" y="119100"/>
            <a:ext cx="8908200" cy="473190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 name="Google Shape;49;p11"/>
          <p:cNvSpPr txBox="1">
            <a:spLocks noGrp="1"/>
          </p:cNvSpPr>
          <p:nvPr>
            <p:ph type="title" hasCustomPrompt="1"/>
          </p:nvPr>
        </p:nvSpPr>
        <p:spPr>
          <a:xfrm>
            <a:off x="1284000" y="1288150"/>
            <a:ext cx="6576000" cy="1526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600"/>
              <a:buNone/>
              <a:defRPr sz="60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50" name="Google Shape;50;p11"/>
          <p:cNvSpPr txBox="1">
            <a:spLocks noGrp="1"/>
          </p:cNvSpPr>
          <p:nvPr>
            <p:ph type="subTitle" idx="1"/>
          </p:nvPr>
        </p:nvSpPr>
        <p:spPr>
          <a:xfrm>
            <a:off x="1284000" y="290180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Inter Medium"/>
              <a:buNone/>
              <a:defRPr sz="26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2600"/>
              <a:buFont typeface="Inter Medium"/>
              <a:buNone/>
              <a:defRPr sz="2600">
                <a:solidFill>
                  <a:schemeClr val="dk1"/>
                </a:solidFill>
                <a:latin typeface="Inter Medium"/>
                <a:ea typeface="Inter Medium"/>
                <a:cs typeface="Inter Medium"/>
                <a:sym typeface="Inter Medium"/>
              </a:defRPr>
            </a:lvl2pPr>
            <a:lvl3pPr lvl="2" rtl="0">
              <a:spcBef>
                <a:spcPts val="0"/>
              </a:spcBef>
              <a:spcAft>
                <a:spcPts val="0"/>
              </a:spcAft>
              <a:buClr>
                <a:schemeClr val="dk1"/>
              </a:buClr>
              <a:buSzPts val="2600"/>
              <a:buFont typeface="Inter Medium"/>
              <a:buNone/>
              <a:defRPr sz="2600">
                <a:solidFill>
                  <a:schemeClr val="dk1"/>
                </a:solidFill>
                <a:latin typeface="Inter Medium"/>
                <a:ea typeface="Inter Medium"/>
                <a:cs typeface="Inter Medium"/>
                <a:sym typeface="Inter Medium"/>
              </a:defRPr>
            </a:lvl3pPr>
            <a:lvl4pPr lvl="3" rtl="0">
              <a:spcBef>
                <a:spcPts val="0"/>
              </a:spcBef>
              <a:spcAft>
                <a:spcPts val="0"/>
              </a:spcAft>
              <a:buClr>
                <a:schemeClr val="dk1"/>
              </a:buClr>
              <a:buSzPts val="2600"/>
              <a:buFont typeface="Inter Medium"/>
              <a:buNone/>
              <a:defRPr sz="2600">
                <a:solidFill>
                  <a:schemeClr val="dk1"/>
                </a:solidFill>
                <a:latin typeface="Inter Medium"/>
                <a:ea typeface="Inter Medium"/>
                <a:cs typeface="Inter Medium"/>
                <a:sym typeface="Inter Medium"/>
              </a:defRPr>
            </a:lvl4pPr>
            <a:lvl5pPr lvl="4" rtl="0">
              <a:spcBef>
                <a:spcPts val="0"/>
              </a:spcBef>
              <a:spcAft>
                <a:spcPts val="0"/>
              </a:spcAft>
              <a:buClr>
                <a:schemeClr val="dk1"/>
              </a:buClr>
              <a:buSzPts val="2600"/>
              <a:buFont typeface="Inter Medium"/>
              <a:buNone/>
              <a:defRPr sz="2600">
                <a:solidFill>
                  <a:schemeClr val="dk1"/>
                </a:solidFill>
                <a:latin typeface="Inter Medium"/>
                <a:ea typeface="Inter Medium"/>
                <a:cs typeface="Inter Medium"/>
                <a:sym typeface="Inter Medium"/>
              </a:defRPr>
            </a:lvl5pPr>
            <a:lvl6pPr lvl="5" rtl="0">
              <a:spcBef>
                <a:spcPts val="0"/>
              </a:spcBef>
              <a:spcAft>
                <a:spcPts val="0"/>
              </a:spcAft>
              <a:buClr>
                <a:schemeClr val="dk1"/>
              </a:buClr>
              <a:buSzPts val="2600"/>
              <a:buFont typeface="Inter Medium"/>
              <a:buNone/>
              <a:defRPr sz="2600">
                <a:solidFill>
                  <a:schemeClr val="dk1"/>
                </a:solidFill>
                <a:latin typeface="Inter Medium"/>
                <a:ea typeface="Inter Medium"/>
                <a:cs typeface="Inter Medium"/>
                <a:sym typeface="Inter Medium"/>
              </a:defRPr>
            </a:lvl6pPr>
            <a:lvl7pPr lvl="6" rtl="0">
              <a:spcBef>
                <a:spcPts val="0"/>
              </a:spcBef>
              <a:spcAft>
                <a:spcPts val="0"/>
              </a:spcAft>
              <a:buClr>
                <a:schemeClr val="dk1"/>
              </a:buClr>
              <a:buSzPts val="2600"/>
              <a:buFont typeface="Inter Medium"/>
              <a:buNone/>
              <a:defRPr sz="2600">
                <a:solidFill>
                  <a:schemeClr val="dk1"/>
                </a:solidFill>
                <a:latin typeface="Inter Medium"/>
                <a:ea typeface="Inter Medium"/>
                <a:cs typeface="Inter Medium"/>
                <a:sym typeface="Inter Medium"/>
              </a:defRPr>
            </a:lvl7pPr>
            <a:lvl8pPr lvl="7" rtl="0">
              <a:spcBef>
                <a:spcPts val="0"/>
              </a:spcBef>
              <a:spcAft>
                <a:spcPts val="0"/>
              </a:spcAft>
              <a:buClr>
                <a:schemeClr val="dk1"/>
              </a:buClr>
              <a:buSzPts val="2600"/>
              <a:buFont typeface="Inter Medium"/>
              <a:buNone/>
              <a:defRPr sz="2600">
                <a:solidFill>
                  <a:schemeClr val="dk1"/>
                </a:solidFill>
                <a:latin typeface="Inter Medium"/>
                <a:ea typeface="Inter Medium"/>
                <a:cs typeface="Inter Medium"/>
                <a:sym typeface="Inter Medium"/>
              </a:defRPr>
            </a:lvl8pPr>
            <a:lvl9pPr lvl="8" rtl="0">
              <a:spcBef>
                <a:spcPts val="0"/>
              </a:spcBef>
              <a:spcAft>
                <a:spcPts val="0"/>
              </a:spcAft>
              <a:buClr>
                <a:schemeClr val="dk1"/>
              </a:buClr>
              <a:buSzPts val="2600"/>
              <a:buFont typeface="Inter Medium"/>
              <a:buNone/>
              <a:defRPr sz="2600">
                <a:solidFill>
                  <a:schemeClr val="dk1"/>
                </a:solidFill>
                <a:latin typeface="Inter Medium"/>
                <a:ea typeface="Inter Medium"/>
                <a:cs typeface="Inter Medium"/>
                <a:sym typeface="Inter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8" r:id="rId12"/>
    <p:sldLayoutId id="214748366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1pPr>
            <a:lvl2pPr marL="914400" lvl="1"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2pPr>
            <a:lvl3pPr marL="1371600" lvl="2"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3pPr>
            <a:lvl4pPr marL="1828800" lvl="3"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4pPr>
            <a:lvl5pPr marL="2286000" lvl="4"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5pPr>
            <a:lvl6pPr marL="2743200" lvl="5"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6pPr>
            <a:lvl7pPr marL="3200400" lvl="6"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7pPr>
            <a:lvl8pPr marL="3657600" lvl="7"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8pPr>
            <a:lvl9pPr marL="4114800" lvl="8" indent="-304800" rtl="0">
              <a:lnSpc>
                <a:spcPct val="115000"/>
              </a:lnSpc>
              <a:spcBef>
                <a:spcPts val="1600"/>
              </a:spcBef>
              <a:spcAft>
                <a:spcPts val="160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3863183963"/>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9.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8.jfif"/><Relationship Id="rId5" Type="http://schemas.openxmlformats.org/officeDocument/2006/relationships/image" Target="../media/image9.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grpSp>
        <p:nvGrpSpPr>
          <p:cNvPr id="10" name="Google Shape;1060;p50">
            <a:extLst>
              <a:ext uri="{FF2B5EF4-FFF2-40B4-BE49-F238E27FC236}">
                <a16:creationId xmlns:a16="http://schemas.microsoft.com/office/drawing/2014/main" id="{1B3B9645-F8DE-9DB3-2DC5-F75E26F1B9AD}"/>
              </a:ext>
            </a:extLst>
          </p:cNvPr>
          <p:cNvGrpSpPr/>
          <p:nvPr/>
        </p:nvGrpSpPr>
        <p:grpSpPr>
          <a:xfrm>
            <a:off x="1390389" y="720247"/>
            <a:ext cx="6532323" cy="3419605"/>
            <a:chOff x="238125" y="732525"/>
            <a:chExt cx="7130500" cy="4241425"/>
          </a:xfrm>
          <a:solidFill>
            <a:schemeClr val="tx1">
              <a:lumMod val="85000"/>
              <a:lumOff val="15000"/>
              <a:alpha val="47000"/>
            </a:schemeClr>
          </a:solidFill>
        </p:grpSpPr>
        <p:sp>
          <p:nvSpPr>
            <p:cNvPr id="11" name="Google Shape;1061;p50">
              <a:extLst>
                <a:ext uri="{FF2B5EF4-FFF2-40B4-BE49-F238E27FC236}">
                  <a16:creationId xmlns:a16="http://schemas.microsoft.com/office/drawing/2014/main" id="{DEB0273D-240B-679D-44E7-B03C5024EC03}"/>
                </a:ext>
              </a:extLst>
            </p:cNvPr>
            <p:cNvSpPr/>
            <p:nvPr/>
          </p:nvSpPr>
          <p:spPr>
            <a:xfrm>
              <a:off x="3175800" y="1003350"/>
              <a:ext cx="3741726"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2;p50">
              <a:extLst>
                <a:ext uri="{FF2B5EF4-FFF2-40B4-BE49-F238E27FC236}">
                  <a16:creationId xmlns:a16="http://schemas.microsoft.com/office/drawing/2014/main" id="{A1D48DA4-08A3-056F-F20C-0CBD637496E1}"/>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3;p50">
              <a:extLst>
                <a:ext uri="{FF2B5EF4-FFF2-40B4-BE49-F238E27FC236}">
                  <a16:creationId xmlns:a16="http://schemas.microsoft.com/office/drawing/2014/main" id="{2FC2F15F-4ECD-6E77-6C81-93014A58E5C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4;p50">
              <a:extLst>
                <a:ext uri="{FF2B5EF4-FFF2-40B4-BE49-F238E27FC236}">
                  <a16:creationId xmlns:a16="http://schemas.microsoft.com/office/drawing/2014/main" id="{89440F15-97FF-F0C5-96A1-229E8003D05D}"/>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5;p50">
              <a:extLst>
                <a:ext uri="{FF2B5EF4-FFF2-40B4-BE49-F238E27FC236}">
                  <a16:creationId xmlns:a16="http://schemas.microsoft.com/office/drawing/2014/main" id="{369DE06E-A7EB-C840-E7F8-D2320158B9F6}"/>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6;p50">
              <a:extLst>
                <a:ext uri="{FF2B5EF4-FFF2-40B4-BE49-F238E27FC236}">
                  <a16:creationId xmlns:a16="http://schemas.microsoft.com/office/drawing/2014/main" id="{05151C25-1D1B-369C-4782-1B2B43963363}"/>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7;p50">
              <a:extLst>
                <a:ext uri="{FF2B5EF4-FFF2-40B4-BE49-F238E27FC236}">
                  <a16:creationId xmlns:a16="http://schemas.microsoft.com/office/drawing/2014/main" id="{CB90572E-82D4-7DE5-39CE-BF8FF248F7BB}"/>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8;p50">
              <a:extLst>
                <a:ext uri="{FF2B5EF4-FFF2-40B4-BE49-F238E27FC236}">
                  <a16:creationId xmlns:a16="http://schemas.microsoft.com/office/drawing/2014/main" id="{79C5E94D-06ED-04EB-350E-5C51DFD97C48}"/>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9;p50">
              <a:extLst>
                <a:ext uri="{FF2B5EF4-FFF2-40B4-BE49-F238E27FC236}">
                  <a16:creationId xmlns:a16="http://schemas.microsoft.com/office/drawing/2014/main" id="{2C5F4A64-8C3C-65DA-D783-AAEB256927AF}"/>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70;p50">
              <a:extLst>
                <a:ext uri="{FF2B5EF4-FFF2-40B4-BE49-F238E27FC236}">
                  <a16:creationId xmlns:a16="http://schemas.microsoft.com/office/drawing/2014/main" id="{4AB0D3CB-F388-1DF1-00BB-92144979CAAE}"/>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71;p50">
              <a:extLst>
                <a:ext uri="{FF2B5EF4-FFF2-40B4-BE49-F238E27FC236}">
                  <a16:creationId xmlns:a16="http://schemas.microsoft.com/office/drawing/2014/main" id="{8572D054-0CE1-E872-DC3C-E575440BE14A}"/>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72;p50">
              <a:extLst>
                <a:ext uri="{FF2B5EF4-FFF2-40B4-BE49-F238E27FC236}">
                  <a16:creationId xmlns:a16="http://schemas.microsoft.com/office/drawing/2014/main" id="{D4A2E0BB-5904-1676-EE17-D1F01DEC4EE5}"/>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3;p50">
              <a:extLst>
                <a:ext uri="{FF2B5EF4-FFF2-40B4-BE49-F238E27FC236}">
                  <a16:creationId xmlns:a16="http://schemas.microsoft.com/office/drawing/2014/main" id="{4134A97B-CF51-AFB8-E7C4-D5F6EC960E14}"/>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4;p50">
              <a:extLst>
                <a:ext uri="{FF2B5EF4-FFF2-40B4-BE49-F238E27FC236}">
                  <a16:creationId xmlns:a16="http://schemas.microsoft.com/office/drawing/2014/main" id="{48C748C5-7CA5-9856-27C3-5A8131B0F8B5}"/>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5;p50">
              <a:extLst>
                <a:ext uri="{FF2B5EF4-FFF2-40B4-BE49-F238E27FC236}">
                  <a16:creationId xmlns:a16="http://schemas.microsoft.com/office/drawing/2014/main" id="{9F79EEE4-1D75-30A6-90D5-F91DFE4E1853}"/>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6;p50">
              <a:extLst>
                <a:ext uri="{FF2B5EF4-FFF2-40B4-BE49-F238E27FC236}">
                  <a16:creationId xmlns:a16="http://schemas.microsoft.com/office/drawing/2014/main" id="{C7C026A3-4A04-1A45-8F16-C8A1D7DBE29E}"/>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7;p50">
              <a:extLst>
                <a:ext uri="{FF2B5EF4-FFF2-40B4-BE49-F238E27FC236}">
                  <a16:creationId xmlns:a16="http://schemas.microsoft.com/office/drawing/2014/main" id="{CFF9E4D9-C874-361E-2084-09BC4C02A667}"/>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8;p50">
              <a:extLst>
                <a:ext uri="{FF2B5EF4-FFF2-40B4-BE49-F238E27FC236}">
                  <a16:creationId xmlns:a16="http://schemas.microsoft.com/office/drawing/2014/main" id="{78CAE0A6-A755-38BC-7AD9-B7E2BDBDF1A0}"/>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9;p50">
              <a:extLst>
                <a:ext uri="{FF2B5EF4-FFF2-40B4-BE49-F238E27FC236}">
                  <a16:creationId xmlns:a16="http://schemas.microsoft.com/office/drawing/2014/main" id="{A5337A28-9B26-E9E3-20AB-47AB236CEA5B}"/>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80;p50">
              <a:extLst>
                <a:ext uri="{FF2B5EF4-FFF2-40B4-BE49-F238E27FC236}">
                  <a16:creationId xmlns:a16="http://schemas.microsoft.com/office/drawing/2014/main" id="{6ABE3761-FC4D-87D2-B3AF-4385B694EC74}"/>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81;p50">
              <a:extLst>
                <a:ext uri="{FF2B5EF4-FFF2-40B4-BE49-F238E27FC236}">
                  <a16:creationId xmlns:a16="http://schemas.microsoft.com/office/drawing/2014/main" id="{C0B42870-063F-EA25-9C4C-DF374202C95C}"/>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82;p50">
              <a:extLst>
                <a:ext uri="{FF2B5EF4-FFF2-40B4-BE49-F238E27FC236}">
                  <a16:creationId xmlns:a16="http://schemas.microsoft.com/office/drawing/2014/main" id="{CEA6BA68-CE86-4EBC-1393-C64A3B0944A1}"/>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3;p50">
              <a:extLst>
                <a:ext uri="{FF2B5EF4-FFF2-40B4-BE49-F238E27FC236}">
                  <a16:creationId xmlns:a16="http://schemas.microsoft.com/office/drawing/2014/main" id="{CBD76055-B93D-531E-EE2B-83AE67B31AC3}"/>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4;p50">
              <a:extLst>
                <a:ext uri="{FF2B5EF4-FFF2-40B4-BE49-F238E27FC236}">
                  <a16:creationId xmlns:a16="http://schemas.microsoft.com/office/drawing/2014/main" id="{749FB31B-600C-60F9-5451-0B1A9D63DDFA}"/>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5;p50">
              <a:extLst>
                <a:ext uri="{FF2B5EF4-FFF2-40B4-BE49-F238E27FC236}">
                  <a16:creationId xmlns:a16="http://schemas.microsoft.com/office/drawing/2014/main" id="{6963148B-BE52-768F-3263-6512EB5480DA}"/>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6;p50">
              <a:extLst>
                <a:ext uri="{FF2B5EF4-FFF2-40B4-BE49-F238E27FC236}">
                  <a16:creationId xmlns:a16="http://schemas.microsoft.com/office/drawing/2014/main" id="{6D083EF4-E3FE-0CF3-3F44-08C566128288}"/>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7;p50">
              <a:extLst>
                <a:ext uri="{FF2B5EF4-FFF2-40B4-BE49-F238E27FC236}">
                  <a16:creationId xmlns:a16="http://schemas.microsoft.com/office/drawing/2014/main" id="{DBCED829-4E08-DFB2-DEE6-E1285FD40D7B}"/>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8;p50">
              <a:extLst>
                <a:ext uri="{FF2B5EF4-FFF2-40B4-BE49-F238E27FC236}">
                  <a16:creationId xmlns:a16="http://schemas.microsoft.com/office/drawing/2014/main" id="{FFFACADD-6D4A-CD02-2B2B-AFC0204BDD9A}"/>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9;p50">
              <a:extLst>
                <a:ext uri="{FF2B5EF4-FFF2-40B4-BE49-F238E27FC236}">
                  <a16:creationId xmlns:a16="http://schemas.microsoft.com/office/drawing/2014/main" id="{A4E8EB7E-B862-A73E-CDFA-B205EB60A358}"/>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90;p50">
              <a:extLst>
                <a:ext uri="{FF2B5EF4-FFF2-40B4-BE49-F238E27FC236}">
                  <a16:creationId xmlns:a16="http://schemas.microsoft.com/office/drawing/2014/main" id="{916CE621-ACD5-9EC4-B2BD-86239E1DB8BF}"/>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91;p50">
              <a:extLst>
                <a:ext uri="{FF2B5EF4-FFF2-40B4-BE49-F238E27FC236}">
                  <a16:creationId xmlns:a16="http://schemas.microsoft.com/office/drawing/2014/main" id="{3381639E-B14C-775B-09F9-C94230819855}"/>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92;p50">
              <a:extLst>
                <a:ext uri="{FF2B5EF4-FFF2-40B4-BE49-F238E27FC236}">
                  <a16:creationId xmlns:a16="http://schemas.microsoft.com/office/drawing/2014/main" id="{BE477531-CF23-7219-EA78-6891E32A6BC9}"/>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3;p50">
              <a:extLst>
                <a:ext uri="{FF2B5EF4-FFF2-40B4-BE49-F238E27FC236}">
                  <a16:creationId xmlns:a16="http://schemas.microsoft.com/office/drawing/2014/main" id="{740D289D-BE8D-60D4-8569-B74F61C327DE}"/>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4;p50">
              <a:extLst>
                <a:ext uri="{FF2B5EF4-FFF2-40B4-BE49-F238E27FC236}">
                  <a16:creationId xmlns:a16="http://schemas.microsoft.com/office/drawing/2014/main" id="{AFA66B34-C15A-C7A7-599D-35D0119C3F71}"/>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5;p50">
              <a:extLst>
                <a:ext uri="{FF2B5EF4-FFF2-40B4-BE49-F238E27FC236}">
                  <a16:creationId xmlns:a16="http://schemas.microsoft.com/office/drawing/2014/main" id="{6237FF4C-5C6C-B501-AE37-23316961D486}"/>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6;p50">
              <a:extLst>
                <a:ext uri="{FF2B5EF4-FFF2-40B4-BE49-F238E27FC236}">
                  <a16:creationId xmlns:a16="http://schemas.microsoft.com/office/drawing/2014/main" id="{960C10F8-B1B8-3AFF-A15D-57B0CD1607A1}"/>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7;p50">
              <a:extLst>
                <a:ext uri="{FF2B5EF4-FFF2-40B4-BE49-F238E27FC236}">
                  <a16:creationId xmlns:a16="http://schemas.microsoft.com/office/drawing/2014/main" id="{B3D77279-ED18-1E6F-A1F2-702794B45A7A}"/>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8;p50">
              <a:extLst>
                <a:ext uri="{FF2B5EF4-FFF2-40B4-BE49-F238E27FC236}">
                  <a16:creationId xmlns:a16="http://schemas.microsoft.com/office/drawing/2014/main" id="{7BF99FBB-B009-4362-8366-D66C91E62D6F}"/>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9;p50">
              <a:extLst>
                <a:ext uri="{FF2B5EF4-FFF2-40B4-BE49-F238E27FC236}">
                  <a16:creationId xmlns:a16="http://schemas.microsoft.com/office/drawing/2014/main" id="{F498B521-0761-FC47-BC6E-979937F514C7}"/>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00;p50">
              <a:extLst>
                <a:ext uri="{FF2B5EF4-FFF2-40B4-BE49-F238E27FC236}">
                  <a16:creationId xmlns:a16="http://schemas.microsoft.com/office/drawing/2014/main" id="{61A91057-BFE9-44A6-C654-DA52CDF95243}"/>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01;p50">
              <a:extLst>
                <a:ext uri="{FF2B5EF4-FFF2-40B4-BE49-F238E27FC236}">
                  <a16:creationId xmlns:a16="http://schemas.microsoft.com/office/drawing/2014/main" id="{4384E923-83CE-DC0D-71E3-034A29EEEA8E}"/>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02;p50">
              <a:extLst>
                <a:ext uri="{FF2B5EF4-FFF2-40B4-BE49-F238E27FC236}">
                  <a16:creationId xmlns:a16="http://schemas.microsoft.com/office/drawing/2014/main" id="{5F409BBB-B219-B71F-63FE-8CA01B82EEA5}"/>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3;p50">
              <a:extLst>
                <a:ext uri="{FF2B5EF4-FFF2-40B4-BE49-F238E27FC236}">
                  <a16:creationId xmlns:a16="http://schemas.microsoft.com/office/drawing/2014/main" id="{9840361E-ED70-188B-AB06-7212985D5807}"/>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4;p50">
              <a:extLst>
                <a:ext uri="{FF2B5EF4-FFF2-40B4-BE49-F238E27FC236}">
                  <a16:creationId xmlns:a16="http://schemas.microsoft.com/office/drawing/2014/main" id="{07B88EC5-3F48-47E1-F28D-FF2712093609}"/>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5;p50">
              <a:extLst>
                <a:ext uri="{FF2B5EF4-FFF2-40B4-BE49-F238E27FC236}">
                  <a16:creationId xmlns:a16="http://schemas.microsoft.com/office/drawing/2014/main" id="{E9EA8ED4-5EAA-A8BE-4462-D1263DF1DA98}"/>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6;p50">
              <a:extLst>
                <a:ext uri="{FF2B5EF4-FFF2-40B4-BE49-F238E27FC236}">
                  <a16:creationId xmlns:a16="http://schemas.microsoft.com/office/drawing/2014/main" id="{57FA0066-5917-05B1-45F7-45E8ACCBF531}"/>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7;p50">
              <a:extLst>
                <a:ext uri="{FF2B5EF4-FFF2-40B4-BE49-F238E27FC236}">
                  <a16:creationId xmlns:a16="http://schemas.microsoft.com/office/drawing/2014/main" id="{D507F2B2-2BE6-2308-3454-38A9A14227C6}"/>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8;p50">
              <a:extLst>
                <a:ext uri="{FF2B5EF4-FFF2-40B4-BE49-F238E27FC236}">
                  <a16:creationId xmlns:a16="http://schemas.microsoft.com/office/drawing/2014/main" id="{E1DDB5E8-26C4-1AE1-4B73-0937F02CC023}"/>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9;p50">
              <a:extLst>
                <a:ext uri="{FF2B5EF4-FFF2-40B4-BE49-F238E27FC236}">
                  <a16:creationId xmlns:a16="http://schemas.microsoft.com/office/drawing/2014/main" id="{2E28EE44-74C6-9563-94D1-B8D040E8BF72}"/>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10;p50">
              <a:extLst>
                <a:ext uri="{FF2B5EF4-FFF2-40B4-BE49-F238E27FC236}">
                  <a16:creationId xmlns:a16="http://schemas.microsoft.com/office/drawing/2014/main" id="{9E5AEA0F-DD9E-9472-F5A9-58512C017610}"/>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11;p50">
              <a:extLst>
                <a:ext uri="{FF2B5EF4-FFF2-40B4-BE49-F238E27FC236}">
                  <a16:creationId xmlns:a16="http://schemas.microsoft.com/office/drawing/2014/main" id="{C992C360-DB01-DDD6-CBE9-25048A8BA024}"/>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12;p50">
              <a:extLst>
                <a:ext uri="{FF2B5EF4-FFF2-40B4-BE49-F238E27FC236}">
                  <a16:creationId xmlns:a16="http://schemas.microsoft.com/office/drawing/2014/main" id="{7DD148AD-A151-7F46-59AE-BCA829753BEB}"/>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13;p50">
              <a:extLst>
                <a:ext uri="{FF2B5EF4-FFF2-40B4-BE49-F238E27FC236}">
                  <a16:creationId xmlns:a16="http://schemas.microsoft.com/office/drawing/2014/main" id="{00A2A02E-8289-A971-2B41-CA0A906370FD}"/>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14;p50">
              <a:extLst>
                <a:ext uri="{FF2B5EF4-FFF2-40B4-BE49-F238E27FC236}">
                  <a16:creationId xmlns:a16="http://schemas.microsoft.com/office/drawing/2014/main" id="{B64B6EFB-0608-53A7-F94E-C0E37866C258}"/>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15;p50">
              <a:extLst>
                <a:ext uri="{FF2B5EF4-FFF2-40B4-BE49-F238E27FC236}">
                  <a16:creationId xmlns:a16="http://schemas.microsoft.com/office/drawing/2014/main" id="{BACE7264-6258-BA64-5590-21D424E3FB26}"/>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16;p50">
              <a:extLst>
                <a:ext uri="{FF2B5EF4-FFF2-40B4-BE49-F238E27FC236}">
                  <a16:creationId xmlns:a16="http://schemas.microsoft.com/office/drawing/2014/main" id="{19840CC8-4EAC-9DBD-14E1-C38E399ED17F}"/>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17;p50">
              <a:extLst>
                <a:ext uri="{FF2B5EF4-FFF2-40B4-BE49-F238E27FC236}">
                  <a16:creationId xmlns:a16="http://schemas.microsoft.com/office/drawing/2014/main" id="{3FBFFBC5-A793-653A-207B-8A6D8FB266F8}"/>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18;p50">
              <a:extLst>
                <a:ext uri="{FF2B5EF4-FFF2-40B4-BE49-F238E27FC236}">
                  <a16:creationId xmlns:a16="http://schemas.microsoft.com/office/drawing/2014/main" id="{7A1A54F2-F9B3-7C4C-441C-98DE29A987E5}"/>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19;p50">
              <a:extLst>
                <a:ext uri="{FF2B5EF4-FFF2-40B4-BE49-F238E27FC236}">
                  <a16:creationId xmlns:a16="http://schemas.microsoft.com/office/drawing/2014/main" id="{AF708D6D-7513-1692-2F0B-24A18DA5CA36}"/>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20;p50">
              <a:extLst>
                <a:ext uri="{FF2B5EF4-FFF2-40B4-BE49-F238E27FC236}">
                  <a16:creationId xmlns:a16="http://schemas.microsoft.com/office/drawing/2014/main" id="{AECA793A-B405-6647-BB37-5BA5A108A451}"/>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21;p50">
              <a:extLst>
                <a:ext uri="{FF2B5EF4-FFF2-40B4-BE49-F238E27FC236}">
                  <a16:creationId xmlns:a16="http://schemas.microsoft.com/office/drawing/2014/main" id="{9F8B6B27-86B1-1D5D-D307-94E95705F5C3}"/>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22;p50">
              <a:extLst>
                <a:ext uri="{FF2B5EF4-FFF2-40B4-BE49-F238E27FC236}">
                  <a16:creationId xmlns:a16="http://schemas.microsoft.com/office/drawing/2014/main" id="{3A3D3E2C-3760-11A8-1E5C-72ED41C27671}"/>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23;p50">
              <a:extLst>
                <a:ext uri="{FF2B5EF4-FFF2-40B4-BE49-F238E27FC236}">
                  <a16:creationId xmlns:a16="http://schemas.microsoft.com/office/drawing/2014/main" id="{814407A7-3DA0-AB50-AA0D-68F31D033063}"/>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24;p50">
              <a:extLst>
                <a:ext uri="{FF2B5EF4-FFF2-40B4-BE49-F238E27FC236}">
                  <a16:creationId xmlns:a16="http://schemas.microsoft.com/office/drawing/2014/main" id="{DCF84F9A-C67B-1E28-1A2B-117817DBF6C2}"/>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25;p50">
              <a:extLst>
                <a:ext uri="{FF2B5EF4-FFF2-40B4-BE49-F238E27FC236}">
                  <a16:creationId xmlns:a16="http://schemas.microsoft.com/office/drawing/2014/main" id="{E60ED221-3C40-3ACD-FF32-5D33BDAA4264}"/>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26;p50">
              <a:extLst>
                <a:ext uri="{FF2B5EF4-FFF2-40B4-BE49-F238E27FC236}">
                  <a16:creationId xmlns:a16="http://schemas.microsoft.com/office/drawing/2014/main" id="{B78CCE57-CE95-9271-84EB-8967FAD40287}"/>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27;p50">
              <a:extLst>
                <a:ext uri="{FF2B5EF4-FFF2-40B4-BE49-F238E27FC236}">
                  <a16:creationId xmlns:a16="http://schemas.microsoft.com/office/drawing/2014/main" id="{CAAD77C3-B3AA-000B-2B9E-CD1784A04AA1}"/>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28;p50">
              <a:extLst>
                <a:ext uri="{FF2B5EF4-FFF2-40B4-BE49-F238E27FC236}">
                  <a16:creationId xmlns:a16="http://schemas.microsoft.com/office/drawing/2014/main" id="{857861EE-E4E1-7539-56A0-2672A11FE376}"/>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29;p50">
              <a:extLst>
                <a:ext uri="{FF2B5EF4-FFF2-40B4-BE49-F238E27FC236}">
                  <a16:creationId xmlns:a16="http://schemas.microsoft.com/office/drawing/2014/main" id="{8B85C070-66C4-1EE2-BA76-14AF0533F1C9}"/>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30;p50">
              <a:extLst>
                <a:ext uri="{FF2B5EF4-FFF2-40B4-BE49-F238E27FC236}">
                  <a16:creationId xmlns:a16="http://schemas.microsoft.com/office/drawing/2014/main" id="{BE6743B4-2744-8A75-A27B-63985ED11A35}"/>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31;p50">
              <a:extLst>
                <a:ext uri="{FF2B5EF4-FFF2-40B4-BE49-F238E27FC236}">
                  <a16:creationId xmlns:a16="http://schemas.microsoft.com/office/drawing/2014/main" id="{169762A8-D12A-7343-7EE1-FCCF851209F0}"/>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32;p50">
              <a:extLst>
                <a:ext uri="{FF2B5EF4-FFF2-40B4-BE49-F238E27FC236}">
                  <a16:creationId xmlns:a16="http://schemas.microsoft.com/office/drawing/2014/main" id="{07A9C25A-F920-B411-5C82-22BE717200CB}"/>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33;p50">
              <a:extLst>
                <a:ext uri="{FF2B5EF4-FFF2-40B4-BE49-F238E27FC236}">
                  <a16:creationId xmlns:a16="http://schemas.microsoft.com/office/drawing/2014/main" id="{F68DF93D-4A8E-53FF-31E9-8E69108B740F}"/>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34;p50">
              <a:extLst>
                <a:ext uri="{FF2B5EF4-FFF2-40B4-BE49-F238E27FC236}">
                  <a16:creationId xmlns:a16="http://schemas.microsoft.com/office/drawing/2014/main" id="{188DE1B8-DC39-4203-BBAA-3893372B56AA}"/>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35;p50">
              <a:extLst>
                <a:ext uri="{FF2B5EF4-FFF2-40B4-BE49-F238E27FC236}">
                  <a16:creationId xmlns:a16="http://schemas.microsoft.com/office/drawing/2014/main" id="{464F715D-1F0B-5B7E-F901-16340E5FAADE}"/>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36;p50">
              <a:extLst>
                <a:ext uri="{FF2B5EF4-FFF2-40B4-BE49-F238E27FC236}">
                  <a16:creationId xmlns:a16="http://schemas.microsoft.com/office/drawing/2014/main" id="{0A2AE39B-E5E9-E206-FE1B-5E582B201512}"/>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37;p50">
              <a:extLst>
                <a:ext uri="{FF2B5EF4-FFF2-40B4-BE49-F238E27FC236}">
                  <a16:creationId xmlns:a16="http://schemas.microsoft.com/office/drawing/2014/main" id="{DF333522-D887-5C5B-B0A5-3C570713AF0A}"/>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38;p50">
              <a:extLst>
                <a:ext uri="{FF2B5EF4-FFF2-40B4-BE49-F238E27FC236}">
                  <a16:creationId xmlns:a16="http://schemas.microsoft.com/office/drawing/2014/main" id="{0E716162-0FE8-B702-62B1-A0BBC8DC0398}"/>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39;p50">
              <a:extLst>
                <a:ext uri="{FF2B5EF4-FFF2-40B4-BE49-F238E27FC236}">
                  <a16:creationId xmlns:a16="http://schemas.microsoft.com/office/drawing/2014/main" id="{C7D67E57-A90A-178B-0699-B02675122D2F}"/>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40;p50">
              <a:extLst>
                <a:ext uri="{FF2B5EF4-FFF2-40B4-BE49-F238E27FC236}">
                  <a16:creationId xmlns:a16="http://schemas.microsoft.com/office/drawing/2014/main" id="{20DBE081-18A0-7BD1-FE8A-8418F5F11EAD}"/>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41;p50">
              <a:extLst>
                <a:ext uri="{FF2B5EF4-FFF2-40B4-BE49-F238E27FC236}">
                  <a16:creationId xmlns:a16="http://schemas.microsoft.com/office/drawing/2014/main" id="{3ABFD483-EB1B-4B35-D15F-58C6AB7C5385}"/>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42;p50">
              <a:extLst>
                <a:ext uri="{FF2B5EF4-FFF2-40B4-BE49-F238E27FC236}">
                  <a16:creationId xmlns:a16="http://schemas.microsoft.com/office/drawing/2014/main" id="{90D283DD-9DB3-38B5-D0F0-94F01AAC8489}"/>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43;p50">
              <a:extLst>
                <a:ext uri="{FF2B5EF4-FFF2-40B4-BE49-F238E27FC236}">
                  <a16:creationId xmlns:a16="http://schemas.microsoft.com/office/drawing/2014/main" id="{961F95CE-1E75-D850-DC59-CC1EBE06C477}"/>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44;p50">
              <a:extLst>
                <a:ext uri="{FF2B5EF4-FFF2-40B4-BE49-F238E27FC236}">
                  <a16:creationId xmlns:a16="http://schemas.microsoft.com/office/drawing/2014/main" id="{05833DD8-7801-5FAF-E2D0-DB2F3C0F1606}"/>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45;p50">
              <a:extLst>
                <a:ext uri="{FF2B5EF4-FFF2-40B4-BE49-F238E27FC236}">
                  <a16:creationId xmlns:a16="http://schemas.microsoft.com/office/drawing/2014/main" id="{DF974AD7-C544-EAFF-A25C-B97C4A021D3E}"/>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46;p50">
              <a:extLst>
                <a:ext uri="{FF2B5EF4-FFF2-40B4-BE49-F238E27FC236}">
                  <a16:creationId xmlns:a16="http://schemas.microsoft.com/office/drawing/2014/main" id="{E32141C9-1D3A-4EDF-EA14-EF0D02AC24A5}"/>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47;p50">
              <a:extLst>
                <a:ext uri="{FF2B5EF4-FFF2-40B4-BE49-F238E27FC236}">
                  <a16:creationId xmlns:a16="http://schemas.microsoft.com/office/drawing/2014/main" id="{A6433566-2C78-C1EC-811A-BE6615EC89A6}"/>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48;p50">
              <a:extLst>
                <a:ext uri="{FF2B5EF4-FFF2-40B4-BE49-F238E27FC236}">
                  <a16:creationId xmlns:a16="http://schemas.microsoft.com/office/drawing/2014/main" id="{36C66B28-DE3F-7FD9-6FFF-C24B1D0DD0AD}"/>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49;p50">
              <a:extLst>
                <a:ext uri="{FF2B5EF4-FFF2-40B4-BE49-F238E27FC236}">
                  <a16:creationId xmlns:a16="http://schemas.microsoft.com/office/drawing/2014/main" id="{40322C57-AC0B-CCCE-1A7D-0909CB49DA23}"/>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50;p50">
              <a:extLst>
                <a:ext uri="{FF2B5EF4-FFF2-40B4-BE49-F238E27FC236}">
                  <a16:creationId xmlns:a16="http://schemas.microsoft.com/office/drawing/2014/main" id="{C810C216-FC6D-71D6-0919-AC2DBEE18FA2}"/>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51;p50">
              <a:extLst>
                <a:ext uri="{FF2B5EF4-FFF2-40B4-BE49-F238E27FC236}">
                  <a16:creationId xmlns:a16="http://schemas.microsoft.com/office/drawing/2014/main" id="{4F02D7BC-D46C-5AAF-0B6A-F0BFB86E146F}"/>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52;p50">
              <a:extLst>
                <a:ext uri="{FF2B5EF4-FFF2-40B4-BE49-F238E27FC236}">
                  <a16:creationId xmlns:a16="http://schemas.microsoft.com/office/drawing/2014/main" id="{DFA489A2-C808-0275-9892-A7FE3BD055B7}"/>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53;p50">
              <a:extLst>
                <a:ext uri="{FF2B5EF4-FFF2-40B4-BE49-F238E27FC236}">
                  <a16:creationId xmlns:a16="http://schemas.microsoft.com/office/drawing/2014/main" id="{B3DBA2C9-EC39-6D08-4AB9-9A1CFFDD939F}"/>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54;p50">
              <a:extLst>
                <a:ext uri="{FF2B5EF4-FFF2-40B4-BE49-F238E27FC236}">
                  <a16:creationId xmlns:a16="http://schemas.microsoft.com/office/drawing/2014/main" id="{834ECB80-2D51-1F0D-BC1E-7EDF61CF4BC2}"/>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55;p50">
              <a:extLst>
                <a:ext uri="{FF2B5EF4-FFF2-40B4-BE49-F238E27FC236}">
                  <a16:creationId xmlns:a16="http://schemas.microsoft.com/office/drawing/2014/main" id="{A1AC92ED-5A42-0FE2-05BE-93BD8860F695}"/>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56;p50">
              <a:extLst>
                <a:ext uri="{FF2B5EF4-FFF2-40B4-BE49-F238E27FC236}">
                  <a16:creationId xmlns:a16="http://schemas.microsoft.com/office/drawing/2014/main" id="{4FC719B0-B3E3-B932-B234-D24C4AE7FD30}"/>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57;p50">
              <a:extLst>
                <a:ext uri="{FF2B5EF4-FFF2-40B4-BE49-F238E27FC236}">
                  <a16:creationId xmlns:a16="http://schemas.microsoft.com/office/drawing/2014/main" id="{66D9B9DA-B0FE-BB28-DCCD-9965CB995933}"/>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58;p50">
              <a:extLst>
                <a:ext uri="{FF2B5EF4-FFF2-40B4-BE49-F238E27FC236}">
                  <a16:creationId xmlns:a16="http://schemas.microsoft.com/office/drawing/2014/main" id="{3A595871-4FB6-7EC0-5E13-C7D80C261030}"/>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59;p50">
              <a:extLst>
                <a:ext uri="{FF2B5EF4-FFF2-40B4-BE49-F238E27FC236}">
                  <a16:creationId xmlns:a16="http://schemas.microsoft.com/office/drawing/2014/main" id="{D584343C-896B-C942-8A50-1D0AFB806480}"/>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160;p50">
              <a:extLst>
                <a:ext uri="{FF2B5EF4-FFF2-40B4-BE49-F238E27FC236}">
                  <a16:creationId xmlns:a16="http://schemas.microsoft.com/office/drawing/2014/main" id="{432D17B7-2206-3F76-CF8B-1E0F5466D4A8}"/>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61;p50">
              <a:extLst>
                <a:ext uri="{FF2B5EF4-FFF2-40B4-BE49-F238E27FC236}">
                  <a16:creationId xmlns:a16="http://schemas.microsoft.com/office/drawing/2014/main" id="{21BB397A-FEE4-B4A0-0680-B630CDA721E6}"/>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162;p50">
              <a:extLst>
                <a:ext uri="{FF2B5EF4-FFF2-40B4-BE49-F238E27FC236}">
                  <a16:creationId xmlns:a16="http://schemas.microsoft.com/office/drawing/2014/main" id="{B7D7F2D5-EB10-3EC5-C14B-2E58146C9E7F}"/>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163;p50">
              <a:extLst>
                <a:ext uri="{FF2B5EF4-FFF2-40B4-BE49-F238E27FC236}">
                  <a16:creationId xmlns:a16="http://schemas.microsoft.com/office/drawing/2014/main" id="{6164CCA0-BFAA-2FEC-3D2C-90BF632BB4FF}"/>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164;p50">
              <a:extLst>
                <a:ext uri="{FF2B5EF4-FFF2-40B4-BE49-F238E27FC236}">
                  <a16:creationId xmlns:a16="http://schemas.microsoft.com/office/drawing/2014/main" id="{34A60DC9-1222-7F29-8977-5C55F4B9C3EC}"/>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65;p50">
              <a:extLst>
                <a:ext uri="{FF2B5EF4-FFF2-40B4-BE49-F238E27FC236}">
                  <a16:creationId xmlns:a16="http://schemas.microsoft.com/office/drawing/2014/main" id="{8F0C27A7-163C-E47C-EDC9-C023C089DC64}"/>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166;p50">
              <a:extLst>
                <a:ext uri="{FF2B5EF4-FFF2-40B4-BE49-F238E27FC236}">
                  <a16:creationId xmlns:a16="http://schemas.microsoft.com/office/drawing/2014/main" id="{5F7FE028-ECBC-0C38-506E-CC26A712FAC7}"/>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167;p50">
              <a:extLst>
                <a:ext uri="{FF2B5EF4-FFF2-40B4-BE49-F238E27FC236}">
                  <a16:creationId xmlns:a16="http://schemas.microsoft.com/office/drawing/2014/main" id="{C3BCBD44-5444-F04A-29C9-FA9FAF22C2AE}"/>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168;p50">
              <a:extLst>
                <a:ext uri="{FF2B5EF4-FFF2-40B4-BE49-F238E27FC236}">
                  <a16:creationId xmlns:a16="http://schemas.microsoft.com/office/drawing/2014/main" id="{D8786D64-9E66-B735-26DA-2A968B4C3DC8}"/>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169;p50">
              <a:extLst>
                <a:ext uri="{FF2B5EF4-FFF2-40B4-BE49-F238E27FC236}">
                  <a16:creationId xmlns:a16="http://schemas.microsoft.com/office/drawing/2014/main" id="{68B71722-DD1C-A80B-94F7-FB6BC0116911}"/>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170;p50">
              <a:extLst>
                <a:ext uri="{FF2B5EF4-FFF2-40B4-BE49-F238E27FC236}">
                  <a16:creationId xmlns:a16="http://schemas.microsoft.com/office/drawing/2014/main" id="{3651653D-3B50-8B2E-CC03-1E31E11AA188}"/>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171;p50">
              <a:extLst>
                <a:ext uri="{FF2B5EF4-FFF2-40B4-BE49-F238E27FC236}">
                  <a16:creationId xmlns:a16="http://schemas.microsoft.com/office/drawing/2014/main" id="{663DABA0-5FB0-4B8A-7923-E038F30BB6C5}"/>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172;p50">
              <a:extLst>
                <a:ext uri="{FF2B5EF4-FFF2-40B4-BE49-F238E27FC236}">
                  <a16:creationId xmlns:a16="http://schemas.microsoft.com/office/drawing/2014/main" id="{4C8A6349-38F5-F872-7737-60834E307C33}"/>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173;p50">
              <a:extLst>
                <a:ext uri="{FF2B5EF4-FFF2-40B4-BE49-F238E27FC236}">
                  <a16:creationId xmlns:a16="http://schemas.microsoft.com/office/drawing/2014/main" id="{6F660584-3732-86E8-9639-CA1C9915B2EA}"/>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174;p50">
              <a:extLst>
                <a:ext uri="{FF2B5EF4-FFF2-40B4-BE49-F238E27FC236}">
                  <a16:creationId xmlns:a16="http://schemas.microsoft.com/office/drawing/2014/main" id="{EABB2DEC-E231-8084-4056-148EA829ADFB}"/>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28"/>
          <p:cNvSpPr txBox="1">
            <a:spLocks noGrp="1"/>
          </p:cNvSpPr>
          <p:nvPr>
            <p:ph type="ctrTitle"/>
          </p:nvPr>
        </p:nvSpPr>
        <p:spPr>
          <a:xfrm>
            <a:off x="839141" y="1506386"/>
            <a:ext cx="6010090" cy="1692318"/>
          </a:xfrm>
          <a:prstGeom prst="rect">
            <a:avLst/>
          </a:prstGeom>
        </p:spPr>
        <p:txBody>
          <a:bodyPr spcFirstLastPara="1" wrap="square" lIns="91425" tIns="91425" rIns="91425" bIns="91425" anchor="b" anchorCtr="0">
            <a:noAutofit/>
          </a:bodyPr>
          <a:lstStyle/>
          <a:p>
            <a:pPr>
              <a:lnSpc>
                <a:spcPct val="100000"/>
              </a:lnSpc>
            </a:pPr>
            <a:r>
              <a:rPr lang="en-US" sz="3200" b="1" dirty="0">
                <a:ln w="3175">
                  <a:solidFill>
                    <a:srgbClr val="EAEAEA"/>
                  </a:solidFill>
                </a:ln>
                <a:solidFill>
                  <a:schemeClr val="bg2">
                    <a:lumMod val="95000"/>
                  </a:schemeClr>
                </a:solidFill>
                <a:latin typeface="Arial Black" panose="020B0A04020102020204" pitchFamily="34" charset="0"/>
                <a:cs typeface="Cairo Black" panose="00000A00000000000000" pitchFamily="2" charset="-78"/>
              </a:rPr>
              <a:t>COMPETITION ANALYSIS</a:t>
            </a:r>
            <a:br>
              <a:rPr lang="en-US" sz="3200" b="1" dirty="0">
                <a:ln w="3175">
                  <a:solidFill>
                    <a:srgbClr val="EAEAEA"/>
                  </a:solidFill>
                </a:ln>
                <a:solidFill>
                  <a:schemeClr val="bg2">
                    <a:lumMod val="95000"/>
                  </a:schemeClr>
                </a:solidFill>
                <a:latin typeface="Arial Black" panose="020B0A04020102020204" pitchFamily="34" charset="0"/>
                <a:cs typeface="Cairo Black" panose="00000A00000000000000" pitchFamily="2" charset="-78"/>
              </a:rPr>
            </a:br>
            <a:r>
              <a:rPr lang="en-US" sz="3200" b="1" dirty="0">
                <a:ln w="3175">
                  <a:solidFill>
                    <a:srgbClr val="EAEAEA"/>
                  </a:solidFill>
                </a:ln>
                <a:solidFill>
                  <a:schemeClr val="bg2">
                    <a:lumMod val="95000"/>
                  </a:schemeClr>
                </a:solidFill>
                <a:latin typeface="Arial Black" panose="020B0A04020102020204" pitchFamily="34" charset="0"/>
                <a:cs typeface="Cairo Black" panose="00000A00000000000000" pitchFamily="2" charset="-78"/>
              </a:rPr>
              <a:t>&amp;</a:t>
            </a:r>
            <a:br>
              <a:rPr lang="en-US" sz="3200" b="1" dirty="0">
                <a:ln w="3175">
                  <a:solidFill>
                    <a:srgbClr val="EAEAEA"/>
                  </a:solidFill>
                </a:ln>
                <a:solidFill>
                  <a:schemeClr val="bg2">
                    <a:lumMod val="95000"/>
                  </a:schemeClr>
                </a:solidFill>
                <a:latin typeface="Arial Black" panose="020B0A04020102020204" pitchFamily="34" charset="0"/>
                <a:cs typeface="Cairo Black" panose="00000A00000000000000" pitchFamily="2" charset="-78"/>
              </a:rPr>
            </a:br>
            <a:r>
              <a:rPr lang="en-US" sz="3200" b="1" dirty="0">
                <a:ln w="3175">
                  <a:solidFill>
                    <a:srgbClr val="EAEAEA"/>
                  </a:solidFill>
                </a:ln>
                <a:solidFill>
                  <a:schemeClr val="bg2">
                    <a:lumMod val="95000"/>
                  </a:schemeClr>
                </a:solidFill>
                <a:latin typeface="Arial Black" panose="020B0A04020102020204" pitchFamily="34" charset="0"/>
                <a:cs typeface="Cairo Black" panose="00000A00000000000000" pitchFamily="2" charset="-78"/>
              </a:rPr>
              <a:t>BUSINESS STRATEGY</a:t>
            </a:r>
            <a:endParaRPr lang="en-US" sz="3200" dirty="0">
              <a:solidFill>
                <a:schemeClr val="bg1"/>
              </a:solidFill>
              <a:latin typeface="Arial Black" panose="020B0A04020102020204" pitchFamily="34" charset="0"/>
              <a:cs typeface="Cairo Black" panose="00000A00000000000000" pitchFamily="2" charset="-78"/>
            </a:endParaRPr>
          </a:p>
        </p:txBody>
      </p:sp>
      <p:sp>
        <p:nvSpPr>
          <p:cNvPr id="6" name="Google Shape;144;p29">
            <a:extLst>
              <a:ext uri="{FF2B5EF4-FFF2-40B4-BE49-F238E27FC236}">
                <a16:creationId xmlns:a16="http://schemas.microsoft.com/office/drawing/2014/main" id="{551835A9-7C0A-BF72-1857-B13EF4A651CD}"/>
              </a:ext>
            </a:extLst>
          </p:cNvPr>
          <p:cNvSpPr/>
          <p:nvPr/>
        </p:nvSpPr>
        <p:spPr>
          <a:xfrm rot="10800000" flipH="1">
            <a:off x="409500" y="364763"/>
            <a:ext cx="859284" cy="826275"/>
          </a:xfrm>
          <a:custGeom>
            <a:avLst/>
            <a:gdLst/>
            <a:ahLst/>
            <a:cxnLst/>
            <a:rect l="l" t="t" r="r" b="b"/>
            <a:pathLst>
              <a:path w="38100" h="33051" extrusionOk="0">
                <a:moveTo>
                  <a:pt x="0" y="0"/>
                </a:moveTo>
                <a:lnTo>
                  <a:pt x="0" y="33051"/>
                </a:lnTo>
                <a:lnTo>
                  <a:pt x="38100" y="33051"/>
                </a:lnTo>
              </a:path>
            </a:pathLst>
          </a:custGeom>
          <a:noFill/>
          <a:ln w="9525" cap="flat" cmpd="sng">
            <a:solidFill>
              <a:srgbClr val="FFFFFF"/>
            </a:solidFill>
            <a:prstDash val="solid"/>
            <a:round/>
            <a:headEnd type="none" w="med" len="med"/>
            <a:tailEnd type="none" w="med" len="med"/>
          </a:ln>
        </p:spPr>
      </p:sp>
      <p:sp>
        <p:nvSpPr>
          <p:cNvPr id="7" name="Google Shape;145;p29">
            <a:extLst>
              <a:ext uri="{FF2B5EF4-FFF2-40B4-BE49-F238E27FC236}">
                <a16:creationId xmlns:a16="http://schemas.microsoft.com/office/drawing/2014/main" id="{D43892EC-A1D6-C666-FD73-BD9B0BD9FEC2}"/>
              </a:ext>
            </a:extLst>
          </p:cNvPr>
          <p:cNvSpPr/>
          <p:nvPr/>
        </p:nvSpPr>
        <p:spPr>
          <a:xfrm flipH="1">
            <a:off x="7800300" y="3738768"/>
            <a:ext cx="964951"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lt1"/>
            </a:solidFill>
            <a:prstDash val="solid"/>
            <a:round/>
            <a:headEnd type="none" w="med" len="med"/>
            <a:tailEnd type="none" w="med" len="med"/>
          </a:ln>
        </p:spPr>
      </p:sp>
      <p:pic>
        <p:nvPicPr>
          <p:cNvPr id="8" name="Picture 7">
            <a:extLst>
              <a:ext uri="{FF2B5EF4-FFF2-40B4-BE49-F238E27FC236}">
                <a16:creationId xmlns:a16="http://schemas.microsoft.com/office/drawing/2014/main" id="{48347BB3-DCCF-47A9-13B9-9A2C000ED196}"/>
              </a:ext>
            </a:extLst>
          </p:cNvPr>
          <p:cNvPicPr>
            <a:picLocks noChangeAspect="1"/>
          </p:cNvPicPr>
          <p:nvPr/>
        </p:nvPicPr>
        <p:blipFill>
          <a:blip r:embed="rId3"/>
          <a:stretch>
            <a:fillRect/>
          </a:stretch>
        </p:blipFill>
        <p:spPr>
          <a:xfrm>
            <a:off x="7390357" y="3509681"/>
            <a:ext cx="1284448" cy="1284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5E5BD09D-2746-8CAA-629A-81F3663DC772}"/>
            </a:ext>
          </a:extLst>
        </p:cNvPr>
        <p:cNvGrpSpPr/>
        <p:nvPr/>
      </p:nvGrpSpPr>
      <p:grpSpPr>
        <a:xfrm>
          <a:off x="0" y="0"/>
          <a:ext cx="0" cy="0"/>
          <a:chOff x="0" y="0"/>
          <a:chExt cx="0" cy="0"/>
        </a:xfrm>
      </p:grpSpPr>
      <p:grpSp>
        <p:nvGrpSpPr>
          <p:cNvPr id="34" name="Google Shape;931;p50">
            <a:extLst>
              <a:ext uri="{FF2B5EF4-FFF2-40B4-BE49-F238E27FC236}">
                <a16:creationId xmlns:a16="http://schemas.microsoft.com/office/drawing/2014/main" id="{E9F02554-8695-85B3-D779-71F59F95D4B7}"/>
              </a:ext>
            </a:extLst>
          </p:cNvPr>
          <p:cNvGrpSpPr/>
          <p:nvPr/>
        </p:nvGrpSpPr>
        <p:grpSpPr>
          <a:xfrm>
            <a:off x="692826" y="553948"/>
            <a:ext cx="7754283" cy="4035604"/>
            <a:chOff x="233350" y="949250"/>
            <a:chExt cx="7137300" cy="3802300"/>
          </a:xfrm>
          <a:solidFill>
            <a:srgbClr val="000099">
              <a:alpha val="10000"/>
            </a:srgbClr>
          </a:solidFill>
        </p:grpSpPr>
        <p:sp>
          <p:nvSpPr>
            <p:cNvPr id="35" name="Google Shape;932;p50">
              <a:extLst>
                <a:ext uri="{FF2B5EF4-FFF2-40B4-BE49-F238E27FC236}">
                  <a16:creationId xmlns:a16="http://schemas.microsoft.com/office/drawing/2014/main" id="{3DCBE5D4-4FB4-5D34-2C12-17B08A339C83}"/>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3;p50">
              <a:extLst>
                <a:ext uri="{FF2B5EF4-FFF2-40B4-BE49-F238E27FC236}">
                  <a16:creationId xmlns:a16="http://schemas.microsoft.com/office/drawing/2014/main" id="{36AD36A6-2CA2-C64E-972F-2DEFB89A6457}"/>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4;p50">
              <a:extLst>
                <a:ext uri="{FF2B5EF4-FFF2-40B4-BE49-F238E27FC236}">
                  <a16:creationId xmlns:a16="http://schemas.microsoft.com/office/drawing/2014/main" id="{6C3BF3C9-A0B9-224D-2AF8-5938880CD9F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5;p50">
              <a:extLst>
                <a:ext uri="{FF2B5EF4-FFF2-40B4-BE49-F238E27FC236}">
                  <a16:creationId xmlns:a16="http://schemas.microsoft.com/office/drawing/2014/main" id="{0CA85DAD-70EA-257E-F9DC-5A98232651C0}"/>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6;p50">
              <a:extLst>
                <a:ext uri="{FF2B5EF4-FFF2-40B4-BE49-F238E27FC236}">
                  <a16:creationId xmlns:a16="http://schemas.microsoft.com/office/drawing/2014/main" id="{1071551F-C7CC-F91B-ABF6-8E8D6A2E3EBB}"/>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7;p50">
              <a:extLst>
                <a:ext uri="{FF2B5EF4-FFF2-40B4-BE49-F238E27FC236}">
                  <a16:creationId xmlns:a16="http://schemas.microsoft.com/office/drawing/2014/main" id="{3916D286-C0DF-9453-8E5A-0356B20F394B}"/>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8;p50">
              <a:extLst>
                <a:ext uri="{FF2B5EF4-FFF2-40B4-BE49-F238E27FC236}">
                  <a16:creationId xmlns:a16="http://schemas.microsoft.com/office/drawing/2014/main" id="{7135D39B-4455-D43E-1AF8-C70DEC05FB13}"/>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9;p50">
              <a:extLst>
                <a:ext uri="{FF2B5EF4-FFF2-40B4-BE49-F238E27FC236}">
                  <a16:creationId xmlns:a16="http://schemas.microsoft.com/office/drawing/2014/main" id="{31D6F037-9899-41B4-0FD4-CBAE198C54F3}"/>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0;p50">
              <a:extLst>
                <a:ext uri="{FF2B5EF4-FFF2-40B4-BE49-F238E27FC236}">
                  <a16:creationId xmlns:a16="http://schemas.microsoft.com/office/drawing/2014/main" id="{25099AC1-6151-05E9-318A-EC237A48F926}"/>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1;p50">
              <a:extLst>
                <a:ext uri="{FF2B5EF4-FFF2-40B4-BE49-F238E27FC236}">
                  <a16:creationId xmlns:a16="http://schemas.microsoft.com/office/drawing/2014/main" id="{1CBB0060-0FED-AB6F-CAD6-33E15CCBE3FC}"/>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2;p50">
              <a:extLst>
                <a:ext uri="{FF2B5EF4-FFF2-40B4-BE49-F238E27FC236}">
                  <a16:creationId xmlns:a16="http://schemas.microsoft.com/office/drawing/2014/main" id="{602007D6-AC61-B193-8AAC-48F176B8D621}"/>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3;p50">
              <a:extLst>
                <a:ext uri="{FF2B5EF4-FFF2-40B4-BE49-F238E27FC236}">
                  <a16:creationId xmlns:a16="http://schemas.microsoft.com/office/drawing/2014/main" id="{9ACB3E89-DEC3-3FF7-F343-5BDC49A8A441}"/>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4;p50">
              <a:extLst>
                <a:ext uri="{FF2B5EF4-FFF2-40B4-BE49-F238E27FC236}">
                  <a16:creationId xmlns:a16="http://schemas.microsoft.com/office/drawing/2014/main" id="{14AC2C77-BC04-B2F8-3115-C8A46BB2CB39}"/>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5;p50">
              <a:extLst>
                <a:ext uri="{FF2B5EF4-FFF2-40B4-BE49-F238E27FC236}">
                  <a16:creationId xmlns:a16="http://schemas.microsoft.com/office/drawing/2014/main" id="{EAA30DD1-3234-6347-0A80-46E43FB11BFE}"/>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6;p50">
              <a:extLst>
                <a:ext uri="{FF2B5EF4-FFF2-40B4-BE49-F238E27FC236}">
                  <a16:creationId xmlns:a16="http://schemas.microsoft.com/office/drawing/2014/main" id="{30B21BEF-422E-BF99-9261-06E3A96A09B2}"/>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7;p50">
              <a:extLst>
                <a:ext uri="{FF2B5EF4-FFF2-40B4-BE49-F238E27FC236}">
                  <a16:creationId xmlns:a16="http://schemas.microsoft.com/office/drawing/2014/main" id="{7FF96DE6-19D6-80C8-268A-5930641816E8}"/>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8;p50">
              <a:extLst>
                <a:ext uri="{FF2B5EF4-FFF2-40B4-BE49-F238E27FC236}">
                  <a16:creationId xmlns:a16="http://schemas.microsoft.com/office/drawing/2014/main" id="{D9C7D2B4-A2B1-985D-DED1-D033288A4264}"/>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9;p50">
              <a:extLst>
                <a:ext uri="{FF2B5EF4-FFF2-40B4-BE49-F238E27FC236}">
                  <a16:creationId xmlns:a16="http://schemas.microsoft.com/office/drawing/2014/main" id="{27325C2D-7755-35FE-ADDB-348463E0C8AA}"/>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0;p50">
              <a:extLst>
                <a:ext uri="{FF2B5EF4-FFF2-40B4-BE49-F238E27FC236}">
                  <a16:creationId xmlns:a16="http://schemas.microsoft.com/office/drawing/2014/main" id="{C045F8B2-DC43-EE4C-A7B2-E2DB6367C219}"/>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1;p50">
              <a:extLst>
                <a:ext uri="{FF2B5EF4-FFF2-40B4-BE49-F238E27FC236}">
                  <a16:creationId xmlns:a16="http://schemas.microsoft.com/office/drawing/2014/main" id="{3B899AF8-367F-5CDA-015A-B52DC9D75A7C}"/>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2;p50">
              <a:extLst>
                <a:ext uri="{FF2B5EF4-FFF2-40B4-BE49-F238E27FC236}">
                  <a16:creationId xmlns:a16="http://schemas.microsoft.com/office/drawing/2014/main" id="{21055D98-2C1D-C9CD-2172-332403372798}"/>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3;p50">
              <a:extLst>
                <a:ext uri="{FF2B5EF4-FFF2-40B4-BE49-F238E27FC236}">
                  <a16:creationId xmlns:a16="http://schemas.microsoft.com/office/drawing/2014/main" id="{5391FB48-6C33-6385-67D3-61456BC2900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4;p50">
              <a:extLst>
                <a:ext uri="{FF2B5EF4-FFF2-40B4-BE49-F238E27FC236}">
                  <a16:creationId xmlns:a16="http://schemas.microsoft.com/office/drawing/2014/main" id="{613AC907-7A0E-F4D4-B462-F6E8621287A8}"/>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5;p50">
              <a:extLst>
                <a:ext uri="{FF2B5EF4-FFF2-40B4-BE49-F238E27FC236}">
                  <a16:creationId xmlns:a16="http://schemas.microsoft.com/office/drawing/2014/main" id="{FB9CD79D-D2D8-03A0-ED72-564B7CFE066A}"/>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6;p50">
              <a:extLst>
                <a:ext uri="{FF2B5EF4-FFF2-40B4-BE49-F238E27FC236}">
                  <a16:creationId xmlns:a16="http://schemas.microsoft.com/office/drawing/2014/main" id="{038FF59F-AA82-AF0F-9FDC-6D91C84A05CA}"/>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7;p50">
              <a:extLst>
                <a:ext uri="{FF2B5EF4-FFF2-40B4-BE49-F238E27FC236}">
                  <a16:creationId xmlns:a16="http://schemas.microsoft.com/office/drawing/2014/main" id="{8465156E-9C1D-6D02-08DF-976FA042A74E}"/>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8;p50">
              <a:extLst>
                <a:ext uri="{FF2B5EF4-FFF2-40B4-BE49-F238E27FC236}">
                  <a16:creationId xmlns:a16="http://schemas.microsoft.com/office/drawing/2014/main" id="{025D1A8C-373A-8412-C5CC-4E6621432F98}"/>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9;p50">
              <a:extLst>
                <a:ext uri="{FF2B5EF4-FFF2-40B4-BE49-F238E27FC236}">
                  <a16:creationId xmlns:a16="http://schemas.microsoft.com/office/drawing/2014/main" id="{A4DADCA9-F481-ED09-34BA-5496A5385DC1}"/>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0;p50">
              <a:extLst>
                <a:ext uri="{FF2B5EF4-FFF2-40B4-BE49-F238E27FC236}">
                  <a16:creationId xmlns:a16="http://schemas.microsoft.com/office/drawing/2014/main" id="{F7008C08-2E85-8C82-EC06-193F616B58D3}"/>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61;p50">
              <a:extLst>
                <a:ext uri="{FF2B5EF4-FFF2-40B4-BE49-F238E27FC236}">
                  <a16:creationId xmlns:a16="http://schemas.microsoft.com/office/drawing/2014/main" id="{B3EE9B21-21F2-08DD-B536-069892B874F6}"/>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62;p50">
              <a:extLst>
                <a:ext uri="{FF2B5EF4-FFF2-40B4-BE49-F238E27FC236}">
                  <a16:creationId xmlns:a16="http://schemas.microsoft.com/office/drawing/2014/main" id="{35854FC6-8535-68EE-A720-5B4C2A010520}"/>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63;p50">
              <a:extLst>
                <a:ext uri="{FF2B5EF4-FFF2-40B4-BE49-F238E27FC236}">
                  <a16:creationId xmlns:a16="http://schemas.microsoft.com/office/drawing/2014/main" id="{07EA2059-B3F6-0C62-3ECF-F5BF33AA3D21}"/>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64;p50">
              <a:extLst>
                <a:ext uri="{FF2B5EF4-FFF2-40B4-BE49-F238E27FC236}">
                  <a16:creationId xmlns:a16="http://schemas.microsoft.com/office/drawing/2014/main" id="{30459A8C-5D36-92FB-A467-CC139CAD6E22}"/>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65;p50">
              <a:extLst>
                <a:ext uri="{FF2B5EF4-FFF2-40B4-BE49-F238E27FC236}">
                  <a16:creationId xmlns:a16="http://schemas.microsoft.com/office/drawing/2014/main" id="{A5B373D1-38A1-5A6F-74D0-B090CD0E2D1B}"/>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66;p50">
              <a:extLst>
                <a:ext uri="{FF2B5EF4-FFF2-40B4-BE49-F238E27FC236}">
                  <a16:creationId xmlns:a16="http://schemas.microsoft.com/office/drawing/2014/main" id="{C2E80C8D-D826-64E4-FC5F-A6F167850D5B}"/>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67;p50">
              <a:extLst>
                <a:ext uri="{FF2B5EF4-FFF2-40B4-BE49-F238E27FC236}">
                  <a16:creationId xmlns:a16="http://schemas.microsoft.com/office/drawing/2014/main" id="{B2E54990-893C-EBDF-84C0-516907161367}"/>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68;p50">
              <a:extLst>
                <a:ext uri="{FF2B5EF4-FFF2-40B4-BE49-F238E27FC236}">
                  <a16:creationId xmlns:a16="http://schemas.microsoft.com/office/drawing/2014/main" id="{7482DA1E-EA28-D4A7-466B-2DEBF766DB0C}"/>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69;p50">
              <a:extLst>
                <a:ext uri="{FF2B5EF4-FFF2-40B4-BE49-F238E27FC236}">
                  <a16:creationId xmlns:a16="http://schemas.microsoft.com/office/drawing/2014/main" id="{5D52A8DB-FB39-0201-EF42-DA0464567318}"/>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70;p50">
              <a:extLst>
                <a:ext uri="{FF2B5EF4-FFF2-40B4-BE49-F238E27FC236}">
                  <a16:creationId xmlns:a16="http://schemas.microsoft.com/office/drawing/2014/main" id="{5D4DF7A6-84AC-4C5E-8119-BDB82A4C5819}"/>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71;p50">
              <a:extLst>
                <a:ext uri="{FF2B5EF4-FFF2-40B4-BE49-F238E27FC236}">
                  <a16:creationId xmlns:a16="http://schemas.microsoft.com/office/drawing/2014/main" id="{80E29070-5D42-F29C-F676-FF3F3A781BC1}"/>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72;p50">
              <a:extLst>
                <a:ext uri="{FF2B5EF4-FFF2-40B4-BE49-F238E27FC236}">
                  <a16:creationId xmlns:a16="http://schemas.microsoft.com/office/drawing/2014/main" id="{5041EB66-8499-03C9-73E9-FAA33D9232C2}"/>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73;p50">
              <a:extLst>
                <a:ext uri="{FF2B5EF4-FFF2-40B4-BE49-F238E27FC236}">
                  <a16:creationId xmlns:a16="http://schemas.microsoft.com/office/drawing/2014/main" id="{E48363E2-7CD0-E603-49A7-2F327863464D}"/>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74;p50">
              <a:extLst>
                <a:ext uri="{FF2B5EF4-FFF2-40B4-BE49-F238E27FC236}">
                  <a16:creationId xmlns:a16="http://schemas.microsoft.com/office/drawing/2014/main" id="{C783D71E-7D6C-D155-4AAC-A30B9F090537}"/>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75;p50">
              <a:extLst>
                <a:ext uri="{FF2B5EF4-FFF2-40B4-BE49-F238E27FC236}">
                  <a16:creationId xmlns:a16="http://schemas.microsoft.com/office/drawing/2014/main" id="{A9D0AEB8-9300-1395-0F48-CE76E91B9040}"/>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76;p50">
              <a:extLst>
                <a:ext uri="{FF2B5EF4-FFF2-40B4-BE49-F238E27FC236}">
                  <a16:creationId xmlns:a16="http://schemas.microsoft.com/office/drawing/2014/main" id="{25D0D694-7948-196E-1A5C-E5C19EDE8F6A}"/>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77;p50">
              <a:extLst>
                <a:ext uri="{FF2B5EF4-FFF2-40B4-BE49-F238E27FC236}">
                  <a16:creationId xmlns:a16="http://schemas.microsoft.com/office/drawing/2014/main" id="{FE68B455-573B-252C-5287-9539E7394015}"/>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78;p50">
              <a:extLst>
                <a:ext uri="{FF2B5EF4-FFF2-40B4-BE49-F238E27FC236}">
                  <a16:creationId xmlns:a16="http://schemas.microsoft.com/office/drawing/2014/main" id="{B0F69C88-3A1D-7771-B29B-DF2A310EC502}"/>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79;p50">
              <a:extLst>
                <a:ext uri="{FF2B5EF4-FFF2-40B4-BE49-F238E27FC236}">
                  <a16:creationId xmlns:a16="http://schemas.microsoft.com/office/drawing/2014/main" id="{AECB46DD-9297-0BE8-8F62-300E94A174D4}"/>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80;p50">
              <a:extLst>
                <a:ext uri="{FF2B5EF4-FFF2-40B4-BE49-F238E27FC236}">
                  <a16:creationId xmlns:a16="http://schemas.microsoft.com/office/drawing/2014/main" id="{1749B5A0-19B8-B9BC-D83F-C578035CF082}"/>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81;p50">
              <a:extLst>
                <a:ext uri="{FF2B5EF4-FFF2-40B4-BE49-F238E27FC236}">
                  <a16:creationId xmlns:a16="http://schemas.microsoft.com/office/drawing/2014/main" id="{45922B15-BC0E-58B6-687F-F772A3436EBB}"/>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82;p50">
              <a:extLst>
                <a:ext uri="{FF2B5EF4-FFF2-40B4-BE49-F238E27FC236}">
                  <a16:creationId xmlns:a16="http://schemas.microsoft.com/office/drawing/2014/main" id="{03A99823-3835-5F49-E3A6-AA03BD841B01}"/>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a:extLst>
              <a:ext uri="{FF2B5EF4-FFF2-40B4-BE49-F238E27FC236}">
                <a16:creationId xmlns:a16="http://schemas.microsoft.com/office/drawing/2014/main" id="{0DB371C7-3586-7021-DB59-D70F8E3606BD}"/>
              </a:ext>
            </a:extLst>
          </p:cNvPr>
          <p:cNvSpPr txBox="1">
            <a:spLocks noGrp="1"/>
          </p:cNvSpPr>
          <p:nvPr>
            <p:ph type="title"/>
          </p:nvPr>
        </p:nvSpPr>
        <p:spPr>
          <a:xfrm>
            <a:off x="720000" y="445025"/>
            <a:ext cx="7704000" cy="785139"/>
          </a:xfrm>
          <a:prstGeom prst="rect">
            <a:avLst/>
          </a:prstGeom>
        </p:spPr>
        <p:txBody>
          <a:bodyPr spcFirstLastPara="1" wrap="square" lIns="91425" tIns="91425" rIns="91425" bIns="91425" anchor="t" anchorCtr="0">
            <a:noAutofit/>
          </a:bodyPr>
          <a:lstStyle/>
          <a:p>
            <a:r>
              <a:rPr lang="en-US" b="1" dirty="0"/>
              <a:t>GLOBAL BENCHMARKING</a:t>
            </a:r>
            <a:endParaRPr lang="en-US" dirty="0"/>
          </a:p>
        </p:txBody>
      </p:sp>
      <p:sp>
        <p:nvSpPr>
          <p:cNvPr id="10" name="TextBox 9">
            <a:extLst>
              <a:ext uri="{FF2B5EF4-FFF2-40B4-BE49-F238E27FC236}">
                <a16:creationId xmlns:a16="http://schemas.microsoft.com/office/drawing/2014/main" id="{70077460-13AC-F6AB-0F2A-BF724DD7C36B}"/>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2" name="Picture 1">
            <a:extLst>
              <a:ext uri="{FF2B5EF4-FFF2-40B4-BE49-F238E27FC236}">
                <a16:creationId xmlns:a16="http://schemas.microsoft.com/office/drawing/2014/main" id="{E63480F8-46DA-E559-8D3A-C595D2B549B3}"/>
              </a:ext>
            </a:extLst>
          </p:cNvPr>
          <p:cNvPicPr>
            <a:picLocks noChangeAspect="1"/>
          </p:cNvPicPr>
          <p:nvPr/>
        </p:nvPicPr>
        <p:blipFill>
          <a:blip r:embed="rId3"/>
          <a:stretch>
            <a:fillRect/>
          </a:stretch>
        </p:blipFill>
        <p:spPr>
          <a:xfrm>
            <a:off x="7396620" y="3573173"/>
            <a:ext cx="1284448" cy="1284448"/>
          </a:xfrm>
          <a:prstGeom prst="rect">
            <a:avLst/>
          </a:prstGeom>
        </p:spPr>
      </p:pic>
      <p:sp>
        <p:nvSpPr>
          <p:cNvPr id="3" name="Google Shape;214;p34">
            <a:extLst>
              <a:ext uri="{FF2B5EF4-FFF2-40B4-BE49-F238E27FC236}">
                <a16:creationId xmlns:a16="http://schemas.microsoft.com/office/drawing/2014/main" id="{55CA2726-4B70-A7E3-F94C-BF8AAF4D1D8D}"/>
              </a:ext>
            </a:extLst>
          </p:cNvPr>
          <p:cNvSpPr txBox="1">
            <a:spLocks noGrp="1"/>
          </p:cNvSpPr>
          <p:nvPr>
            <p:ph type="subTitle" idx="3"/>
          </p:nvPr>
        </p:nvSpPr>
        <p:spPr>
          <a:xfrm>
            <a:off x="6870451" y="2279376"/>
            <a:ext cx="1867642" cy="385349"/>
          </a:xfrm>
          <a:prstGeom prst="rect">
            <a:avLst/>
          </a:prstGeom>
        </p:spPr>
        <p:txBody>
          <a:bodyPr spcFirstLastPara="1" wrap="square" lIns="91425" tIns="91425" rIns="91425" bIns="91425" anchor="b" anchorCtr="0">
            <a:noAutofit/>
          </a:bodyPr>
          <a:lstStyle/>
          <a:p>
            <a:pPr marL="152400" indent="0"/>
            <a:r>
              <a:rPr lang="en-US" sz="1050" dirty="0">
                <a:solidFill>
                  <a:schemeClr val="tx1"/>
                </a:solidFill>
              </a:rPr>
              <a:t>by Basem El-</a:t>
            </a:r>
            <a:r>
              <a:rPr lang="en-US" sz="1050" dirty="0" err="1">
                <a:solidFill>
                  <a:schemeClr val="tx1"/>
                </a:solidFill>
              </a:rPr>
              <a:t>Sherbiny</a:t>
            </a:r>
            <a:endParaRPr lang="en-US" sz="1050" dirty="0">
              <a:solidFill>
                <a:schemeClr val="tx1"/>
              </a:solidFill>
            </a:endParaRPr>
          </a:p>
        </p:txBody>
      </p:sp>
      <p:pic>
        <p:nvPicPr>
          <p:cNvPr id="7" name="Picture 6">
            <a:extLst>
              <a:ext uri="{FF2B5EF4-FFF2-40B4-BE49-F238E27FC236}">
                <a16:creationId xmlns:a16="http://schemas.microsoft.com/office/drawing/2014/main" id="{9A5FAA2F-2B2A-02EC-D738-BED7AF3DCF79}"/>
              </a:ext>
            </a:extLst>
          </p:cNvPr>
          <p:cNvPicPr>
            <a:picLocks noChangeAspect="1"/>
          </p:cNvPicPr>
          <p:nvPr/>
        </p:nvPicPr>
        <p:blipFill>
          <a:blip r:embed="rId4"/>
          <a:stretch>
            <a:fillRect/>
          </a:stretch>
        </p:blipFill>
        <p:spPr>
          <a:xfrm>
            <a:off x="6941159" y="577676"/>
            <a:ext cx="1726226" cy="1726226"/>
          </a:xfrm>
          <a:prstGeom prst="roundRect">
            <a:avLst/>
          </a:prstGeom>
          <a:ln>
            <a:solidFill>
              <a:srgbClr val="000099"/>
            </a:solidFill>
          </a:ln>
        </p:spPr>
      </p:pic>
      <p:sp>
        <p:nvSpPr>
          <p:cNvPr id="14" name="Google Shape;213;p34">
            <a:extLst>
              <a:ext uri="{FF2B5EF4-FFF2-40B4-BE49-F238E27FC236}">
                <a16:creationId xmlns:a16="http://schemas.microsoft.com/office/drawing/2014/main" id="{00A54512-900F-623A-3DFE-826CC22A07AC}"/>
              </a:ext>
            </a:extLst>
          </p:cNvPr>
          <p:cNvSpPr txBox="1">
            <a:spLocks/>
          </p:cNvSpPr>
          <p:nvPr/>
        </p:nvSpPr>
        <p:spPr>
          <a:xfrm>
            <a:off x="476615" y="1423391"/>
            <a:ext cx="6441772" cy="3189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228600" indent="-228600">
              <a:lnSpc>
                <a:spcPct val="150000"/>
              </a:lnSpc>
              <a:buAutoNum type="arabicPeriod"/>
            </a:pPr>
            <a:r>
              <a:rPr lang="en-US" b="1" dirty="0"/>
              <a:t>Celebrity Power&amp; Hype: </a:t>
            </a:r>
            <a:r>
              <a:rPr lang="en-US" dirty="0"/>
              <a:t>makes it relevant to people </a:t>
            </a:r>
            <a:r>
              <a:rPr lang="en-US" dirty="0">
                <a:solidFill>
                  <a:srgbClr val="0000FF"/>
                </a:solidFill>
              </a:rPr>
              <a:t>(Sell It).</a:t>
            </a:r>
          </a:p>
          <a:p>
            <a:pPr marL="228600" indent="-228600">
              <a:lnSpc>
                <a:spcPct val="150000"/>
              </a:lnSpc>
              <a:buAutoNum type="arabicPeriod"/>
            </a:pPr>
            <a:r>
              <a:rPr lang="en-US" b="1" dirty="0"/>
              <a:t>Simple, Actionable scripts&amp; templates: </a:t>
            </a:r>
            <a:r>
              <a:rPr lang="en-US" dirty="0"/>
              <a:t>acts like a “cheat code” for sales </a:t>
            </a:r>
            <a:r>
              <a:rPr lang="en-US" dirty="0">
                <a:solidFill>
                  <a:srgbClr val="0000FF"/>
                </a:solidFill>
              </a:rPr>
              <a:t>(Sell It).</a:t>
            </a:r>
          </a:p>
          <a:p>
            <a:pPr marL="228600" indent="-228600">
              <a:lnSpc>
                <a:spcPct val="150000"/>
              </a:lnSpc>
              <a:buAutoNum type="arabicPeriod"/>
            </a:pPr>
            <a:r>
              <a:rPr lang="en-US" b="1" dirty="0"/>
              <a:t>Tiered Learning System: </a:t>
            </a:r>
            <a:r>
              <a:rPr lang="en-US" dirty="0"/>
              <a:t>Suitable for all levels “Free Content -&gt; mid-tier -&gt; high end coaching”, </a:t>
            </a:r>
            <a:r>
              <a:rPr lang="en-US" dirty="0">
                <a:solidFill>
                  <a:srgbClr val="0000FF"/>
                </a:solidFill>
              </a:rPr>
              <a:t>(Tom Ferry – Property Academy UK).</a:t>
            </a:r>
          </a:p>
          <a:p>
            <a:pPr marL="228600" indent="-228600">
              <a:lnSpc>
                <a:spcPct val="150000"/>
              </a:lnSpc>
              <a:buAutoNum type="arabicPeriod"/>
            </a:pPr>
            <a:r>
              <a:rPr lang="en-US" b="1" dirty="0"/>
              <a:t>Data-Driven Accountability: </a:t>
            </a:r>
            <a:r>
              <a:rPr lang="en-US" dirty="0"/>
              <a:t>Tracks KPIs (e.g., calls made, deals closed) – No guesswork. “</a:t>
            </a:r>
            <a:r>
              <a:rPr lang="en-US" i="1" dirty="0"/>
              <a:t>You made 50 calls but only 1 appointment? Let’s fix your script.” </a:t>
            </a:r>
            <a:r>
              <a:rPr lang="en-US" i="1" dirty="0">
                <a:solidFill>
                  <a:srgbClr val="0000FF"/>
                </a:solidFill>
              </a:rPr>
              <a:t>(Tom Ferry).</a:t>
            </a:r>
          </a:p>
          <a:p>
            <a:pPr marL="228600" indent="-228600">
              <a:lnSpc>
                <a:spcPct val="150000"/>
              </a:lnSpc>
              <a:buAutoNum type="arabicPeriod"/>
            </a:pPr>
            <a:r>
              <a:rPr lang="en-US" b="1" dirty="0"/>
              <a:t>Accreditation &amp; Compliance: </a:t>
            </a:r>
            <a:r>
              <a:rPr lang="en-US" dirty="0"/>
              <a:t>Courses/licenses are recognized </a:t>
            </a:r>
            <a:r>
              <a:rPr lang="en-US" dirty="0">
                <a:solidFill>
                  <a:srgbClr val="0000FF"/>
                </a:solidFill>
              </a:rPr>
              <a:t>(Kaplan Education).</a:t>
            </a:r>
          </a:p>
          <a:p>
            <a:pPr marL="228600" indent="-228600">
              <a:lnSpc>
                <a:spcPct val="150000"/>
              </a:lnSpc>
              <a:buAutoNum type="arabicPeriod"/>
            </a:pPr>
            <a:r>
              <a:rPr lang="en-US" b="1" dirty="0"/>
              <a:t>Flexible Formats: </a:t>
            </a:r>
            <a:r>
              <a:rPr lang="en-US" dirty="0"/>
              <a:t>Offers on-demand, online, and in-person classes </a:t>
            </a:r>
            <a:r>
              <a:rPr lang="en-US" dirty="0">
                <a:solidFill>
                  <a:srgbClr val="0000FF"/>
                </a:solidFill>
              </a:rPr>
              <a:t>(Kaplan Education).</a:t>
            </a:r>
          </a:p>
          <a:p>
            <a:pPr marL="228600" indent="-228600">
              <a:lnSpc>
                <a:spcPct val="150000"/>
              </a:lnSpc>
              <a:buAutoNum type="arabicPeriod"/>
            </a:pPr>
            <a:r>
              <a:rPr lang="en-US" b="1" dirty="0"/>
              <a:t>Localized Sales Training: </a:t>
            </a:r>
            <a:r>
              <a:rPr lang="en-US" dirty="0"/>
              <a:t>UK-specific scripts/tools (proves deep market understanding). </a:t>
            </a:r>
            <a:r>
              <a:rPr lang="en-US" dirty="0">
                <a:solidFill>
                  <a:srgbClr val="0000FF"/>
                </a:solidFill>
              </a:rPr>
              <a:t>(Property Academy UK).</a:t>
            </a:r>
          </a:p>
        </p:txBody>
      </p:sp>
      <p:sp>
        <p:nvSpPr>
          <p:cNvPr id="214" name="Google Shape;214;p34">
            <a:extLst>
              <a:ext uri="{FF2B5EF4-FFF2-40B4-BE49-F238E27FC236}">
                <a16:creationId xmlns:a16="http://schemas.microsoft.com/office/drawing/2014/main" id="{33775D70-7D79-E6ED-C09E-2C13AAF09583}"/>
              </a:ext>
            </a:extLst>
          </p:cNvPr>
          <p:cNvSpPr txBox="1">
            <a:spLocks/>
          </p:cNvSpPr>
          <p:nvPr/>
        </p:nvSpPr>
        <p:spPr>
          <a:xfrm>
            <a:off x="581177" y="1050514"/>
            <a:ext cx="4845848" cy="43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Inter"/>
              <a:buNone/>
              <a:defRPr sz="1600" b="0" i="0" u="none" strike="noStrike" cap="none">
                <a:solidFill>
                  <a:schemeClr val="dk1"/>
                </a:solidFill>
                <a:latin typeface="Inter Medium"/>
                <a:ea typeface="Inter Medium"/>
                <a:cs typeface="Inter Medium"/>
                <a:sym typeface="Inter Medium"/>
              </a:defRPr>
            </a:lvl1pPr>
            <a:lvl2pPr marL="914400" marR="0" lvl="1"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9pPr>
          </a:lstStyle>
          <a:p>
            <a:pPr marL="0" indent="0"/>
            <a:r>
              <a:rPr lang="en-US" sz="1800" b="1" dirty="0">
                <a:solidFill>
                  <a:srgbClr val="0000FF"/>
                </a:solidFill>
              </a:rPr>
              <a:t>Good aspects to focus on</a:t>
            </a:r>
          </a:p>
        </p:txBody>
      </p:sp>
    </p:spTree>
    <p:extLst>
      <p:ext uri="{BB962C8B-B14F-4D97-AF65-F5344CB8AC3E}">
        <p14:creationId xmlns:p14="http://schemas.microsoft.com/office/powerpoint/2010/main" val="204499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1D16AC5A-7022-B852-4BC9-49937E58581A}"/>
            </a:ext>
          </a:extLst>
        </p:cNvPr>
        <p:cNvGrpSpPr/>
        <p:nvPr/>
      </p:nvGrpSpPr>
      <p:grpSpPr>
        <a:xfrm>
          <a:off x="0" y="0"/>
          <a:ext cx="0" cy="0"/>
          <a:chOff x="0" y="0"/>
          <a:chExt cx="0" cy="0"/>
        </a:xfrm>
      </p:grpSpPr>
      <p:grpSp>
        <p:nvGrpSpPr>
          <p:cNvPr id="34" name="Google Shape;931;p50">
            <a:extLst>
              <a:ext uri="{FF2B5EF4-FFF2-40B4-BE49-F238E27FC236}">
                <a16:creationId xmlns:a16="http://schemas.microsoft.com/office/drawing/2014/main" id="{51741C04-C01A-8D7C-5729-C01A051C7261}"/>
              </a:ext>
            </a:extLst>
          </p:cNvPr>
          <p:cNvGrpSpPr/>
          <p:nvPr/>
        </p:nvGrpSpPr>
        <p:grpSpPr>
          <a:xfrm>
            <a:off x="692826" y="553948"/>
            <a:ext cx="7754283" cy="4035604"/>
            <a:chOff x="233350" y="949250"/>
            <a:chExt cx="7137300" cy="3802300"/>
          </a:xfrm>
          <a:solidFill>
            <a:srgbClr val="000099">
              <a:alpha val="10000"/>
            </a:srgbClr>
          </a:solidFill>
        </p:grpSpPr>
        <p:sp>
          <p:nvSpPr>
            <p:cNvPr id="35" name="Google Shape;932;p50">
              <a:extLst>
                <a:ext uri="{FF2B5EF4-FFF2-40B4-BE49-F238E27FC236}">
                  <a16:creationId xmlns:a16="http://schemas.microsoft.com/office/drawing/2014/main" id="{DDCA8880-C697-0128-9DF8-49B38D3F89A8}"/>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3;p50">
              <a:extLst>
                <a:ext uri="{FF2B5EF4-FFF2-40B4-BE49-F238E27FC236}">
                  <a16:creationId xmlns:a16="http://schemas.microsoft.com/office/drawing/2014/main" id="{B6387E59-427A-FF64-4512-21316571A643}"/>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4;p50">
              <a:extLst>
                <a:ext uri="{FF2B5EF4-FFF2-40B4-BE49-F238E27FC236}">
                  <a16:creationId xmlns:a16="http://schemas.microsoft.com/office/drawing/2014/main" id="{8185CD40-C596-36CB-9883-EC82D0A6CABC}"/>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5;p50">
              <a:extLst>
                <a:ext uri="{FF2B5EF4-FFF2-40B4-BE49-F238E27FC236}">
                  <a16:creationId xmlns:a16="http://schemas.microsoft.com/office/drawing/2014/main" id="{97B3876E-49BE-9D9C-F1C7-48DE7CF0EC62}"/>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6;p50">
              <a:extLst>
                <a:ext uri="{FF2B5EF4-FFF2-40B4-BE49-F238E27FC236}">
                  <a16:creationId xmlns:a16="http://schemas.microsoft.com/office/drawing/2014/main" id="{BBF692EA-C709-42C0-59B8-F1B73694C9D6}"/>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7;p50">
              <a:extLst>
                <a:ext uri="{FF2B5EF4-FFF2-40B4-BE49-F238E27FC236}">
                  <a16:creationId xmlns:a16="http://schemas.microsoft.com/office/drawing/2014/main" id="{28FEBB08-217C-D934-8C8E-8793322531D9}"/>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8;p50">
              <a:extLst>
                <a:ext uri="{FF2B5EF4-FFF2-40B4-BE49-F238E27FC236}">
                  <a16:creationId xmlns:a16="http://schemas.microsoft.com/office/drawing/2014/main" id="{83D00837-DF1C-DB45-B9A9-0DF42F95B8DA}"/>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9;p50">
              <a:extLst>
                <a:ext uri="{FF2B5EF4-FFF2-40B4-BE49-F238E27FC236}">
                  <a16:creationId xmlns:a16="http://schemas.microsoft.com/office/drawing/2014/main" id="{137D129F-1CB5-241B-30D4-0C04FB4BBD68}"/>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0;p50">
              <a:extLst>
                <a:ext uri="{FF2B5EF4-FFF2-40B4-BE49-F238E27FC236}">
                  <a16:creationId xmlns:a16="http://schemas.microsoft.com/office/drawing/2014/main" id="{0E470D15-C77A-C592-0207-097E01D7FBD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1;p50">
              <a:extLst>
                <a:ext uri="{FF2B5EF4-FFF2-40B4-BE49-F238E27FC236}">
                  <a16:creationId xmlns:a16="http://schemas.microsoft.com/office/drawing/2014/main" id="{CBAEBA5E-2E69-CBC2-B9D2-9175C43A416F}"/>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2;p50">
              <a:extLst>
                <a:ext uri="{FF2B5EF4-FFF2-40B4-BE49-F238E27FC236}">
                  <a16:creationId xmlns:a16="http://schemas.microsoft.com/office/drawing/2014/main" id="{4F8C4E08-A95E-FD16-7B17-0672376F90F5}"/>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3;p50">
              <a:extLst>
                <a:ext uri="{FF2B5EF4-FFF2-40B4-BE49-F238E27FC236}">
                  <a16:creationId xmlns:a16="http://schemas.microsoft.com/office/drawing/2014/main" id="{00EDF897-F261-95C2-E980-ECC0185EF6F2}"/>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4;p50">
              <a:extLst>
                <a:ext uri="{FF2B5EF4-FFF2-40B4-BE49-F238E27FC236}">
                  <a16:creationId xmlns:a16="http://schemas.microsoft.com/office/drawing/2014/main" id="{2A6AA0C6-22B6-4E9A-02B0-C638D4A4B59F}"/>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5;p50">
              <a:extLst>
                <a:ext uri="{FF2B5EF4-FFF2-40B4-BE49-F238E27FC236}">
                  <a16:creationId xmlns:a16="http://schemas.microsoft.com/office/drawing/2014/main" id="{D2EB9E32-4418-1CA0-08A2-182E88E3101C}"/>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6;p50">
              <a:extLst>
                <a:ext uri="{FF2B5EF4-FFF2-40B4-BE49-F238E27FC236}">
                  <a16:creationId xmlns:a16="http://schemas.microsoft.com/office/drawing/2014/main" id="{52362CBA-03BA-7621-142B-547C128CB4B8}"/>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7;p50">
              <a:extLst>
                <a:ext uri="{FF2B5EF4-FFF2-40B4-BE49-F238E27FC236}">
                  <a16:creationId xmlns:a16="http://schemas.microsoft.com/office/drawing/2014/main" id="{A174C129-382E-D5D8-587C-AFC0C198B5BC}"/>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8;p50">
              <a:extLst>
                <a:ext uri="{FF2B5EF4-FFF2-40B4-BE49-F238E27FC236}">
                  <a16:creationId xmlns:a16="http://schemas.microsoft.com/office/drawing/2014/main" id="{531F7B46-D0B8-A8C8-82FF-0CA38DCA4A3F}"/>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9;p50">
              <a:extLst>
                <a:ext uri="{FF2B5EF4-FFF2-40B4-BE49-F238E27FC236}">
                  <a16:creationId xmlns:a16="http://schemas.microsoft.com/office/drawing/2014/main" id="{91E85E39-D9EA-EB91-9F47-67A0EF47D65E}"/>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0;p50">
              <a:extLst>
                <a:ext uri="{FF2B5EF4-FFF2-40B4-BE49-F238E27FC236}">
                  <a16:creationId xmlns:a16="http://schemas.microsoft.com/office/drawing/2014/main" id="{618ABF5B-4B51-08EF-3024-AD1C21A409D2}"/>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1;p50">
              <a:extLst>
                <a:ext uri="{FF2B5EF4-FFF2-40B4-BE49-F238E27FC236}">
                  <a16:creationId xmlns:a16="http://schemas.microsoft.com/office/drawing/2014/main" id="{48EEA833-696C-1CB3-2727-FF0D8BFFA18A}"/>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2;p50">
              <a:extLst>
                <a:ext uri="{FF2B5EF4-FFF2-40B4-BE49-F238E27FC236}">
                  <a16:creationId xmlns:a16="http://schemas.microsoft.com/office/drawing/2014/main" id="{75705DA2-3723-4DA6-2B55-EDDA8D063BEE}"/>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3;p50">
              <a:extLst>
                <a:ext uri="{FF2B5EF4-FFF2-40B4-BE49-F238E27FC236}">
                  <a16:creationId xmlns:a16="http://schemas.microsoft.com/office/drawing/2014/main" id="{DB4C25C8-3914-9BF1-3829-D772D666B365}"/>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4;p50">
              <a:extLst>
                <a:ext uri="{FF2B5EF4-FFF2-40B4-BE49-F238E27FC236}">
                  <a16:creationId xmlns:a16="http://schemas.microsoft.com/office/drawing/2014/main" id="{49348342-D682-BDD8-6393-427CD47AE410}"/>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5;p50">
              <a:extLst>
                <a:ext uri="{FF2B5EF4-FFF2-40B4-BE49-F238E27FC236}">
                  <a16:creationId xmlns:a16="http://schemas.microsoft.com/office/drawing/2014/main" id="{68407FBB-B7D0-C832-6D14-4967B6F0A9EC}"/>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6;p50">
              <a:extLst>
                <a:ext uri="{FF2B5EF4-FFF2-40B4-BE49-F238E27FC236}">
                  <a16:creationId xmlns:a16="http://schemas.microsoft.com/office/drawing/2014/main" id="{D657BB2A-8DEE-AE70-449B-575C84378960}"/>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7;p50">
              <a:extLst>
                <a:ext uri="{FF2B5EF4-FFF2-40B4-BE49-F238E27FC236}">
                  <a16:creationId xmlns:a16="http://schemas.microsoft.com/office/drawing/2014/main" id="{FD964EF6-DCE8-4210-E44E-4394263E43E1}"/>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8;p50">
              <a:extLst>
                <a:ext uri="{FF2B5EF4-FFF2-40B4-BE49-F238E27FC236}">
                  <a16:creationId xmlns:a16="http://schemas.microsoft.com/office/drawing/2014/main" id="{BE0F5423-050A-9FAC-999E-92B8CCA13DF5}"/>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9;p50">
              <a:extLst>
                <a:ext uri="{FF2B5EF4-FFF2-40B4-BE49-F238E27FC236}">
                  <a16:creationId xmlns:a16="http://schemas.microsoft.com/office/drawing/2014/main" id="{12F393E8-5084-96BE-AE37-16BCDFAFE6B2}"/>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0;p50">
              <a:extLst>
                <a:ext uri="{FF2B5EF4-FFF2-40B4-BE49-F238E27FC236}">
                  <a16:creationId xmlns:a16="http://schemas.microsoft.com/office/drawing/2014/main" id="{5757AE3A-E9DD-EFB7-37C0-D5AEAA7847F9}"/>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61;p50">
              <a:extLst>
                <a:ext uri="{FF2B5EF4-FFF2-40B4-BE49-F238E27FC236}">
                  <a16:creationId xmlns:a16="http://schemas.microsoft.com/office/drawing/2014/main" id="{C47D3903-C519-B161-DC57-9638D84F1ADA}"/>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62;p50">
              <a:extLst>
                <a:ext uri="{FF2B5EF4-FFF2-40B4-BE49-F238E27FC236}">
                  <a16:creationId xmlns:a16="http://schemas.microsoft.com/office/drawing/2014/main" id="{7014A382-BF9A-198B-1C31-A8F498342D3D}"/>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63;p50">
              <a:extLst>
                <a:ext uri="{FF2B5EF4-FFF2-40B4-BE49-F238E27FC236}">
                  <a16:creationId xmlns:a16="http://schemas.microsoft.com/office/drawing/2014/main" id="{DDA30717-04A0-24A1-51E2-9FF5F11B5EF0}"/>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64;p50">
              <a:extLst>
                <a:ext uri="{FF2B5EF4-FFF2-40B4-BE49-F238E27FC236}">
                  <a16:creationId xmlns:a16="http://schemas.microsoft.com/office/drawing/2014/main" id="{EFD57C1D-CFFB-3A37-37E3-0685A588DB44}"/>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65;p50">
              <a:extLst>
                <a:ext uri="{FF2B5EF4-FFF2-40B4-BE49-F238E27FC236}">
                  <a16:creationId xmlns:a16="http://schemas.microsoft.com/office/drawing/2014/main" id="{624E24A7-2E52-0757-3C50-49823FD1376E}"/>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66;p50">
              <a:extLst>
                <a:ext uri="{FF2B5EF4-FFF2-40B4-BE49-F238E27FC236}">
                  <a16:creationId xmlns:a16="http://schemas.microsoft.com/office/drawing/2014/main" id="{881BD1DD-D391-22E3-1559-9F06B9EAB213}"/>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67;p50">
              <a:extLst>
                <a:ext uri="{FF2B5EF4-FFF2-40B4-BE49-F238E27FC236}">
                  <a16:creationId xmlns:a16="http://schemas.microsoft.com/office/drawing/2014/main" id="{64F86EA4-1CF5-2E08-B494-0C93F2D8EDA8}"/>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68;p50">
              <a:extLst>
                <a:ext uri="{FF2B5EF4-FFF2-40B4-BE49-F238E27FC236}">
                  <a16:creationId xmlns:a16="http://schemas.microsoft.com/office/drawing/2014/main" id="{91093FF0-3FBF-E78F-7AB1-DDC0E5499D69}"/>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69;p50">
              <a:extLst>
                <a:ext uri="{FF2B5EF4-FFF2-40B4-BE49-F238E27FC236}">
                  <a16:creationId xmlns:a16="http://schemas.microsoft.com/office/drawing/2014/main" id="{473A7758-B283-86E6-67C2-C747A64E80DD}"/>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70;p50">
              <a:extLst>
                <a:ext uri="{FF2B5EF4-FFF2-40B4-BE49-F238E27FC236}">
                  <a16:creationId xmlns:a16="http://schemas.microsoft.com/office/drawing/2014/main" id="{385E0D17-90A9-5243-020F-4B72F16D24F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71;p50">
              <a:extLst>
                <a:ext uri="{FF2B5EF4-FFF2-40B4-BE49-F238E27FC236}">
                  <a16:creationId xmlns:a16="http://schemas.microsoft.com/office/drawing/2014/main" id="{31E804B1-C109-ACBD-BE69-6C91BC47B504}"/>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72;p50">
              <a:extLst>
                <a:ext uri="{FF2B5EF4-FFF2-40B4-BE49-F238E27FC236}">
                  <a16:creationId xmlns:a16="http://schemas.microsoft.com/office/drawing/2014/main" id="{DB8D9236-A608-D78E-6E00-98E1FB2B6E62}"/>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73;p50">
              <a:extLst>
                <a:ext uri="{FF2B5EF4-FFF2-40B4-BE49-F238E27FC236}">
                  <a16:creationId xmlns:a16="http://schemas.microsoft.com/office/drawing/2014/main" id="{62D993A7-46BD-C3CA-B5EC-9ACB88A90850}"/>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74;p50">
              <a:extLst>
                <a:ext uri="{FF2B5EF4-FFF2-40B4-BE49-F238E27FC236}">
                  <a16:creationId xmlns:a16="http://schemas.microsoft.com/office/drawing/2014/main" id="{84B00554-0DF0-8498-35B9-3FB6A5716F0A}"/>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75;p50">
              <a:extLst>
                <a:ext uri="{FF2B5EF4-FFF2-40B4-BE49-F238E27FC236}">
                  <a16:creationId xmlns:a16="http://schemas.microsoft.com/office/drawing/2014/main" id="{4264CE7D-74F7-67D3-3F34-12B306D75FCC}"/>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76;p50">
              <a:extLst>
                <a:ext uri="{FF2B5EF4-FFF2-40B4-BE49-F238E27FC236}">
                  <a16:creationId xmlns:a16="http://schemas.microsoft.com/office/drawing/2014/main" id="{06F735FE-E953-EDE3-5E8A-BE02BBF69177}"/>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77;p50">
              <a:extLst>
                <a:ext uri="{FF2B5EF4-FFF2-40B4-BE49-F238E27FC236}">
                  <a16:creationId xmlns:a16="http://schemas.microsoft.com/office/drawing/2014/main" id="{9E332A37-6C74-D70F-9D9D-FBD75971DA05}"/>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78;p50">
              <a:extLst>
                <a:ext uri="{FF2B5EF4-FFF2-40B4-BE49-F238E27FC236}">
                  <a16:creationId xmlns:a16="http://schemas.microsoft.com/office/drawing/2014/main" id="{F46A8BFB-8295-1895-33A1-97EAA4399BAE}"/>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79;p50">
              <a:extLst>
                <a:ext uri="{FF2B5EF4-FFF2-40B4-BE49-F238E27FC236}">
                  <a16:creationId xmlns:a16="http://schemas.microsoft.com/office/drawing/2014/main" id="{02E9EDC6-200D-5166-643A-FBBAB8A7756B}"/>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80;p50">
              <a:extLst>
                <a:ext uri="{FF2B5EF4-FFF2-40B4-BE49-F238E27FC236}">
                  <a16:creationId xmlns:a16="http://schemas.microsoft.com/office/drawing/2014/main" id="{8FA022DD-EA44-1740-6374-D5B7B39B62D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81;p50">
              <a:extLst>
                <a:ext uri="{FF2B5EF4-FFF2-40B4-BE49-F238E27FC236}">
                  <a16:creationId xmlns:a16="http://schemas.microsoft.com/office/drawing/2014/main" id="{1A09FED2-D144-CFC3-3D4D-B8767F8F6878}"/>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82;p50">
              <a:extLst>
                <a:ext uri="{FF2B5EF4-FFF2-40B4-BE49-F238E27FC236}">
                  <a16:creationId xmlns:a16="http://schemas.microsoft.com/office/drawing/2014/main" id="{1553A345-604D-56E1-EA5B-AEB2654E2BD7}"/>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a:extLst>
              <a:ext uri="{FF2B5EF4-FFF2-40B4-BE49-F238E27FC236}">
                <a16:creationId xmlns:a16="http://schemas.microsoft.com/office/drawing/2014/main" id="{1CCC7630-98C1-9363-1C08-8DD2F6169546}"/>
              </a:ext>
            </a:extLst>
          </p:cNvPr>
          <p:cNvSpPr txBox="1">
            <a:spLocks noGrp="1"/>
          </p:cNvSpPr>
          <p:nvPr>
            <p:ph type="title"/>
          </p:nvPr>
        </p:nvSpPr>
        <p:spPr>
          <a:xfrm>
            <a:off x="720000" y="445025"/>
            <a:ext cx="7704000" cy="785139"/>
          </a:xfrm>
          <a:prstGeom prst="rect">
            <a:avLst/>
          </a:prstGeom>
        </p:spPr>
        <p:txBody>
          <a:bodyPr spcFirstLastPara="1" wrap="square" lIns="91425" tIns="91425" rIns="91425" bIns="91425" anchor="t" anchorCtr="0">
            <a:noAutofit/>
          </a:bodyPr>
          <a:lstStyle/>
          <a:p>
            <a:r>
              <a:rPr lang="en-US" b="1" dirty="0"/>
              <a:t>GLOBAL BENCHMARKING</a:t>
            </a:r>
            <a:endParaRPr lang="en-US" dirty="0"/>
          </a:p>
        </p:txBody>
      </p:sp>
      <p:sp>
        <p:nvSpPr>
          <p:cNvPr id="10" name="TextBox 9">
            <a:extLst>
              <a:ext uri="{FF2B5EF4-FFF2-40B4-BE49-F238E27FC236}">
                <a16:creationId xmlns:a16="http://schemas.microsoft.com/office/drawing/2014/main" id="{8B6D5B43-3526-B967-7516-A3597CF739CE}"/>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2" name="Picture 1">
            <a:extLst>
              <a:ext uri="{FF2B5EF4-FFF2-40B4-BE49-F238E27FC236}">
                <a16:creationId xmlns:a16="http://schemas.microsoft.com/office/drawing/2014/main" id="{6D7039E0-5826-66C2-4BDA-646B17D258BF}"/>
              </a:ext>
            </a:extLst>
          </p:cNvPr>
          <p:cNvPicPr>
            <a:picLocks noChangeAspect="1"/>
          </p:cNvPicPr>
          <p:nvPr/>
        </p:nvPicPr>
        <p:blipFill>
          <a:blip r:embed="rId3"/>
          <a:stretch>
            <a:fillRect/>
          </a:stretch>
        </p:blipFill>
        <p:spPr>
          <a:xfrm>
            <a:off x="7396620" y="3573173"/>
            <a:ext cx="1284448" cy="1284448"/>
          </a:xfrm>
          <a:prstGeom prst="rect">
            <a:avLst/>
          </a:prstGeom>
        </p:spPr>
      </p:pic>
      <p:sp>
        <p:nvSpPr>
          <p:cNvPr id="3" name="Google Shape;214;p34">
            <a:extLst>
              <a:ext uri="{FF2B5EF4-FFF2-40B4-BE49-F238E27FC236}">
                <a16:creationId xmlns:a16="http://schemas.microsoft.com/office/drawing/2014/main" id="{582C8043-950B-BAAA-D63A-F1D7E01999BF}"/>
              </a:ext>
            </a:extLst>
          </p:cNvPr>
          <p:cNvSpPr txBox="1">
            <a:spLocks noGrp="1"/>
          </p:cNvSpPr>
          <p:nvPr>
            <p:ph type="subTitle" idx="3"/>
          </p:nvPr>
        </p:nvSpPr>
        <p:spPr>
          <a:xfrm>
            <a:off x="6870451" y="2279376"/>
            <a:ext cx="1867642" cy="385349"/>
          </a:xfrm>
          <a:prstGeom prst="rect">
            <a:avLst/>
          </a:prstGeom>
        </p:spPr>
        <p:txBody>
          <a:bodyPr spcFirstLastPara="1" wrap="square" lIns="91425" tIns="91425" rIns="91425" bIns="91425" anchor="b" anchorCtr="0">
            <a:noAutofit/>
          </a:bodyPr>
          <a:lstStyle/>
          <a:p>
            <a:pPr marL="152400" indent="0"/>
            <a:r>
              <a:rPr lang="en-US" sz="1050" dirty="0">
                <a:solidFill>
                  <a:schemeClr val="tx1"/>
                </a:solidFill>
              </a:rPr>
              <a:t>by Basem El-</a:t>
            </a:r>
            <a:r>
              <a:rPr lang="en-US" sz="1050" dirty="0" err="1">
                <a:solidFill>
                  <a:schemeClr val="tx1"/>
                </a:solidFill>
              </a:rPr>
              <a:t>Sherbiny</a:t>
            </a:r>
            <a:endParaRPr lang="en-US" sz="1050" dirty="0">
              <a:solidFill>
                <a:schemeClr val="tx1"/>
              </a:solidFill>
            </a:endParaRPr>
          </a:p>
        </p:txBody>
      </p:sp>
      <p:pic>
        <p:nvPicPr>
          <p:cNvPr id="7" name="Picture 6">
            <a:extLst>
              <a:ext uri="{FF2B5EF4-FFF2-40B4-BE49-F238E27FC236}">
                <a16:creationId xmlns:a16="http://schemas.microsoft.com/office/drawing/2014/main" id="{CFF6FD05-A808-12B2-4981-478061EC27CE}"/>
              </a:ext>
            </a:extLst>
          </p:cNvPr>
          <p:cNvPicPr>
            <a:picLocks noChangeAspect="1"/>
          </p:cNvPicPr>
          <p:nvPr/>
        </p:nvPicPr>
        <p:blipFill>
          <a:blip r:embed="rId4"/>
          <a:stretch>
            <a:fillRect/>
          </a:stretch>
        </p:blipFill>
        <p:spPr>
          <a:xfrm>
            <a:off x="6941159" y="577676"/>
            <a:ext cx="1726226" cy="1726226"/>
          </a:xfrm>
          <a:prstGeom prst="roundRect">
            <a:avLst/>
          </a:prstGeom>
          <a:ln>
            <a:solidFill>
              <a:srgbClr val="000099"/>
            </a:solidFill>
          </a:ln>
        </p:spPr>
      </p:pic>
      <p:sp>
        <p:nvSpPr>
          <p:cNvPr id="14" name="Google Shape;213;p34">
            <a:extLst>
              <a:ext uri="{FF2B5EF4-FFF2-40B4-BE49-F238E27FC236}">
                <a16:creationId xmlns:a16="http://schemas.microsoft.com/office/drawing/2014/main" id="{0A431491-96E5-CB39-3623-4D954DF9E3A1}"/>
              </a:ext>
            </a:extLst>
          </p:cNvPr>
          <p:cNvSpPr txBox="1">
            <a:spLocks/>
          </p:cNvSpPr>
          <p:nvPr/>
        </p:nvSpPr>
        <p:spPr>
          <a:xfrm>
            <a:off x="476615" y="1423391"/>
            <a:ext cx="6441772" cy="3189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228600" indent="-228600">
              <a:lnSpc>
                <a:spcPct val="150000"/>
              </a:lnSpc>
              <a:buAutoNum type="arabicPeriod"/>
            </a:pPr>
            <a:r>
              <a:rPr lang="en-US" b="1" dirty="0"/>
              <a:t>No Accreditation: </a:t>
            </a:r>
            <a:r>
              <a:rPr lang="en-US" dirty="0"/>
              <a:t>makes the agent hesitant on the value of the course </a:t>
            </a:r>
            <a:r>
              <a:rPr lang="en-US" dirty="0">
                <a:solidFill>
                  <a:srgbClr val="0000FF"/>
                </a:solidFill>
              </a:rPr>
              <a:t>(Sell It).</a:t>
            </a:r>
          </a:p>
          <a:p>
            <a:pPr marL="228600" indent="-228600">
              <a:lnSpc>
                <a:spcPct val="150000"/>
              </a:lnSpc>
              <a:buAutoNum type="arabicPeriod"/>
            </a:pPr>
            <a:r>
              <a:rPr lang="en-US" b="1" dirty="0"/>
              <a:t>Avoiding localization: </a:t>
            </a:r>
            <a:r>
              <a:rPr lang="en-US" dirty="0"/>
              <a:t>prevents </a:t>
            </a:r>
            <a:r>
              <a:rPr lang="en-US" dirty="0" err="1"/>
              <a:t>Etqan</a:t>
            </a:r>
            <a:r>
              <a:rPr lang="en-US" dirty="0"/>
              <a:t> from becoming "just another U.S. clone." </a:t>
            </a:r>
            <a:r>
              <a:rPr lang="en-US" dirty="0">
                <a:solidFill>
                  <a:srgbClr val="0000FF"/>
                </a:solidFill>
              </a:rPr>
              <a:t>(Sell It).</a:t>
            </a:r>
          </a:p>
          <a:p>
            <a:pPr marL="228600" indent="-228600">
              <a:lnSpc>
                <a:spcPct val="150000"/>
              </a:lnSpc>
              <a:buAutoNum type="arabicPeriod"/>
            </a:pPr>
            <a:r>
              <a:rPr lang="en-US" b="1" dirty="0"/>
              <a:t>Overwhelming for Beginners: </a:t>
            </a:r>
            <a:r>
              <a:rPr lang="en-US" dirty="0"/>
              <a:t>Content is geared toward top producers, leaving new agents behind. </a:t>
            </a:r>
            <a:r>
              <a:rPr lang="en-US" dirty="0">
                <a:solidFill>
                  <a:srgbClr val="0000FF"/>
                </a:solidFill>
              </a:rPr>
              <a:t>(Tom Ferry).</a:t>
            </a:r>
          </a:p>
          <a:p>
            <a:pPr marL="228600" indent="-228600">
              <a:lnSpc>
                <a:spcPct val="150000"/>
              </a:lnSpc>
              <a:buAutoNum type="arabicPeriod"/>
            </a:pPr>
            <a:r>
              <a:rPr lang="en-US" b="1" dirty="0"/>
              <a:t>Tiered pricing: </a:t>
            </a:r>
            <a:r>
              <a:rPr lang="en-US" dirty="0"/>
              <a:t>Elite programs ($10K+/year) price out small-scale agents.</a:t>
            </a:r>
            <a:r>
              <a:rPr lang="en-US" i="1" dirty="0"/>
              <a:t> </a:t>
            </a:r>
            <a:r>
              <a:rPr lang="en-US" i="1" dirty="0">
                <a:solidFill>
                  <a:srgbClr val="0000FF"/>
                </a:solidFill>
              </a:rPr>
              <a:t>(Tom Ferry).</a:t>
            </a:r>
          </a:p>
          <a:p>
            <a:pPr marL="228600" indent="-228600">
              <a:lnSpc>
                <a:spcPct val="150000"/>
              </a:lnSpc>
              <a:buAutoNum type="arabicPeriod"/>
            </a:pPr>
            <a:r>
              <a:rPr lang="en-US" b="1" dirty="0"/>
              <a:t>Impersonal, Transactional Learning: </a:t>
            </a:r>
            <a:r>
              <a:rPr lang="en-US" dirty="0"/>
              <a:t>No coaching/mentorship; just pre-recorded lectures and textbooks. </a:t>
            </a:r>
            <a:r>
              <a:rPr lang="en-US" dirty="0">
                <a:solidFill>
                  <a:srgbClr val="0000FF"/>
                </a:solidFill>
              </a:rPr>
              <a:t>(Kaplan Education).</a:t>
            </a:r>
          </a:p>
          <a:p>
            <a:pPr marL="228600" indent="-228600">
              <a:lnSpc>
                <a:spcPct val="150000"/>
              </a:lnSpc>
              <a:buAutoNum type="arabicPeriod"/>
            </a:pPr>
            <a:r>
              <a:rPr lang="en-US" b="1" dirty="0"/>
              <a:t>Outdated Content Delivery: </a:t>
            </a:r>
            <a:r>
              <a:rPr lang="en-US" dirty="0"/>
              <a:t>Relies on dull videos and PDFs </a:t>
            </a:r>
            <a:r>
              <a:rPr lang="en-US" dirty="0">
                <a:solidFill>
                  <a:srgbClr val="0000FF"/>
                </a:solidFill>
              </a:rPr>
              <a:t>(Kaplan Education).</a:t>
            </a:r>
          </a:p>
          <a:p>
            <a:pPr marL="228600" indent="-228600">
              <a:lnSpc>
                <a:spcPct val="150000"/>
              </a:lnSpc>
              <a:buAutoNum type="arabicPeriod"/>
            </a:pPr>
            <a:r>
              <a:rPr lang="en-US" b="1" dirty="0"/>
              <a:t>No Investor Training: </a:t>
            </a:r>
            <a:r>
              <a:rPr lang="en-US" dirty="0"/>
              <a:t>Focusing solely on residential sales. </a:t>
            </a:r>
            <a:r>
              <a:rPr lang="en-US" dirty="0">
                <a:solidFill>
                  <a:srgbClr val="0000FF"/>
                </a:solidFill>
              </a:rPr>
              <a:t>(Property Academy UK).</a:t>
            </a:r>
          </a:p>
        </p:txBody>
      </p:sp>
      <p:sp>
        <p:nvSpPr>
          <p:cNvPr id="214" name="Google Shape;214;p34">
            <a:extLst>
              <a:ext uri="{FF2B5EF4-FFF2-40B4-BE49-F238E27FC236}">
                <a16:creationId xmlns:a16="http://schemas.microsoft.com/office/drawing/2014/main" id="{E437401C-E7CD-69E6-7DC2-E921BE9DA2E2}"/>
              </a:ext>
            </a:extLst>
          </p:cNvPr>
          <p:cNvSpPr txBox="1">
            <a:spLocks/>
          </p:cNvSpPr>
          <p:nvPr/>
        </p:nvSpPr>
        <p:spPr>
          <a:xfrm>
            <a:off x="581177" y="1050514"/>
            <a:ext cx="4845848" cy="43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Inter"/>
              <a:buNone/>
              <a:defRPr sz="1600" b="0" i="0" u="none" strike="noStrike" cap="none">
                <a:solidFill>
                  <a:schemeClr val="dk1"/>
                </a:solidFill>
                <a:latin typeface="Inter Medium"/>
                <a:ea typeface="Inter Medium"/>
                <a:cs typeface="Inter Medium"/>
                <a:sym typeface="Inter Medium"/>
              </a:defRPr>
            </a:lvl1pPr>
            <a:lvl2pPr marL="914400" marR="0" lvl="1"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9pPr>
          </a:lstStyle>
          <a:p>
            <a:pPr marL="0" indent="0"/>
            <a:r>
              <a:rPr lang="en-US" sz="1800" b="1" dirty="0">
                <a:solidFill>
                  <a:srgbClr val="0000FF"/>
                </a:solidFill>
              </a:rPr>
              <a:t>Vulnerabilities to avoid</a:t>
            </a:r>
          </a:p>
        </p:txBody>
      </p:sp>
    </p:spTree>
    <p:extLst>
      <p:ext uri="{BB962C8B-B14F-4D97-AF65-F5344CB8AC3E}">
        <p14:creationId xmlns:p14="http://schemas.microsoft.com/office/powerpoint/2010/main" val="3440859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9BDC280F-6958-E51F-9EB4-1D14F038BA1F}"/>
            </a:ext>
          </a:extLst>
        </p:cNvPr>
        <p:cNvGrpSpPr/>
        <p:nvPr/>
      </p:nvGrpSpPr>
      <p:grpSpPr>
        <a:xfrm>
          <a:off x="0" y="0"/>
          <a:ext cx="0" cy="0"/>
          <a:chOff x="0" y="0"/>
          <a:chExt cx="0" cy="0"/>
        </a:xfrm>
      </p:grpSpPr>
      <p:grpSp>
        <p:nvGrpSpPr>
          <p:cNvPr id="34" name="Google Shape;931;p50">
            <a:extLst>
              <a:ext uri="{FF2B5EF4-FFF2-40B4-BE49-F238E27FC236}">
                <a16:creationId xmlns:a16="http://schemas.microsoft.com/office/drawing/2014/main" id="{95E0CB07-2DB8-6B70-8FA9-66944307BB10}"/>
              </a:ext>
            </a:extLst>
          </p:cNvPr>
          <p:cNvGrpSpPr/>
          <p:nvPr/>
        </p:nvGrpSpPr>
        <p:grpSpPr>
          <a:xfrm>
            <a:off x="411178" y="372533"/>
            <a:ext cx="8283402" cy="4118187"/>
            <a:chOff x="233350" y="949250"/>
            <a:chExt cx="7137300" cy="3802300"/>
          </a:xfrm>
          <a:solidFill>
            <a:srgbClr val="000099">
              <a:alpha val="10000"/>
            </a:srgbClr>
          </a:solidFill>
        </p:grpSpPr>
        <p:sp>
          <p:nvSpPr>
            <p:cNvPr id="35" name="Google Shape;932;p50">
              <a:extLst>
                <a:ext uri="{FF2B5EF4-FFF2-40B4-BE49-F238E27FC236}">
                  <a16:creationId xmlns:a16="http://schemas.microsoft.com/office/drawing/2014/main" id="{F2C42FF9-439C-E76C-04FB-2BE7AB04E31D}"/>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3;p50">
              <a:extLst>
                <a:ext uri="{FF2B5EF4-FFF2-40B4-BE49-F238E27FC236}">
                  <a16:creationId xmlns:a16="http://schemas.microsoft.com/office/drawing/2014/main" id="{B8A52DB4-3998-2A59-B9D1-6AE5736A3781}"/>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4;p50">
              <a:extLst>
                <a:ext uri="{FF2B5EF4-FFF2-40B4-BE49-F238E27FC236}">
                  <a16:creationId xmlns:a16="http://schemas.microsoft.com/office/drawing/2014/main" id="{C99B9255-5C0D-4A89-4E96-497D90FE7752}"/>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5;p50">
              <a:extLst>
                <a:ext uri="{FF2B5EF4-FFF2-40B4-BE49-F238E27FC236}">
                  <a16:creationId xmlns:a16="http://schemas.microsoft.com/office/drawing/2014/main" id="{253782B7-A8B5-DE9E-5996-7C08868840BD}"/>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6;p50">
              <a:extLst>
                <a:ext uri="{FF2B5EF4-FFF2-40B4-BE49-F238E27FC236}">
                  <a16:creationId xmlns:a16="http://schemas.microsoft.com/office/drawing/2014/main" id="{15868B19-3CB3-226C-8ADD-8F144432B9E0}"/>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7;p50">
              <a:extLst>
                <a:ext uri="{FF2B5EF4-FFF2-40B4-BE49-F238E27FC236}">
                  <a16:creationId xmlns:a16="http://schemas.microsoft.com/office/drawing/2014/main" id="{E2D7F370-B2F4-59AD-BFF4-0F58AC47E8C4}"/>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8;p50">
              <a:extLst>
                <a:ext uri="{FF2B5EF4-FFF2-40B4-BE49-F238E27FC236}">
                  <a16:creationId xmlns:a16="http://schemas.microsoft.com/office/drawing/2014/main" id="{583D8C21-4DD8-BB3A-521B-CCAD8D403AB9}"/>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9;p50">
              <a:extLst>
                <a:ext uri="{FF2B5EF4-FFF2-40B4-BE49-F238E27FC236}">
                  <a16:creationId xmlns:a16="http://schemas.microsoft.com/office/drawing/2014/main" id="{161BE513-FA78-E5D9-6B55-8851FC519A0E}"/>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0;p50">
              <a:extLst>
                <a:ext uri="{FF2B5EF4-FFF2-40B4-BE49-F238E27FC236}">
                  <a16:creationId xmlns:a16="http://schemas.microsoft.com/office/drawing/2014/main" id="{162CE0AA-1CDB-AE2B-D309-9585D1DE63B3}"/>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1;p50">
              <a:extLst>
                <a:ext uri="{FF2B5EF4-FFF2-40B4-BE49-F238E27FC236}">
                  <a16:creationId xmlns:a16="http://schemas.microsoft.com/office/drawing/2014/main" id="{945F495A-DEF0-4CFF-2AB5-67D3FB9BA436}"/>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2;p50">
              <a:extLst>
                <a:ext uri="{FF2B5EF4-FFF2-40B4-BE49-F238E27FC236}">
                  <a16:creationId xmlns:a16="http://schemas.microsoft.com/office/drawing/2014/main" id="{E5BAF87F-4404-CD79-5C7B-EBD916F0423C}"/>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3;p50">
              <a:extLst>
                <a:ext uri="{FF2B5EF4-FFF2-40B4-BE49-F238E27FC236}">
                  <a16:creationId xmlns:a16="http://schemas.microsoft.com/office/drawing/2014/main" id="{4F777B9D-C0A2-C0AB-9259-BF98DA49251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4;p50">
              <a:extLst>
                <a:ext uri="{FF2B5EF4-FFF2-40B4-BE49-F238E27FC236}">
                  <a16:creationId xmlns:a16="http://schemas.microsoft.com/office/drawing/2014/main" id="{9630F332-36BB-5D7E-976E-18B194D8F3CF}"/>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5;p50">
              <a:extLst>
                <a:ext uri="{FF2B5EF4-FFF2-40B4-BE49-F238E27FC236}">
                  <a16:creationId xmlns:a16="http://schemas.microsoft.com/office/drawing/2014/main" id="{79235251-9DAA-3582-61D4-80B92B900145}"/>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6;p50">
              <a:extLst>
                <a:ext uri="{FF2B5EF4-FFF2-40B4-BE49-F238E27FC236}">
                  <a16:creationId xmlns:a16="http://schemas.microsoft.com/office/drawing/2014/main" id="{F866B6CF-1A37-7F4B-57E0-25260B260B79}"/>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7;p50">
              <a:extLst>
                <a:ext uri="{FF2B5EF4-FFF2-40B4-BE49-F238E27FC236}">
                  <a16:creationId xmlns:a16="http://schemas.microsoft.com/office/drawing/2014/main" id="{59BCBD2A-3471-61CC-A0C8-58944057DCF0}"/>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8;p50">
              <a:extLst>
                <a:ext uri="{FF2B5EF4-FFF2-40B4-BE49-F238E27FC236}">
                  <a16:creationId xmlns:a16="http://schemas.microsoft.com/office/drawing/2014/main" id="{D86AD819-124C-AB37-5F9B-D725A7FEAFFF}"/>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9;p50">
              <a:extLst>
                <a:ext uri="{FF2B5EF4-FFF2-40B4-BE49-F238E27FC236}">
                  <a16:creationId xmlns:a16="http://schemas.microsoft.com/office/drawing/2014/main" id="{D978CF80-9C8D-9DCF-C94D-FA9312CBD2B3}"/>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0;p50">
              <a:extLst>
                <a:ext uri="{FF2B5EF4-FFF2-40B4-BE49-F238E27FC236}">
                  <a16:creationId xmlns:a16="http://schemas.microsoft.com/office/drawing/2014/main" id="{0311D839-73C7-07F5-DA57-45CF193C649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1;p50">
              <a:extLst>
                <a:ext uri="{FF2B5EF4-FFF2-40B4-BE49-F238E27FC236}">
                  <a16:creationId xmlns:a16="http://schemas.microsoft.com/office/drawing/2014/main" id="{C9C5BAB2-958A-C4F3-59CB-DB187E504101}"/>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2;p50">
              <a:extLst>
                <a:ext uri="{FF2B5EF4-FFF2-40B4-BE49-F238E27FC236}">
                  <a16:creationId xmlns:a16="http://schemas.microsoft.com/office/drawing/2014/main" id="{36A09F03-B081-83ED-61B2-B42E8AE45CD9}"/>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3;p50">
              <a:extLst>
                <a:ext uri="{FF2B5EF4-FFF2-40B4-BE49-F238E27FC236}">
                  <a16:creationId xmlns:a16="http://schemas.microsoft.com/office/drawing/2014/main" id="{24A6BFC8-67E7-9D12-D8C4-5389CF9C5631}"/>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4;p50">
              <a:extLst>
                <a:ext uri="{FF2B5EF4-FFF2-40B4-BE49-F238E27FC236}">
                  <a16:creationId xmlns:a16="http://schemas.microsoft.com/office/drawing/2014/main" id="{B2C0EF99-0A07-CA26-E435-C7C683AB3ED9}"/>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5;p50">
              <a:extLst>
                <a:ext uri="{FF2B5EF4-FFF2-40B4-BE49-F238E27FC236}">
                  <a16:creationId xmlns:a16="http://schemas.microsoft.com/office/drawing/2014/main" id="{FDB3DCF8-E5E6-1197-8AE2-5B945D62B21D}"/>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6;p50">
              <a:extLst>
                <a:ext uri="{FF2B5EF4-FFF2-40B4-BE49-F238E27FC236}">
                  <a16:creationId xmlns:a16="http://schemas.microsoft.com/office/drawing/2014/main" id="{56B49D2D-17E5-956B-AA00-0E0AB32285BE}"/>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7;p50">
              <a:extLst>
                <a:ext uri="{FF2B5EF4-FFF2-40B4-BE49-F238E27FC236}">
                  <a16:creationId xmlns:a16="http://schemas.microsoft.com/office/drawing/2014/main" id="{21E7A50C-D5B5-132E-E482-1FE4AF7885B4}"/>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8;p50">
              <a:extLst>
                <a:ext uri="{FF2B5EF4-FFF2-40B4-BE49-F238E27FC236}">
                  <a16:creationId xmlns:a16="http://schemas.microsoft.com/office/drawing/2014/main" id="{F26627A2-15D9-34D9-4D68-CD282F327800}"/>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9;p50">
              <a:extLst>
                <a:ext uri="{FF2B5EF4-FFF2-40B4-BE49-F238E27FC236}">
                  <a16:creationId xmlns:a16="http://schemas.microsoft.com/office/drawing/2014/main" id="{63D3FCD3-39C1-967D-F1DA-C90D9C4F154D}"/>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0;p50">
              <a:extLst>
                <a:ext uri="{FF2B5EF4-FFF2-40B4-BE49-F238E27FC236}">
                  <a16:creationId xmlns:a16="http://schemas.microsoft.com/office/drawing/2014/main" id="{07021C98-4AD9-B7DD-73AD-DE9C8AC6FE5E}"/>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61;p50">
              <a:extLst>
                <a:ext uri="{FF2B5EF4-FFF2-40B4-BE49-F238E27FC236}">
                  <a16:creationId xmlns:a16="http://schemas.microsoft.com/office/drawing/2014/main" id="{9E2718FE-D2F7-45EB-DB3C-8026FF9E2105}"/>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62;p50">
              <a:extLst>
                <a:ext uri="{FF2B5EF4-FFF2-40B4-BE49-F238E27FC236}">
                  <a16:creationId xmlns:a16="http://schemas.microsoft.com/office/drawing/2014/main" id="{8D26D65B-C0B8-B7A7-754E-D6D46ECE976D}"/>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63;p50">
              <a:extLst>
                <a:ext uri="{FF2B5EF4-FFF2-40B4-BE49-F238E27FC236}">
                  <a16:creationId xmlns:a16="http://schemas.microsoft.com/office/drawing/2014/main" id="{271DD8DD-3BD2-DAFE-BE79-429FB07FF261}"/>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64;p50">
              <a:extLst>
                <a:ext uri="{FF2B5EF4-FFF2-40B4-BE49-F238E27FC236}">
                  <a16:creationId xmlns:a16="http://schemas.microsoft.com/office/drawing/2014/main" id="{3991C26B-4BF5-17FD-1E98-09A9F92689F4}"/>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65;p50">
              <a:extLst>
                <a:ext uri="{FF2B5EF4-FFF2-40B4-BE49-F238E27FC236}">
                  <a16:creationId xmlns:a16="http://schemas.microsoft.com/office/drawing/2014/main" id="{AE394231-4FB9-D81C-D5D4-817EFA284BC0}"/>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66;p50">
              <a:extLst>
                <a:ext uri="{FF2B5EF4-FFF2-40B4-BE49-F238E27FC236}">
                  <a16:creationId xmlns:a16="http://schemas.microsoft.com/office/drawing/2014/main" id="{7898C6C2-9946-CDB1-A952-31C8B60C924A}"/>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67;p50">
              <a:extLst>
                <a:ext uri="{FF2B5EF4-FFF2-40B4-BE49-F238E27FC236}">
                  <a16:creationId xmlns:a16="http://schemas.microsoft.com/office/drawing/2014/main" id="{8EBE7139-A08E-F9C0-18AA-18AF5DB4871F}"/>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68;p50">
              <a:extLst>
                <a:ext uri="{FF2B5EF4-FFF2-40B4-BE49-F238E27FC236}">
                  <a16:creationId xmlns:a16="http://schemas.microsoft.com/office/drawing/2014/main" id="{F22D3D23-E0A9-54FE-6116-150599EA8AEA}"/>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69;p50">
              <a:extLst>
                <a:ext uri="{FF2B5EF4-FFF2-40B4-BE49-F238E27FC236}">
                  <a16:creationId xmlns:a16="http://schemas.microsoft.com/office/drawing/2014/main" id="{D26D2971-463B-CE92-874A-4F35151E83CC}"/>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70;p50">
              <a:extLst>
                <a:ext uri="{FF2B5EF4-FFF2-40B4-BE49-F238E27FC236}">
                  <a16:creationId xmlns:a16="http://schemas.microsoft.com/office/drawing/2014/main" id="{40F0C12D-452A-9B2A-EB3C-A995AD3818B4}"/>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71;p50">
              <a:extLst>
                <a:ext uri="{FF2B5EF4-FFF2-40B4-BE49-F238E27FC236}">
                  <a16:creationId xmlns:a16="http://schemas.microsoft.com/office/drawing/2014/main" id="{8B071B4B-3210-35BF-F7E9-30B6E55F855A}"/>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72;p50">
              <a:extLst>
                <a:ext uri="{FF2B5EF4-FFF2-40B4-BE49-F238E27FC236}">
                  <a16:creationId xmlns:a16="http://schemas.microsoft.com/office/drawing/2014/main" id="{05DE4DE9-B185-E4C8-9905-81015782A17A}"/>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73;p50">
              <a:extLst>
                <a:ext uri="{FF2B5EF4-FFF2-40B4-BE49-F238E27FC236}">
                  <a16:creationId xmlns:a16="http://schemas.microsoft.com/office/drawing/2014/main" id="{2B36D805-5508-DDD9-4CFF-8BDF96DE1CB3}"/>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74;p50">
              <a:extLst>
                <a:ext uri="{FF2B5EF4-FFF2-40B4-BE49-F238E27FC236}">
                  <a16:creationId xmlns:a16="http://schemas.microsoft.com/office/drawing/2014/main" id="{B762F81D-9B41-FA0D-034E-69D59683669F}"/>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75;p50">
              <a:extLst>
                <a:ext uri="{FF2B5EF4-FFF2-40B4-BE49-F238E27FC236}">
                  <a16:creationId xmlns:a16="http://schemas.microsoft.com/office/drawing/2014/main" id="{CC8E6F36-36FC-AD97-4E44-A3336DB27B39}"/>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76;p50">
              <a:extLst>
                <a:ext uri="{FF2B5EF4-FFF2-40B4-BE49-F238E27FC236}">
                  <a16:creationId xmlns:a16="http://schemas.microsoft.com/office/drawing/2014/main" id="{4E2D10FF-12B0-0607-BF1A-A2F7EA3F9AA5}"/>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77;p50">
              <a:extLst>
                <a:ext uri="{FF2B5EF4-FFF2-40B4-BE49-F238E27FC236}">
                  <a16:creationId xmlns:a16="http://schemas.microsoft.com/office/drawing/2014/main" id="{D6ED510B-EDF4-1B8C-5E7D-64CEC6C8B2E8}"/>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78;p50">
              <a:extLst>
                <a:ext uri="{FF2B5EF4-FFF2-40B4-BE49-F238E27FC236}">
                  <a16:creationId xmlns:a16="http://schemas.microsoft.com/office/drawing/2014/main" id="{D575B832-567E-E59B-8C31-17F5D4E820B0}"/>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79;p50">
              <a:extLst>
                <a:ext uri="{FF2B5EF4-FFF2-40B4-BE49-F238E27FC236}">
                  <a16:creationId xmlns:a16="http://schemas.microsoft.com/office/drawing/2014/main" id="{59EA9AB9-10F1-E7F2-A625-219503246D15}"/>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80;p50">
              <a:extLst>
                <a:ext uri="{FF2B5EF4-FFF2-40B4-BE49-F238E27FC236}">
                  <a16:creationId xmlns:a16="http://schemas.microsoft.com/office/drawing/2014/main" id="{FE705003-4E16-23B0-9F6A-E7B5DB7C6A49}"/>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81;p50">
              <a:extLst>
                <a:ext uri="{FF2B5EF4-FFF2-40B4-BE49-F238E27FC236}">
                  <a16:creationId xmlns:a16="http://schemas.microsoft.com/office/drawing/2014/main" id="{C0F7AD33-08E2-7D1B-7E75-526104E0877F}"/>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82;p50">
              <a:extLst>
                <a:ext uri="{FF2B5EF4-FFF2-40B4-BE49-F238E27FC236}">
                  <a16:creationId xmlns:a16="http://schemas.microsoft.com/office/drawing/2014/main" id="{BC6A0EFA-256E-8D39-668B-B79AA82EDB1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a:extLst>
              <a:ext uri="{FF2B5EF4-FFF2-40B4-BE49-F238E27FC236}">
                <a16:creationId xmlns:a16="http://schemas.microsoft.com/office/drawing/2014/main" id="{6A8A0793-68B6-2C82-5752-1BD714E76E75}"/>
              </a:ext>
            </a:extLst>
          </p:cNvPr>
          <p:cNvSpPr txBox="1">
            <a:spLocks noGrp="1"/>
          </p:cNvSpPr>
          <p:nvPr>
            <p:ph type="title"/>
          </p:nvPr>
        </p:nvSpPr>
        <p:spPr>
          <a:xfrm>
            <a:off x="579272" y="294424"/>
            <a:ext cx="4427275" cy="484046"/>
          </a:xfrm>
          <a:prstGeom prst="rect">
            <a:avLst/>
          </a:prstGeom>
        </p:spPr>
        <p:txBody>
          <a:bodyPr spcFirstLastPara="1" wrap="square" lIns="91425" tIns="91425" rIns="91425" bIns="91425" anchor="t" anchorCtr="0">
            <a:noAutofit/>
          </a:bodyPr>
          <a:lstStyle/>
          <a:p>
            <a:r>
              <a:rPr lang="en-US" b="1" dirty="0"/>
              <a:t>EGYPTIAN COMPETITION</a:t>
            </a:r>
            <a:endParaRPr lang="en-US" dirty="0"/>
          </a:p>
        </p:txBody>
      </p:sp>
      <p:sp>
        <p:nvSpPr>
          <p:cNvPr id="10" name="TextBox 9">
            <a:extLst>
              <a:ext uri="{FF2B5EF4-FFF2-40B4-BE49-F238E27FC236}">
                <a16:creationId xmlns:a16="http://schemas.microsoft.com/office/drawing/2014/main" id="{477DAEC4-7B97-B827-CD91-C261FA7742E5}"/>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2" name="Picture 1">
            <a:extLst>
              <a:ext uri="{FF2B5EF4-FFF2-40B4-BE49-F238E27FC236}">
                <a16:creationId xmlns:a16="http://schemas.microsoft.com/office/drawing/2014/main" id="{93C9B0EF-130D-2CFC-1A0F-E15583B90C28}"/>
              </a:ext>
            </a:extLst>
          </p:cNvPr>
          <p:cNvPicPr>
            <a:picLocks noChangeAspect="1"/>
          </p:cNvPicPr>
          <p:nvPr/>
        </p:nvPicPr>
        <p:blipFill>
          <a:blip r:embed="rId3"/>
          <a:stretch>
            <a:fillRect/>
          </a:stretch>
        </p:blipFill>
        <p:spPr>
          <a:xfrm>
            <a:off x="7396620" y="3573173"/>
            <a:ext cx="1284448" cy="1284448"/>
          </a:xfrm>
          <a:prstGeom prst="rect">
            <a:avLst/>
          </a:prstGeom>
        </p:spPr>
      </p:pic>
      <p:sp>
        <p:nvSpPr>
          <p:cNvPr id="14" name="Google Shape;213;p34">
            <a:extLst>
              <a:ext uri="{FF2B5EF4-FFF2-40B4-BE49-F238E27FC236}">
                <a16:creationId xmlns:a16="http://schemas.microsoft.com/office/drawing/2014/main" id="{2736E9A2-8317-CE7F-420B-23CE9E0716A6}"/>
              </a:ext>
            </a:extLst>
          </p:cNvPr>
          <p:cNvSpPr txBox="1">
            <a:spLocks/>
          </p:cNvSpPr>
          <p:nvPr/>
        </p:nvSpPr>
        <p:spPr>
          <a:xfrm>
            <a:off x="643258" y="987864"/>
            <a:ext cx="6270292" cy="1312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nSpc>
                <a:spcPct val="150000"/>
              </a:lnSpc>
              <a:buFont typeface="Arial" panose="020B0604020202020204" pitchFamily="34" charset="0"/>
              <a:buChar char="•"/>
            </a:pPr>
            <a:r>
              <a:rPr lang="en-US" sz="1100" b="1" dirty="0">
                <a:solidFill>
                  <a:srgbClr val="2B2E31"/>
                </a:solidFill>
              </a:rPr>
              <a:t>Who Are Coldwell Banker Egypt?</a:t>
            </a:r>
          </a:p>
          <a:p>
            <a:pPr marL="0" indent="0">
              <a:lnSpc>
                <a:spcPct val="150000"/>
              </a:lnSpc>
            </a:pPr>
            <a:r>
              <a:rPr lang="en-US" sz="800" dirty="0">
                <a:solidFill>
                  <a:srgbClr val="2B2E31"/>
                </a:solidFill>
              </a:rPr>
              <a:t>Coldwell Banker Training Academy is considered one of the specialized institutes in Egypt that offers Real Estate education development and this should help Egypt build their leaders of tomorrow and create a deeper pool of talents in the Real Estate sales field. These courses are designed to offer all candidates interested in Real Estate sales a greater insight into the profession of selling and closing deals. Coldwell Banker Courses are delivered by professionals with over 10 years’ experience in real estate, the courses consists of both theoretical and practical elements of the real estate sales process with the emphasis on negotiations and closings.</a:t>
            </a:r>
          </a:p>
          <a:p>
            <a:pPr marL="0" indent="0">
              <a:lnSpc>
                <a:spcPct val="150000"/>
              </a:lnSpc>
            </a:pPr>
            <a:endParaRPr lang="en-US" dirty="0">
              <a:solidFill>
                <a:srgbClr val="2B2E31"/>
              </a:solidFill>
            </a:endParaRPr>
          </a:p>
        </p:txBody>
      </p:sp>
      <p:pic>
        <p:nvPicPr>
          <p:cNvPr id="4" name="Picture 3">
            <a:extLst>
              <a:ext uri="{FF2B5EF4-FFF2-40B4-BE49-F238E27FC236}">
                <a16:creationId xmlns:a16="http://schemas.microsoft.com/office/drawing/2014/main" id="{71702105-5994-058B-8CB7-7B6E159609A4}"/>
              </a:ext>
            </a:extLst>
          </p:cNvPr>
          <p:cNvPicPr>
            <a:picLocks noChangeAspect="1"/>
          </p:cNvPicPr>
          <p:nvPr/>
        </p:nvPicPr>
        <p:blipFill>
          <a:blip r:embed="rId4"/>
          <a:stretch>
            <a:fillRect/>
          </a:stretch>
        </p:blipFill>
        <p:spPr>
          <a:xfrm>
            <a:off x="7205502" y="473952"/>
            <a:ext cx="1475566" cy="1475566"/>
          </a:xfrm>
          <a:prstGeom prst="roundRect">
            <a:avLst/>
          </a:prstGeom>
          <a:ln>
            <a:solidFill>
              <a:srgbClr val="000099"/>
            </a:solidFill>
          </a:ln>
        </p:spPr>
      </p:pic>
      <p:sp>
        <p:nvSpPr>
          <p:cNvPr id="8" name="Google Shape;214;p34">
            <a:extLst>
              <a:ext uri="{FF2B5EF4-FFF2-40B4-BE49-F238E27FC236}">
                <a16:creationId xmlns:a16="http://schemas.microsoft.com/office/drawing/2014/main" id="{B03AB631-B8B8-E40D-9276-F81EA713C1EA}"/>
              </a:ext>
            </a:extLst>
          </p:cNvPr>
          <p:cNvSpPr txBox="1">
            <a:spLocks/>
          </p:cNvSpPr>
          <p:nvPr/>
        </p:nvSpPr>
        <p:spPr>
          <a:xfrm>
            <a:off x="445806" y="730079"/>
            <a:ext cx="4022336" cy="378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Inter"/>
              <a:buNone/>
              <a:defRPr sz="1600" b="0" i="0" u="none" strike="noStrike" cap="none">
                <a:solidFill>
                  <a:schemeClr val="dk1"/>
                </a:solidFill>
                <a:latin typeface="Inter Medium"/>
                <a:ea typeface="Inter Medium"/>
                <a:cs typeface="Inter Medium"/>
                <a:sym typeface="Inter Medium"/>
              </a:defRPr>
            </a:lvl1pPr>
            <a:lvl2pPr marL="914400" marR="0" lvl="1"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9pPr>
          </a:lstStyle>
          <a:p>
            <a:pPr marL="152400" indent="0"/>
            <a:r>
              <a:rPr lang="en-US" b="1" dirty="0">
                <a:solidFill>
                  <a:srgbClr val="0000FF"/>
                </a:solidFill>
              </a:rPr>
              <a:t>Coldwell Banker Egypt</a:t>
            </a:r>
            <a:endParaRPr lang="en-US" sz="1100" dirty="0">
              <a:solidFill>
                <a:schemeClr val="tx1"/>
              </a:solidFill>
            </a:endParaRPr>
          </a:p>
        </p:txBody>
      </p:sp>
      <p:sp>
        <p:nvSpPr>
          <p:cNvPr id="9" name="Google Shape;213;p34">
            <a:extLst>
              <a:ext uri="{FF2B5EF4-FFF2-40B4-BE49-F238E27FC236}">
                <a16:creationId xmlns:a16="http://schemas.microsoft.com/office/drawing/2014/main" id="{077DF899-4A29-501F-8BCF-1439534AB8C9}"/>
              </a:ext>
            </a:extLst>
          </p:cNvPr>
          <p:cNvSpPr txBox="1">
            <a:spLocks/>
          </p:cNvSpPr>
          <p:nvPr/>
        </p:nvSpPr>
        <p:spPr>
          <a:xfrm rot="16200000">
            <a:off x="-275792" y="3420545"/>
            <a:ext cx="1708932" cy="441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0" indent="0" algn="ctr">
              <a:lnSpc>
                <a:spcPct val="150000"/>
              </a:lnSpc>
            </a:pPr>
            <a:r>
              <a:rPr lang="en-US" sz="1100" b="1" dirty="0">
                <a:solidFill>
                  <a:srgbClr val="2B2E31"/>
                </a:solidFill>
              </a:rPr>
              <a:t>What do they offer?</a:t>
            </a:r>
          </a:p>
        </p:txBody>
      </p:sp>
      <p:graphicFrame>
        <p:nvGraphicFramePr>
          <p:cNvPr id="11" name="Table 10">
            <a:extLst>
              <a:ext uri="{FF2B5EF4-FFF2-40B4-BE49-F238E27FC236}">
                <a16:creationId xmlns:a16="http://schemas.microsoft.com/office/drawing/2014/main" id="{9E1B640B-8150-F09E-B8C6-BD6317CC0B7F}"/>
              </a:ext>
            </a:extLst>
          </p:cNvPr>
          <p:cNvGraphicFramePr>
            <a:graphicFrameLocks noGrp="1"/>
          </p:cNvGraphicFramePr>
          <p:nvPr>
            <p:extLst>
              <p:ext uri="{D42A27DB-BD31-4B8C-83A1-F6EECF244321}">
                <p14:modId xmlns:p14="http://schemas.microsoft.com/office/powerpoint/2010/main" val="2830510635"/>
              </p:ext>
            </p:extLst>
          </p:nvPr>
        </p:nvGraphicFramePr>
        <p:xfrm>
          <a:off x="1071538" y="2569724"/>
          <a:ext cx="5659911" cy="1874520"/>
        </p:xfrm>
        <a:graphic>
          <a:graphicData uri="http://schemas.openxmlformats.org/drawingml/2006/table">
            <a:tbl>
              <a:tblPr firstRow="1" bandRow="1">
                <a:tableStyleId>{9AE7B465-CCD6-4F54-BA24-8E86100A1743}</a:tableStyleId>
              </a:tblPr>
              <a:tblGrid>
                <a:gridCol w="2315166">
                  <a:extLst>
                    <a:ext uri="{9D8B030D-6E8A-4147-A177-3AD203B41FA5}">
                      <a16:colId xmlns:a16="http://schemas.microsoft.com/office/drawing/2014/main" val="2808894122"/>
                    </a:ext>
                  </a:extLst>
                </a:gridCol>
                <a:gridCol w="1333077">
                  <a:extLst>
                    <a:ext uri="{9D8B030D-6E8A-4147-A177-3AD203B41FA5}">
                      <a16:colId xmlns:a16="http://schemas.microsoft.com/office/drawing/2014/main" val="1607502751"/>
                    </a:ext>
                  </a:extLst>
                </a:gridCol>
                <a:gridCol w="2011668">
                  <a:extLst>
                    <a:ext uri="{9D8B030D-6E8A-4147-A177-3AD203B41FA5}">
                      <a16:colId xmlns:a16="http://schemas.microsoft.com/office/drawing/2014/main" val="152700678"/>
                    </a:ext>
                  </a:extLst>
                </a:gridCol>
              </a:tblGrid>
              <a:tr h="198721">
                <a:tc>
                  <a:txBody>
                    <a:bodyPr/>
                    <a:lstStyle/>
                    <a:p>
                      <a:pPr algn="ctr"/>
                      <a:r>
                        <a:rPr lang="en-US" sz="900" b="1" i="0" u="none" strike="noStrike" cap="none" dirty="0">
                          <a:solidFill>
                            <a:srgbClr val="EFEEE7"/>
                          </a:solidFill>
                          <a:latin typeface="Roboto"/>
                          <a:ea typeface="Roboto"/>
                          <a:cs typeface="Roboto"/>
                          <a:sym typeface="Roboto"/>
                        </a:rPr>
                        <a:t>Offering</a:t>
                      </a:r>
                    </a:p>
                  </a:txBody>
                  <a:tcPr anchor="ctr">
                    <a:solidFill>
                      <a:srgbClr val="0000FF"/>
                    </a:solidFill>
                  </a:tcPr>
                </a:tc>
                <a:tc>
                  <a:txBody>
                    <a:bodyPr/>
                    <a:lstStyle/>
                    <a:p>
                      <a:pPr algn="ctr"/>
                      <a:r>
                        <a:rPr lang="en-US" sz="900" b="1" i="0" u="none" strike="noStrike" cap="none" dirty="0">
                          <a:solidFill>
                            <a:srgbClr val="EFEEE7"/>
                          </a:solidFill>
                          <a:latin typeface="Roboto"/>
                          <a:ea typeface="Roboto"/>
                          <a:cs typeface="Roboto"/>
                          <a:sym typeface="Arial"/>
                        </a:rPr>
                        <a:t>Period</a:t>
                      </a:r>
                    </a:p>
                  </a:txBody>
                  <a:tcPr anchor="ctr">
                    <a:solidFill>
                      <a:srgbClr val="0000FF"/>
                    </a:solidFill>
                  </a:tcPr>
                </a:tc>
                <a:tc>
                  <a:txBody>
                    <a:bodyPr/>
                    <a:lstStyle/>
                    <a:p>
                      <a:pPr algn="ctr"/>
                      <a:r>
                        <a:rPr lang="en-US" sz="900" b="1" i="0" u="none" strike="noStrike" cap="none" dirty="0">
                          <a:solidFill>
                            <a:srgbClr val="EFEEE7"/>
                          </a:solidFill>
                          <a:latin typeface="Roboto"/>
                          <a:ea typeface="Roboto"/>
                          <a:cs typeface="Roboto"/>
                          <a:sym typeface="Arial"/>
                        </a:rPr>
                        <a:t>Price</a:t>
                      </a:r>
                    </a:p>
                  </a:txBody>
                  <a:tcPr anchor="ctr">
                    <a:solidFill>
                      <a:srgbClr val="0000FF"/>
                    </a:solidFill>
                  </a:tcPr>
                </a:tc>
                <a:extLst>
                  <a:ext uri="{0D108BD9-81ED-4DB2-BD59-A6C34878D82A}">
                    <a16:rowId xmlns:a16="http://schemas.microsoft.com/office/drawing/2014/main" val="1277855723"/>
                  </a:ext>
                </a:extLst>
              </a:tr>
              <a:tr h="248401">
                <a:tc>
                  <a:txBody>
                    <a:bodyPr/>
                    <a:lstStyle/>
                    <a:p>
                      <a:r>
                        <a:rPr lang="en-US" sz="900" b="1" i="0" u="none" strike="noStrike" cap="none" dirty="0">
                          <a:solidFill>
                            <a:srgbClr val="2B2E31"/>
                          </a:solidFill>
                          <a:latin typeface="Roboto"/>
                          <a:ea typeface="Roboto"/>
                          <a:cs typeface="Roboto"/>
                          <a:sym typeface="Roboto"/>
                        </a:rPr>
                        <a:t>Professional Real Estate Course</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3 days</a:t>
                      </a:r>
                    </a:p>
                  </a:txBody>
                  <a:tcPr anchor="ctr"/>
                </a:tc>
                <a:tc>
                  <a:txBody>
                    <a:bodyPr/>
                    <a:lstStyle/>
                    <a:p>
                      <a:endParaRPr lang="en-US" sz="1200" dirty="0"/>
                    </a:p>
                  </a:txBody>
                  <a:tcPr anchor="ctr"/>
                </a:tc>
                <a:extLst>
                  <a:ext uri="{0D108BD9-81ED-4DB2-BD59-A6C34878D82A}">
                    <a16:rowId xmlns:a16="http://schemas.microsoft.com/office/drawing/2014/main" val="459146169"/>
                  </a:ext>
                </a:extLst>
              </a:tr>
              <a:tr h="24840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u="none" strike="noStrike" cap="none" dirty="0">
                          <a:solidFill>
                            <a:srgbClr val="2B2E31"/>
                          </a:solidFill>
                          <a:latin typeface="Roboto"/>
                          <a:ea typeface="Roboto"/>
                          <a:cs typeface="Roboto"/>
                          <a:sym typeface="Roboto"/>
                        </a:rPr>
                        <a:t>Professional Real Estate Certificate</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4 days</a:t>
                      </a:r>
                    </a:p>
                  </a:txBody>
                  <a:tcPr anchor="ctr"/>
                </a:tc>
                <a:tc>
                  <a:txBody>
                    <a:bodyPr/>
                    <a:lstStyle/>
                    <a:p>
                      <a:endParaRPr lang="en-US" sz="1200" dirty="0"/>
                    </a:p>
                  </a:txBody>
                  <a:tcPr anchor="ctr"/>
                </a:tc>
                <a:extLst>
                  <a:ext uri="{0D108BD9-81ED-4DB2-BD59-A6C34878D82A}">
                    <a16:rowId xmlns:a16="http://schemas.microsoft.com/office/drawing/2014/main" val="3737748398"/>
                  </a:ext>
                </a:extLst>
              </a:tr>
              <a:tr h="24840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u="none" strike="noStrike" cap="none" dirty="0">
                          <a:solidFill>
                            <a:srgbClr val="2B2E31"/>
                          </a:solidFill>
                          <a:latin typeface="Roboto"/>
                          <a:ea typeface="Roboto"/>
                          <a:cs typeface="Roboto"/>
                          <a:sym typeface="Roboto"/>
                        </a:rPr>
                        <a:t>Real Estate Leadership Certificate</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2 days</a:t>
                      </a:r>
                    </a:p>
                  </a:txBody>
                  <a:tcPr anchor="ctr"/>
                </a:tc>
                <a:tc>
                  <a:txBody>
                    <a:bodyPr/>
                    <a:lstStyle/>
                    <a:p>
                      <a:endParaRPr lang="en-US" sz="1200" dirty="0"/>
                    </a:p>
                  </a:txBody>
                  <a:tcPr anchor="ctr"/>
                </a:tc>
                <a:extLst>
                  <a:ext uri="{0D108BD9-81ED-4DB2-BD59-A6C34878D82A}">
                    <a16:rowId xmlns:a16="http://schemas.microsoft.com/office/drawing/2014/main" val="3959226252"/>
                  </a:ext>
                </a:extLst>
              </a:tr>
              <a:tr h="248401">
                <a:tc>
                  <a:txBody>
                    <a:bodyPr/>
                    <a:lstStyle/>
                    <a:p>
                      <a:pPr marR="0" algn="l" rtl="0">
                        <a:lnSpc>
                          <a:spcPct val="100000"/>
                        </a:lnSpc>
                        <a:spcBef>
                          <a:spcPts val="0"/>
                        </a:spcBef>
                        <a:spcAft>
                          <a:spcPts val="0"/>
                        </a:spcAft>
                        <a:buClr>
                          <a:srgbClr val="000000"/>
                        </a:buClr>
                        <a:buFont typeface="Arial"/>
                      </a:pPr>
                      <a:r>
                        <a:rPr lang="en-US" sz="900" b="1" i="0" u="none" strike="noStrike" cap="none" dirty="0">
                          <a:solidFill>
                            <a:srgbClr val="2B2E31"/>
                          </a:solidFill>
                          <a:latin typeface="Roboto"/>
                          <a:ea typeface="Roboto"/>
                          <a:cs typeface="Roboto"/>
                          <a:sym typeface="Arial"/>
                        </a:rPr>
                        <a:t>Managerial Course</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1 day</a:t>
                      </a:r>
                    </a:p>
                  </a:txBody>
                  <a:tcPr anchor="ctr"/>
                </a:tc>
                <a:tc>
                  <a:txBody>
                    <a:bodyPr/>
                    <a:lstStyle/>
                    <a:p>
                      <a:endParaRPr lang="en-US" sz="1200"/>
                    </a:p>
                  </a:txBody>
                  <a:tcPr anchor="ctr"/>
                </a:tc>
                <a:extLst>
                  <a:ext uri="{0D108BD9-81ED-4DB2-BD59-A6C34878D82A}">
                    <a16:rowId xmlns:a16="http://schemas.microsoft.com/office/drawing/2014/main" val="3197988562"/>
                  </a:ext>
                </a:extLst>
              </a:tr>
              <a:tr h="248401">
                <a:tc>
                  <a:txBody>
                    <a:bodyPr/>
                    <a:lstStyle/>
                    <a:p>
                      <a:pPr marR="0" algn="l" rtl="0">
                        <a:lnSpc>
                          <a:spcPct val="100000"/>
                        </a:lnSpc>
                        <a:spcBef>
                          <a:spcPts val="0"/>
                        </a:spcBef>
                        <a:spcAft>
                          <a:spcPts val="0"/>
                        </a:spcAft>
                        <a:buClr>
                          <a:srgbClr val="000000"/>
                        </a:buClr>
                        <a:buFont typeface="Arial"/>
                      </a:pPr>
                      <a:r>
                        <a:rPr lang="en-US" sz="900" b="1" i="0" u="none" strike="noStrike" cap="none" dirty="0">
                          <a:solidFill>
                            <a:srgbClr val="2B2E31"/>
                          </a:solidFill>
                          <a:latin typeface="Roboto"/>
                          <a:ea typeface="Roboto"/>
                          <a:cs typeface="Roboto"/>
                          <a:sym typeface="Arial"/>
                        </a:rPr>
                        <a:t>Real Estate Essentials Mini Diploma</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10 days</a:t>
                      </a:r>
                    </a:p>
                  </a:txBody>
                  <a:tcPr anchor="ctr"/>
                </a:tc>
                <a:tc>
                  <a:txBody>
                    <a:bodyPr/>
                    <a:lstStyle/>
                    <a:p>
                      <a:endParaRPr lang="en-US" sz="1200"/>
                    </a:p>
                  </a:txBody>
                  <a:tcPr anchor="ctr"/>
                </a:tc>
                <a:extLst>
                  <a:ext uri="{0D108BD9-81ED-4DB2-BD59-A6C34878D82A}">
                    <a16:rowId xmlns:a16="http://schemas.microsoft.com/office/drawing/2014/main" val="4157226193"/>
                  </a:ext>
                </a:extLst>
              </a:tr>
              <a:tr h="248401">
                <a:tc>
                  <a:txBody>
                    <a:bodyPr/>
                    <a:lstStyle/>
                    <a:p>
                      <a:pPr marR="0" algn="l" rtl="0">
                        <a:lnSpc>
                          <a:spcPct val="100000"/>
                        </a:lnSpc>
                        <a:spcBef>
                          <a:spcPts val="0"/>
                        </a:spcBef>
                        <a:spcAft>
                          <a:spcPts val="0"/>
                        </a:spcAft>
                        <a:buClr>
                          <a:srgbClr val="000000"/>
                        </a:buClr>
                        <a:buFont typeface="Arial"/>
                      </a:pPr>
                      <a:r>
                        <a:rPr lang="en-US" sz="900" b="1" i="0" u="none" strike="noStrike" cap="none" dirty="0">
                          <a:solidFill>
                            <a:srgbClr val="2B2E31"/>
                          </a:solidFill>
                          <a:latin typeface="Roboto"/>
                          <a:ea typeface="Roboto"/>
                          <a:cs typeface="Roboto"/>
                          <a:sym typeface="Arial"/>
                        </a:rPr>
                        <a:t>Mini Real Estate Diploma</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5 days</a:t>
                      </a:r>
                    </a:p>
                  </a:txBody>
                  <a:tcPr anchor="ctr"/>
                </a:tc>
                <a:tc>
                  <a:txBody>
                    <a:bodyPr/>
                    <a:lstStyle/>
                    <a:p>
                      <a:endParaRPr lang="en-US" sz="1200" dirty="0"/>
                    </a:p>
                  </a:txBody>
                  <a:tcPr anchor="ctr"/>
                </a:tc>
                <a:extLst>
                  <a:ext uri="{0D108BD9-81ED-4DB2-BD59-A6C34878D82A}">
                    <a16:rowId xmlns:a16="http://schemas.microsoft.com/office/drawing/2014/main" val="262794219"/>
                  </a:ext>
                </a:extLst>
              </a:tr>
            </a:tbl>
          </a:graphicData>
        </a:graphic>
      </p:graphicFrame>
    </p:spTree>
    <p:extLst>
      <p:ext uri="{BB962C8B-B14F-4D97-AF65-F5344CB8AC3E}">
        <p14:creationId xmlns:p14="http://schemas.microsoft.com/office/powerpoint/2010/main" val="1981472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a:extLst>
            <a:ext uri="{FF2B5EF4-FFF2-40B4-BE49-F238E27FC236}">
              <a16:creationId xmlns:a16="http://schemas.microsoft.com/office/drawing/2014/main" id="{0599E72F-D5B7-727D-A752-CB39307D7C6A}"/>
            </a:ext>
          </a:extLst>
        </p:cNvPr>
        <p:cNvGrpSpPr/>
        <p:nvPr/>
      </p:nvGrpSpPr>
      <p:grpSpPr>
        <a:xfrm>
          <a:off x="0" y="0"/>
          <a:ext cx="0" cy="0"/>
          <a:chOff x="0" y="0"/>
          <a:chExt cx="0" cy="0"/>
        </a:xfrm>
      </p:grpSpPr>
      <p:grpSp>
        <p:nvGrpSpPr>
          <p:cNvPr id="34" name="Google Shape;931;p50">
            <a:extLst>
              <a:ext uri="{FF2B5EF4-FFF2-40B4-BE49-F238E27FC236}">
                <a16:creationId xmlns:a16="http://schemas.microsoft.com/office/drawing/2014/main" id="{66056E0E-DFF9-E3C5-8EDE-218A34F9D43B}"/>
              </a:ext>
            </a:extLst>
          </p:cNvPr>
          <p:cNvGrpSpPr/>
          <p:nvPr/>
        </p:nvGrpSpPr>
        <p:grpSpPr>
          <a:xfrm>
            <a:off x="411178" y="372533"/>
            <a:ext cx="8283402" cy="4118187"/>
            <a:chOff x="233350" y="949250"/>
            <a:chExt cx="7137300" cy="3802300"/>
          </a:xfrm>
          <a:solidFill>
            <a:srgbClr val="000099">
              <a:alpha val="10000"/>
            </a:srgbClr>
          </a:solidFill>
        </p:grpSpPr>
        <p:sp>
          <p:nvSpPr>
            <p:cNvPr id="35" name="Google Shape;932;p50">
              <a:extLst>
                <a:ext uri="{FF2B5EF4-FFF2-40B4-BE49-F238E27FC236}">
                  <a16:creationId xmlns:a16="http://schemas.microsoft.com/office/drawing/2014/main" id="{AAF0437B-950C-8910-9A89-8DD2F6356073}"/>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3;p50">
              <a:extLst>
                <a:ext uri="{FF2B5EF4-FFF2-40B4-BE49-F238E27FC236}">
                  <a16:creationId xmlns:a16="http://schemas.microsoft.com/office/drawing/2014/main" id="{0511F888-AA8D-E379-CC1F-7E3E714DC724}"/>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4;p50">
              <a:extLst>
                <a:ext uri="{FF2B5EF4-FFF2-40B4-BE49-F238E27FC236}">
                  <a16:creationId xmlns:a16="http://schemas.microsoft.com/office/drawing/2014/main" id="{E4E5CA59-E4C6-1A28-B490-E42C4EDD40BB}"/>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5;p50">
              <a:extLst>
                <a:ext uri="{FF2B5EF4-FFF2-40B4-BE49-F238E27FC236}">
                  <a16:creationId xmlns:a16="http://schemas.microsoft.com/office/drawing/2014/main" id="{0D40DC0F-91BC-AF98-F3C9-FA9CDBA6AE8C}"/>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6;p50">
              <a:extLst>
                <a:ext uri="{FF2B5EF4-FFF2-40B4-BE49-F238E27FC236}">
                  <a16:creationId xmlns:a16="http://schemas.microsoft.com/office/drawing/2014/main" id="{D5B8FFA9-2BFF-B318-2965-B90DB27D80A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7;p50">
              <a:extLst>
                <a:ext uri="{FF2B5EF4-FFF2-40B4-BE49-F238E27FC236}">
                  <a16:creationId xmlns:a16="http://schemas.microsoft.com/office/drawing/2014/main" id="{FE855568-1508-0739-4FFF-2E6DEEC4E79B}"/>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8;p50">
              <a:extLst>
                <a:ext uri="{FF2B5EF4-FFF2-40B4-BE49-F238E27FC236}">
                  <a16:creationId xmlns:a16="http://schemas.microsoft.com/office/drawing/2014/main" id="{9A7AEC13-6362-6068-94D6-F90FEC25D884}"/>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9;p50">
              <a:extLst>
                <a:ext uri="{FF2B5EF4-FFF2-40B4-BE49-F238E27FC236}">
                  <a16:creationId xmlns:a16="http://schemas.microsoft.com/office/drawing/2014/main" id="{8175426C-1E08-A23B-583B-573E8C0D1184}"/>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0;p50">
              <a:extLst>
                <a:ext uri="{FF2B5EF4-FFF2-40B4-BE49-F238E27FC236}">
                  <a16:creationId xmlns:a16="http://schemas.microsoft.com/office/drawing/2014/main" id="{4D85F200-B0CA-B62D-F5AD-DFBFEDC9F7F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1;p50">
              <a:extLst>
                <a:ext uri="{FF2B5EF4-FFF2-40B4-BE49-F238E27FC236}">
                  <a16:creationId xmlns:a16="http://schemas.microsoft.com/office/drawing/2014/main" id="{9DD02DEF-0D66-6508-2529-F77B2EEC2B8E}"/>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2;p50">
              <a:extLst>
                <a:ext uri="{FF2B5EF4-FFF2-40B4-BE49-F238E27FC236}">
                  <a16:creationId xmlns:a16="http://schemas.microsoft.com/office/drawing/2014/main" id="{6E591513-2483-CB9F-C7A1-4ABAF176792F}"/>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3;p50">
              <a:extLst>
                <a:ext uri="{FF2B5EF4-FFF2-40B4-BE49-F238E27FC236}">
                  <a16:creationId xmlns:a16="http://schemas.microsoft.com/office/drawing/2014/main" id="{EEED28E9-2BB5-C966-B58F-9D8B848B4D0B}"/>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4;p50">
              <a:extLst>
                <a:ext uri="{FF2B5EF4-FFF2-40B4-BE49-F238E27FC236}">
                  <a16:creationId xmlns:a16="http://schemas.microsoft.com/office/drawing/2014/main" id="{00AD607E-801F-876F-BEF0-F54621B3B236}"/>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5;p50">
              <a:extLst>
                <a:ext uri="{FF2B5EF4-FFF2-40B4-BE49-F238E27FC236}">
                  <a16:creationId xmlns:a16="http://schemas.microsoft.com/office/drawing/2014/main" id="{B1C2CDE2-BBB8-D309-B4DC-057AE1F7CC86}"/>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6;p50">
              <a:extLst>
                <a:ext uri="{FF2B5EF4-FFF2-40B4-BE49-F238E27FC236}">
                  <a16:creationId xmlns:a16="http://schemas.microsoft.com/office/drawing/2014/main" id="{0637DA04-D1B3-D988-2E80-DBF4E29CAE0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7;p50">
              <a:extLst>
                <a:ext uri="{FF2B5EF4-FFF2-40B4-BE49-F238E27FC236}">
                  <a16:creationId xmlns:a16="http://schemas.microsoft.com/office/drawing/2014/main" id="{376C085C-D0F5-BD15-5ABC-AC5BEFFC3C5D}"/>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8;p50">
              <a:extLst>
                <a:ext uri="{FF2B5EF4-FFF2-40B4-BE49-F238E27FC236}">
                  <a16:creationId xmlns:a16="http://schemas.microsoft.com/office/drawing/2014/main" id="{C1FEDB29-9B84-410A-38B1-5EB81C073BC6}"/>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9;p50">
              <a:extLst>
                <a:ext uri="{FF2B5EF4-FFF2-40B4-BE49-F238E27FC236}">
                  <a16:creationId xmlns:a16="http://schemas.microsoft.com/office/drawing/2014/main" id="{D11D34EE-2AC9-7ECB-3A3B-CBF4D99AAAB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0;p50">
              <a:extLst>
                <a:ext uri="{FF2B5EF4-FFF2-40B4-BE49-F238E27FC236}">
                  <a16:creationId xmlns:a16="http://schemas.microsoft.com/office/drawing/2014/main" id="{7193DA82-BA0F-87E1-672F-250FC92D0FFB}"/>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1;p50">
              <a:extLst>
                <a:ext uri="{FF2B5EF4-FFF2-40B4-BE49-F238E27FC236}">
                  <a16:creationId xmlns:a16="http://schemas.microsoft.com/office/drawing/2014/main" id="{492B9B12-E206-4EF0-A592-9E7C207E2468}"/>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2;p50">
              <a:extLst>
                <a:ext uri="{FF2B5EF4-FFF2-40B4-BE49-F238E27FC236}">
                  <a16:creationId xmlns:a16="http://schemas.microsoft.com/office/drawing/2014/main" id="{D4525DA3-A7F4-7B01-BBD0-86D037DCBE56}"/>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3;p50">
              <a:extLst>
                <a:ext uri="{FF2B5EF4-FFF2-40B4-BE49-F238E27FC236}">
                  <a16:creationId xmlns:a16="http://schemas.microsoft.com/office/drawing/2014/main" id="{F0A5AE37-0F8A-26AB-93D2-CDA605653A5A}"/>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4;p50">
              <a:extLst>
                <a:ext uri="{FF2B5EF4-FFF2-40B4-BE49-F238E27FC236}">
                  <a16:creationId xmlns:a16="http://schemas.microsoft.com/office/drawing/2014/main" id="{0065351D-5664-4AF7-548D-E7945ED1A972}"/>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5;p50">
              <a:extLst>
                <a:ext uri="{FF2B5EF4-FFF2-40B4-BE49-F238E27FC236}">
                  <a16:creationId xmlns:a16="http://schemas.microsoft.com/office/drawing/2014/main" id="{6A820367-0F86-4418-1626-662C92FD97E9}"/>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6;p50">
              <a:extLst>
                <a:ext uri="{FF2B5EF4-FFF2-40B4-BE49-F238E27FC236}">
                  <a16:creationId xmlns:a16="http://schemas.microsoft.com/office/drawing/2014/main" id="{C51941E8-6003-DC22-D5B2-C818BA04D772}"/>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7;p50">
              <a:extLst>
                <a:ext uri="{FF2B5EF4-FFF2-40B4-BE49-F238E27FC236}">
                  <a16:creationId xmlns:a16="http://schemas.microsoft.com/office/drawing/2014/main" id="{F8921F1E-C7FB-08B1-F562-7C048205B012}"/>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8;p50">
              <a:extLst>
                <a:ext uri="{FF2B5EF4-FFF2-40B4-BE49-F238E27FC236}">
                  <a16:creationId xmlns:a16="http://schemas.microsoft.com/office/drawing/2014/main" id="{BEE76456-E9BE-F95A-CA79-42A6EC4EEAA8}"/>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9;p50">
              <a:extLst>
                <a:ext uri="{FF2B5EF4-FFF2-40B4-BE49-F238E27FC236}">
                  <a16:creationId xmlns:a16="http://schemas.microsoft.com/office/drawing/2014/main" id="{E9BE6C77-91B0-37FA-F27D-8620FA9D319B}"/>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0;p50">
              <a:extLst>
                <a:ext uri="{FF2B5EF4-FFF2-40B4-BE49-F238E27FC236}">
                  <a16:creationId xmlns:a16="http://schemas.microsoft.com/office/drawing/2014/main" id="{0DE0559C-C0E5-7963-F533-9BF7A06022B5}"/>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61;p50">
              <a:extLst>
                <a:ext uri="{FF2B5EF4-FFF2-40B4-BE49-F238E27FC236}">
                  <a16:creationId xmlns:a16="http://schemas.microsoft.com/office/drawing/2014/main" id="{2E3362F9-FF9A-68C9-864A-A393836ADB0F}"/>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62;p50">
              <a:extLst>
                <a:ext uri="{FF2B5EF4-FFF2-40B4-BE49-F238E27FC236}">
                  <a16:creationId xmlns:a16="http://schemas.microsoft.com/office/drawing/2014/main" id="{897106E6-6548-9E71-2D3A-F52443705DB9}"/>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63;p50">
              <a:extLst>
                <a:ext uri="{FF2B5EF4-FFF2-40B4-BE49-F238E27FC236}">
                  <a16:creationId xmlns:a16="http://schemas.microsoft.com/office/drawing/2014/main" id="{136EB2FE-228C-67C5-D11C-E5BEEF9E2694}"/>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64;p50">
              <a:extLst>
                <a:ext uri="{FF2B5EF4-FFF2-40B4-BE49-F238E27FC236}">
                  <a16:creationId xmlns:a16="http://schemas.microsoft.com/office/drawing/2014/main" id="{F81E39E2-8925-4CC7-9FE0-0402BE535BDF}"/>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65;p50">
              <a:extLst>
                <a:ext uri="{FF2B5EF4-FFF2-40B4-BE49-F238E27FC236}">
                  <a16:creationId xmlns:a16="http://schemas.microsoft.com/office/drawing/2014/main" id="{B73D9473-5DCA-4FE1-7172-CC01446742FC}"/>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66;p50">
              <a:extLst>
                <a:ext uri="{FF2B5EF4-FFF2-40B4-BE49-F238E27FC236}">
                  <a16:creationId xmlns:a16="http://schemas.microsoft.com/office/drawing/2014/main" id="{6B563721-95FE-11C7-DE5D-161D7C66591D}"/>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67;p50">
              <a:extLst>
                <a:ext uri="{FF2B5EF4-FFF2-40B4-BE49-F238E27FC236}">
                  <a16:creationId xmlns:a16="http://schemas.microsoft.com/office/drawing/2014/main" id="{0D8FFB6E-3010-270C-C50A-D5A90E2AF98B}"/>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68;p50">
              <a:extLst>
                <a:ext uri="{FF2B5EF4-FFF2-40B4-BE49-F238E27FC236}">
                  <a16:creationId xmlns:a16="http://schemas.microsoft.com/office/drawing/2014/main" id="{74144940-161A-70DF-2D0D-D51CB52DD656}"/>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69;p50">
              <a:extLst>
                <a:ext uri="{FF2B5EF4-FFF2-40B4-BE49-F238E27FC236}">
                  <a16:creationId xmlns:a16="http://schemas.microsoft.com/office/drawing/2014/main" id="{A8C55B1A-F878-5C59-A064-2E98C478A1C4}"/>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70;p50">
              <a:extLst>
                <a:ext uri="{FF2B5EF4-FFF2-40B4-BE49-F238E27FC236}">
                  <a16:creationId xmlns:a16="http://schemas.microsoft.com/office/drawing/2014/main" id="{BD05A724-FE2E-4C22-F627-A649DF62FFA5}"/>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71;p50">
              <a:extLst>
                <a:ext uri="{FF2B5EF4-FFF2-40B4-BE49-F238E27FC236}">
                  <a16:creationId xmlns:a16="http://schemas.microsoft.com/office/drawing/2014/main" id="{218A8071-069C-96EF-3BD0-DA5D29C48457}"/>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72;p50">
              <a:extLst>
                <a:ext uri="{FF2B5EF4-FFF2-40B4-BE49-F238E27FC236}">
                  <a16:creationId xmlns:a16="http://schemas.microsoft.com/office/drawing/2014/main" id="{4C262AD1-B8FA-02EF-4C94-3B4A57E84D7A}"/>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73;p50">
              <a:extLst>
                <a:ext uri="{FF2B5EF4-FFF2-40B4-BE49-F238E27FC236}">
                  <a16:creationId xmlns:a16="http://schemas.microsoft.com/office/drawing/2014/main" id="{121A726E-F356-EFCD-2D23-CD277EF60A0F}"/>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74;p50">
              <a:extLst>
                <a:ext uri="{FF2B5EF4-FFF2-40B4-BE49-F238E27FC236}">
                  <a16:creationId xmlns:a16="http://schemas.microsoft.com/office/drawing/2014/main" id="{4D2E6B60-BB5A-A6B2-AC61-40041B2A1CB9}"/>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75;p50">
              <a:extLst>
                <a:ext uri="{FF2B5EF4-FFF2-40B4-BE49-F238E27FC236}">
                  <a16:creationId xmlns:a16="http://schemas.microsoft.com/office/drawing/2014/main" id="{A3805DC7-9891-184C-2C1C-4E3C263E474C}"/>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76;p50">
              <a:extLst>
                <a:ext uri="{FF2B5EF4-FFF2-40B4-BE49-F238E27FC236}">
                  <a16:creationId xmlns:a16="http://schemas.microsoft.com/office/drawing/2014/main" id="{A188A674-13B6-7A6D-BD29-7B6117B560E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77;p50">
              <a:extLst>
                <a:ext uri="{FF2B5EF4-FFF2-40B4-BE49-F238E27FC236}">
                  <a16:creationId xmlns:a16="http://schemas.microsoft.com/office/drawing/2014/main" id="{5AFB064B-9940-C246-4BE5-D74D1826458A}"/>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78;p50">
              <a:extLst>
                <a:ext uri="{FF2B5EF4-FFF2-40B4-BE49-F238E27FC236}">
                  <a16:creationId xmlns:a16="http://schemas.microsoft.com/office/drawing/2014/main" id="{37FBA9D1-7645-BBA3-CABC-CD863F1BF416}"/>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79;p50">
              <a:extLst>
                <a:ext uri="{FF2B5EF4-FFF2-40B4-BE49-F238E27FC236}">
                  <a16:creationId xmlns:a16="http://schemas.microsoft.com/office/drawing/2014/main" id="{F608EA08-C31C-43A2-3381-EA3B086B88AF}"/>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80;p50">
              <a:extLst>
                <a:ext uri="{FF2B5EF4-FFF2-40B4-BE49-F238E27FC236}">
                  <a16:creationId xmlns:a16="http://schemas.microsoft.com/office/drawing/2014/main" id="{EC475958-0B26-C5FD-D951-21635CDCC0B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81;p50">
              <a:extLst>
                <a:ext uri="{FF2B5EF4-FFF2-40B4-BE49-F238E27FC236}">
                  <a16:creationId xmlns:a16="http://schemas.microsoft.com/office/drawing/2014/main" id="{5F6F48FD-1B88-97D0-72E1-9E8D66C0B0C8}"/>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82;p50">
              <a:extLst>
                <a:ext uri="{FF2B5EF4-FFF2-40B4-BE49-F238E27FC236}">
                  <a16:creationId xmlns:a16="http://schemas.microsoft.com/office/drawing/2014/main" id="{678C9513-B896-4AC5-84C3-21E36A9F704C}"/>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a:extLst>
              <a:ext uri="{FF2B5EF4-FFF2-40B4-BE49-F238E27FC236}">
                <a16:creationId xmlns:a16="http://schemas.microsoft.com/office/drawing/2014/main" id="{9B146995-BAC5-FB95-FFCB-0872A8A4E68D}"/>
              </a:ext>
            </a:extLst>
          </p:cNvPr>
          <p:cNvSpPr txBox="1">
            <a:spLocks noGrp="1"/>
          </p:cNvSpPr>
          <p:nvPr>
            <p:ph type="title"/>
          </p:nvPr>
        </p:nvSpPr>
        <p:spPr>
          <a:xfrm>
            <a:off x="579272" y="294424"/>
            <a:ext cx="4427275" cy="484046"/>
          </a:xfrm>
          <a:prstGeom prst="rect">
            <a:avLst/>
          </a:prstGeom>
        </p:spPr>
        <p:txBody>
          <a:bodyPr spcFirstLastPara="1" wrap="square" lIns="91425" tIns="91425" rIns="91425" bIns="91425" anchor="t" anchorCtr="0">
            <a:noAutofit/>
          </a:bodyPr>
          <a:lstStyle/>
          <a:p>
            <a:r>
              <a:rPr lang="en-US" b="1" dirty="0"/>
              <a:t>EGYPTIAN COMPETITION</a:t>
            </a:r>
            <a:endParaRPr lang="en-US" dirty="0"/>
          </a:p>
        </p:txBody>
      </p:sp>
      <p:sp>
        <p:nvSpPr>
          <p:cNvPr id="10" name="TextBox 9">
            <a:extLst>
              <a:ext uri="{FF2B5EF4-FFF2-40B4-BE49-F238E27FC236}">
                <a16:creationId xmlns:a16="http://schemas.microsoft.com/office/drawing/2014/main" id="{F7386303-D66F-8D50-7C05-B1EB7AC8D5C6}"/>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2" name="Picture 1">
            <a:extLst>
              <a:ext uri="{FF2B5EF4-FFF2-40B4-BE49-F238E27FC236}">
                <a16:creationId xmlns:a16="http://schemas.microsoft.com/office/drawing/2014/main" id="{611DDBF4-5305-FB02-5EFC-42DF085CA506}"/>
              </a:ext>
            </a:extLst>
          </p:cNvPr>
          <p:cNvPicPr>
            <a:picLocks noChangeAspect="1"/>
          </p:cNvPicPr>
          <p:nvPr/>
        </p:nvPicPr>
        <p:blipFill>
          <a:blip r:embed="rId4"/>
          <a:stretch>
            <a:fillRect/>
          </a:stretch>
        </p:blipFill>
        <p:spPr>
          <a:xfrm>
            <a:off x="7347432" y="3528501"/>
            <a:ext cx="1284448" cy="1284448"/>
          </a:xfrm>
          <a:prstGeom prst="rect">
            <a:avLst/>
          </a:prstGeom>
        </p:spPr>
      </p:pic>
      <p:sp>
        <p:nvSpPr>
          <p:cNvPr id="14" name="Google Shape;213;p34">
            <a:extLst>
              <a:ext uri="{FF2B5EF4-FFF2-40B4-BE49-F238E27FC236}">
                <a16:creationId xmlns:a16="http://schemas.microsoft.com/office/drawing/2014/main" id="{3F4AAF8C-7F78-22AF-C496-106F740531B7}"/>
              </a:ext>
            </a:extLst>
          </p:cNvPr>
          <p:cNvSpPr txBox="1">
            <a:spLocks/>
          </p:cNvSpPr>
          <p:nvPr/>
        </p:nvSpPr>
        <p:spPr>
          <a:xfrm>
            <a:off x="643258" y="987865"/>
            <a:ext cx="6270292" cy="14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nSpc>
                <a:spcPct val="150000"/>
              </a:lnSpc>
              <a:buFont typeface="Arial" panose="020B0604020202020204" pitchFamily="34" charset="0"/>
              <a:buChar char="•"/>
            </a:pPr>
            <a:r>
              <a:rPr lang="en-US" sz="1100" b="1" dirty="0">
                <a:solidFill>
                  <a:srgbClr val="2B2E31"/>
                </a:solidFill>
              </a:rPr>
              <a:t>Who Are RECAP?</a:t>
            </a:r>
          </a:p>
          <a:p>
            <a:pPr marL="0" indent="0">
              <a:lnSpc>
                <a:spcPct val="150000"/>
              </a:lnSpc>
            </a:pPr>
            <a:r>
              <a:rPr lang="en-US" sz="800" dirty="0">
                <a:solidFill>
                  <a:srgbClr val="2B2E31"/>
                </a:solidFill>
              </a:rPr>
              <a:t>RECAP is a market leader in the Real Estate Education Industry, providing high-quality services and expertise in real estate investment and development. Established in 2014, RECAP has conducted training for over 400 real estate companies, positioning itself as a trusted business consultant and real estate academy. Our Real Estate Academy offers a comprehensive range of training programs that are tailored to meet the industry's ever-changing needs. We cover key topics such as Real Estate Sales, Marketing, Investment, Commercial, Human Resources, Call Centre, Customer Service, Leasing, and Property Management. Our aim is to elevate the standards of the industry by providing focused training that matches the market need.</a:t>
            </a:r>
            <a:endParaRPr lang="en-US" dirty="0">
              <a:solidFill>
                <a:srgbClr val="2B2E31"/>
              </a:solidFill>
            </a:endParaRPr>
          </a:p>
        </p:txBody>
      </p:sp>
      <p:sp>
        <p:nvSpPr>
          <p:cNvPr id="8" name="Google Shape;214;p34">
            <a:extLst>
              <a:ext uri="{FF2B5EF4-FFF2-40B4-BE49-F238E27FC236}">
                <a16:creationId xmlns:a16="http://schemas.microsoft.com/office/drawing/2014/main" id="{5C91DD83-464B-F61F-BE02-FD59087A4805}"/>
              </a:ext>
            </a:extLst>
          </p:cNvPr>
          <p:cNvSpPr txBox="1">
            <a:spLocks/>
          </p:cNvSpPr>
          <p:nvPr/>
        </p:nvSpPr>
        <p:spPr>
          <a:xfrm>
            <a:off x="445806" y="730079"/>
            <a:ext cx="4022336" cy="378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Inter"/>
              <a:buNone/>
              <a:defRPr sz="1600" b="0" i="0" u="none" strike="noStrike" cap="none">
                <a:solidFill>
                  <a:schemeClr val="dk1"/>
                </a:solidFill>
                <a:latin typeface="Inter Medium"/>
                <a:ea typeface="Inter Medium"/>
                <a:cs typeface="Inter Medium"/>
                <a:sym typeface="Inter Medium"/>
              </a:defRPr>
            </a:lvl1pPr>
            <a:lvl2pPr marL="914400" marR="0" lvl="1"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2400"/>
              <a:buFont typeface="Inter"/>
              <a:buNone/>
              <a:defRPr sz="2400" b="1" i="0" u="none" strike="noStrike" cap="none">
                <a:solidFill>
                  <a:schemeClr val="dk1"/>
                </a:solidFill>
                <a:latin typeface="Inter"/>
                <a:ea typeface="Inter"/>
                <a:cs typeface="Inter"/>
                <a:sym typeface="Inter"/>
              </a:defRPr>
            </a:lvl9pPr>
          </a:lstStyle>
          <a:p>
            <a:pPr marL="152400" indent="0"/>
            <a:r>
              <a:rPr lang="en-US" b="1" dirty="0">
                <a:solidFill>
                  <a:srgbClr val="0000FF"/>
                </a:solidFill>
              </a:rPr>
              <a:t>RECAP ACADEMY</a:t>
            </a:r>
            <a:endParaRPr lang="en-US" sz="1100" dirty="0">
              <a:solidFill>
                <a:schemeClr val="tx1"/>
              </a:solidFill>
            </a:endParaRPr>
          </a:p>
        </p:txBody>
      </p:sp>
      <p:pic>
        <p:nvPicPr>
          <p:cNvPr id="3" name="Picture 2">
            <a:extLst>
              <a:ext uri="{FF2B5EF4-FFF2-40B4-BE49-F238E27FC236}">
                <a16:creationId xmlns:a16="http://schemas.microsoft.com/office/drawing/2014/main" id="{0EC18A9A-A580-E7BA-28BE-39A17F7CF108}"/>
              </a:ext>
            </a:extLst>
          </p:cNvPr>
          <p:cNvPicPr>
            <a:picLocks noChangeAspect="1"/>
          </p:cNvPicPr>
          <p:nvPr/>
        </p:nvPicPr>
        <p:blipFill>
          <a:blip r:embed="rId5"/>
          <a:stretch>
            <a:fillRect/>
          </a:stretch>
        </p:blipFill>
        <p:spPr>
          <a:xfrm>
            <a:off x="7168390" y="523677"/>
            <a:ext cx="1463500" cy="1463500"/>
          </a:xfrm>
          <a:prstGeom prst="roundRect">
            <a:avLst/>
          </a:prstGeom>
          <a:ln>
            <a:solidFill>
              <a:srgbClr val="000099"/>
            </a:solidFill>
          </a:ln>
        </p:spPr>
      </p:pic>
      <p:graphicFrame>
        <p:nvGraphicFramePr>
          <p:cNvPr id="6" name="Table 5">
            <a:extLst>
              <a:ext uri="{FF2B5EF4-FFF2-40B4-BE49-F238E27FC236}">
                <a16:creationId xmlns:a16="http://schemas.microsoft.com/office/drawing/2014/main" id="{75D3DE78-4976-8D7F-6FB2-9D3505ED8451}"/>
              </a:ext>
            </a:extLst>
          </p:cNvPr>
          <p:cNvGraphicFramePr>
            <a:graphicFrameLocks noGrp="1"/>
          </p:cNvGraphicFramePr>
          <p:nvPr>
            <p:extLst>
              <p:ext uri="{D42A27DB-BD31-4B8C-83A1-F6EECF244321}">
                <p14:modId xmlns:p14="http://schemas.microsoft.com/office/powerpoint/2010/main" val="1172855207"/>
              </p:ext>
            </p:extLst>
          </p:nvPr>
        </p:nvGraphicFramePr>
        <p:xfrm>
          <a:off x="474229" y="2865000"/>
          <a:ext cx="6836838" cy="1705323"/>
        </p:xfrm>
        <a:graphic>
          <a:graphicData uri="http://schemas.openxmlformats.org/drawingml/2006/table">
            <a:tbl>
              <a:tblPr firstRow="1" bandRow="1">
                <a:tableStyleId>{9AE7B465-CCD6-4F54-BA24-8E86100A1743}</a:tableStyleId>
              </a:tblPr>
              <a:tblGrid>
                <a:gridCol w="2012695">
                  <a:extLst>
                    <a:ext uri="{9D8B030D-6E8A-4147-A177-3AD203B41FA5}">
                      <a16:colId xmlns:a16="http://schemas.microsoft.com/office/drawing/2014/main" val="2808894122"/>
                    </a:ext>
                  </a:extLst>
                </a:gridCol>
                <a:gridCol w="943070">
                  <a:extLst>
                    <a:ext uri="{9D8B030D-6E8A-4147-A177-3AD203B41FA5}">
                      <a16:colId xmlns:a16="http://schemas.microsoft.com/office/drawing/2014/main" val="1607502751"/>
                    </a:ext>
                  </a:extLst>
                </a:gridCol>
                <a:gridCol w="1219344">
                  <a:extLst>
                    <a:ext uri="{9D8B030D-6E8A-4147-A177-3AD203B41FA5}">
                      <a16:colId xmlns:a16="http://schemas.microsoft.com/office/drawing/2014/main" val="152700678"/>
                    </a:ext>
                  </a:extLst>
                </a:gridCol>
                <a:gridCol w="2661729">
                  <a:extLst>
                    <a:ext uri="{9D8B030D-6E8A-4147-A177-3AD203B41FA5}">
                      <a16:colId xmlns:a16="http://schemas.microsoft.com/office/drawing/2014/main" val="3965204212"/>
                    </a:ext>
                  </a:extLst>
                </a:gridCol>
              </a:tblGrid>
              <a:tr h="198721">
                <a:tc>
                  <a:txBody>
                    <a:bodyPr/>
                    <a:lstStyle/>
                    <a:p>
                      <a:pPr algn="ctr"/>
                      <a:r>
                        <a:rPr lang="en-US" sz="900" b="1" i="0" u="none" strike="noStrike" cap="none" dirty="0">
                          <a:solidFill>
                            <a:srgbClr val="EFEEE7"/>
                          </a:solidFill>
                          <a:latin typeface="Roboto"/>
                          <a:ea typeface="Roboto"/>
                          <a:cs typeface="Roboto"/>
                          <a:sym typeface="Roboto"/>
                        </a:rPr>
                        <a:t>Offering</a:t>
                      </a:r>
                    </a:p>
                  </a:txBody>
                  <a:tcPr anchor="ctr">
                    <a:solidFill>
                      <a:srgbClr val="0000FF"/>
                    </a:solidFill>
                  </a:tcPr>
                </a:tc>
                <a:tc>
                  <a:txBody>
                    <a:bodyPr/>
                    <a:lstStyle/>
                    <a:p>
                      <a:pPr algn="ctr"/>
                      <a:r>
                        <a:rPr lang="en-US" sz="900" b="1" i="0" u="none" strike="noStrike" cap="none" dirty="0">
                          <a:solidFill>
                            <a:srgbClr val="EFEEE7"/>
                          </a:solidFill>
                          <a:latin typeface="Roboto"/>
                          <a:ea typeface="Roboto"/>
                          <a:cs typeface="Roboto"/>
                          <a:sym typeface="Arial"/>
                        </a:rPr>
                        <a:t>Period (one day per week)</a:t>
                      </a:r>
                    </a:p>
                  </a:txBody>
                  <a:tcPr anchor="ctr">
                    <a:solidFill>
                      <a:srgbClr val="0000FF"/>
                    </a:solidFill>
                  </a:tcPr>
                </a:tc>
                <a:tc>
                  <a:txBody>
                    <a:bodyPr/>
                    <a:lstStyle/>
                    <a:p>
                      <a:pPr algn="ctr"/>
                      <a:r>
                        <a:rPr lang="en-US" sz="900" b="1" i="0" u="none" strike="noStrike" cap="none" dirty="0">
                          <a:solidFill>
                            <a:srgbClr val="EFEEE7"/>
                          </a:solidFill>
                          <a:latin typeface="Roboto"/>
                          <a:ea typeface="Roboto"/>
                          <a:cs typeface="Roboto"/>
                          <a:sym typeface="Arial"/>
                        </a:rPr>
                        <a:t>Price</a:t>
                      </a:r>
                    </a:p>
                  </a:txBody>
                  <a:tcPr anchor="ctr">
                    <a:solidFill>
                      <a:srgbClr val="0000FF"/>
                    </a:solidFill>
                  </a:tcPr>
                </a:tc>
                <a:tc>
                  <a:txBody>
                    <a:bodyPr/>
                    <a:lstStyle/>
                    <a:p>
                      <a:pPr algn="ctr"/>
                      <a:r>
                        <a:rPr lang="en-US" sz="900" b="1" i="0" u="none" strike="noStrike" cap="none" dirty="0">
                          <a:solidFill>
                            <a:srgbClr val="EFEEE7"/>
                          </a:solidFill>
                          <a:latin typeface="Roboto"/>
                          <a:ea typeface="Roboto"/>
                          <a:cs typeface="Roboto"/>
                          <a:sym typeface="Arial"/>
                        </a:rPr>
                        <a:t>Key Contents</a:t>
                      </a:r>
                    </a:p>
                  </a:txBody>
                  <a:tcPr anchor="ctr">
                    <a:solidFill>
                      <a:srgbClr val="0000FF"/>
                    </a:solidFill>
                  </a:tcPr>
                </a:tc>
                <a:extLst>
                  <a:ext uri="{0D108BD9-81ED-4DB2-BD59-A6C34878D82A}">
                    <a16:rowId xmlns:a16="http://schemas.microsoft.com/office/drawing/2014/main" val="1277855723"/>
                  </a:ext>
                </a:extLst>
              </a:tr>
              <a:tr h="248401">
                <a:tc>
                  <a:txBody>
                    <a:bodyPr/>
                    <a:lstStyle/>
                    <a:p>
                      <a:r>
                        <a:rPr lang="en-US" sz="900" b="1" i="0" u="none" strike="noStrike" cap="none" dirty="0">
                          <a:solidFill>
                            <a:srgbClr val="2B2E31"/>
                          </a:solidFill>
                          <a:latin typeface="Roboto"/>
                          <a:ea typeface="Roboto"/>
                          <a:cs typeface="Roboto"/>
                          <a:sym typeface="Roboto"/>
                        </a:rPr>
                        <a:t>Real Estate Licensing Prep</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3 Weeks</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5,000 - 7,000 EGP</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Exam prep, Egyptian laws, brokerage selection</a:t>
                      </a:r>
                    </a:p>
                  </a:txBody>
                  <a:tcPr anchor="ctr"/>
                </a:tc>
                <a:extLst>
                  <a:ext uri="{0D108BD9-81ED-4DB2-BD59-A6C34878D82A}">
                    <a16:rowId xmlns:a16="http://schemas.microsoft.com/office/drawing/2014/main" val="459146169"/>
                  </a:ext>
                </a:extLst>
              </a:tr>
              <a:tr h="24840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u="none" strike="noStrike" cap="none" dirty="0">
                          <a:solidFill>
                            <a:srgbClr val="2B2E31"/>
                          </a:solidFill>
                          <a:latin typeface="Roboto"/>
                          <a:ea typeface="Roboto"/>
                          <a:cs typeface="Roboto"/>
                          <a:sym typeface="Roboto"/>
                        </a:rPr>
                        <a:t>Sales Agent Accelerator</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6 Weeks</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8,000 - 12,000 EGP</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Lead gen (FB/WhatsApp), negotiation, contracts</a:t>
                      </a:r>
                    </a:p>
                  </a:txBody>
                  <a:tcPr anchor="ctr"/>
                </a:tc>
                <a:extLst>
                  <a:ext uri="{0D108BD9-81ED-4DB2-BD59-A6C34878D82A}">
                    <a16:rowId xmlns:a16="http://schemas.microsoft.com/office/drawing/2014/main" val="3737748398"/>
                  </a:ext>
                </a:extLst>
              </a:tr>
              <a:tr h="24840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u="none" strike="noStrike" cap="none" dirty="0">
                          <a:solidFill>
                            <a:srgbClr val="2B2E31"/>
                          </a:solidFill>
                          <a:latin typeface="Roboto"/>
                          <a:ea typeface="Roboto"/>
                          <a:cs typeface="Roboto"/>
                          <a:sym typeface="Roboto"/>
                        </a:rPr>
                        <a:t>Property Management Certification	</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8 Weeks</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10,000 - 14,000 EGP</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Tenant relations, maintenance, financials</a:t>
                      </a:r>
                    </a:p>
                  </a:txBody>
                  <a:tcPr anchor="ctr"/>
                </a:tc>
                <a:extLst>
                  <a:ext uri="{0D108BD9-81ED-4DB2-BD59-A6C34878D82A}">
                    <a16:rowId xmlns:a16="http://schemas.microsoft.com/office/drawing/2014/main" val="3959226252"/>
                  </a:ext>
                </a:extLst>
              </a:tr>
              <a:tr h="248401">
                <a:tc>
                  <a:txBody>
                    <a:bodyPr/>
                    <a:lstStyle/>
                    <a:p>
                      <a:pPr marR="0" algn="l" rtl="0">
                        <a:lnSpc>
                          <a:spcPct val="100000"/>
                        </a:lnSpc>
                        <a:spcBef>
                          <a:spcPts val="0"/>
                        </a:spcBef>
                        <a:spcAft>
                          <a:spcPts val="0"/>
                        </a:spcAft>
                        <a:buClr>
                          <a:srgbClr val="000000"/>
                        </a:buClr>
                        <a:buFont typeface="Arial"/>
                      </a:pPr>
                      <a:r>
                        <a:rPr lang="en-US" sz="900" b="1" i="0" u="none" strike="noStrike" cap="none" dirty="0">
                          <a:solidFill>
                            <a:srgbClr val="2B2E31"/>
                          </a:solidFill>
                          <a:latin typeface="Roboto"/>
                          <a:ea typeface="Roboto"/>
                          <a:cs typeface="Roboto"/>
                          <a:sym typeface="Arial"/>
                        </a:rPr>
                        <a:t>Luxury &amp; Off-Plan Sales Mastery</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8 Weeks</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15,000 - 20,000+ EGP</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High-net-worth client tactics, developer deals</a:t>
                      </a:r>
                    </a:p>
                  </a:txBody>
                  <a:tcPr anchor="ctr"/>
                </a:tc>
                <a:extLst>
                  <a:ext uri="{0D108BD9-81ED-4DB2-BD59-A6C34878D82A}">
                    <a16:rowId xmlns:a16="http://schemas.microsoft.com/office/drawing/2014/main" val="3197988562"/>
                  </a:ext>
                </a:extLst>
              </a:tr>
              <a:tr h="0">
                <a:tc>
                  <a:txBody>
                    <a:bodyPr/>
                    <a:lstStyle/>
                    <a:p>
                      <a:pPr marR="0" algn="l" rtl="0">
                        <a:lnSpc>
                          <a:spcPct val="100000"/>
                        </a:lnSpc>
                        <a:spcBef>
                          <a:spcPts val="0"/>
                        </a:spcBef>
                        <a:spcAft>
                          <a:spcPts val="0"/>
                        </a:spcAft>
                        <a:buClr>
                          <a:srgbClr val="000000"/>
                        </a:buClr>
                        <a:buFont typeface="Arial"/>
                      </a:pPr>
                      <a:r>
                        <a:rPr lang="en-US" sz="900" b="1" i="0" u="none" strike="noStrike" cap="none" dirty="0">
                          <a:solidFill>
                            <a:srgbClr val="2B2E31"/>
                          </a:solidFill>
                          <a:latin typeface="Roboto"/>
                          <a:ea typeface="Roboto"/>
                          <a:cs typeface="Roboto"/>
                          <a:sym typeface="Arial"/>
                        </a:rPr>
                        <a:t>Digital Marketing for Real Estate</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4 Weeks</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7,000 - 10,000 EGP</a:t>
                      </a:r>
                    </a:p>
                  </a:txBody>
                  <a:tcPr anchor="ctr"/>
                </a:tc>
                <a:tc>
                  <a:txBody>
                    <a:bodyPr/>
                    <a:lstStyle/>
                    <a:p>
                      <a:pPr marR="0" algn="ctr" rtl="0">
                        <a:lnSpc>
                          <a:spcPct val="100000"/>
                        </a:lnSpc>
                        <a:spcBef>
                          <a:spcPts val="0"/>
                        </a:spcBef>
                        <a:spcAft>
                          <a:spcPts val="0"/>
                        </a:spcAft>
                        <a:buClr>
                          <a:srgbClr val="000000"/>
                        </a:buClr>
                        <a:buFont typeface="Arial"/>
                      </a:pPr>
                      <a:r>
                        <a:rPr lang="en-US" sz="900" b="0" i="0" u="none" strike="noStrike" cap="none" dirty="0">
                          <a:solidFill>
                            <a:srgbClr val="2B2E31"/>
                          </a:solidFill>
                          <a:latin typeface="Roboto"/>
                          <a:ea typeface="Roboto"/>
                          <a:cs typeface="Roboto"/>
                          <a:sym typeface="Arial"/>
                        </a:rPr>
                        <a:t>FB/Google Ads, social media farming</a:t>
                      </a:r>
                    </a:p>
                  </a:txBody>
                  <a:tcPr anchor="ctr"/>
                </a:tc>
                <a:extLst>
                  <a:ext uri="{0D108BD9-81ED-4DB2-BD59-A6C34878D82A}">
                    <a16:rowId xmlns:a16="http://schemas.microsoft.com/office/drawing/2014/main" val="4157226193"/>
                  </a:ext>
                </a:extLst>
              </a:tr>
            </a:tbl>
          </a:graphicData>
        </a:graphic>
      </p:graphicFrame>
      <p:sp>
        <p:nvSpPr>
          <p:cNvPr id="7" name="Google Shape;213;p34">
            <a:extLst>
              <a:ext uri="{FF2B5EF4-FFF2-40B4-BE49-F238E27FC236}">
                <a16:creationId xmlns:a16="http://schemas.microsoft.com/office/drawing/2014/main" id="{0B4467C6-17E0-0424-4D02-B59E20DC8CE5}"/>
              </a:ext>
            </a:extLst>
          </p:cNvPr>
          <p:cNvSpPr txBox="1">
            <a:spLocks/>
          </p:cNvSpPr>
          <p:nvPr/>
        </p:nvSpPr>
        <p:spPr>
          <a:xfrm>
            <a:off x="580578" y="2456456"/>
            <a:ext cx="1930552" cy="337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nSpc>
                <a:spcPct val="150000"/>
              </a:lnSpc>
              <a:buFont typeface="Arial" panose="020B0604020202020204" pitchFamily="34" charset="0"/>
              <a:buChar char="•"/>
            </a:pPr>
            <a:r>
              <a:rPr lang="en-US" sz="1100" b="1" dirty="0">
                <a:solidFill>
                  <a:srgbClr val="2B2E31"/>
                </a:solidFill>
              </a:rPr>
              <a:t>Prices As  of late 2024</a:t>
            </a:r>
            <a:endParaRPr lang="en-US" dirty="0">
              <a:solidFill>
                <a:srgbClr val="2B2E31"/>
              </a:solidFill>
            </a:endParaRPr>
          </a:p>
        </p:txBody>
      </p:sp>
      <p:sp>
        <p:nvSpPr>
          <p:cNvPr id="13" name="Google Shape;213;p34">
            <a:extLst>
              <a:ext uri="{FF2B5EF4-FFF2-40B4-BE49-F238E27FC236}">
                <a16:creationId xmlns:a16="http://schemas.microsoft.com/office/drawing/2014/main" id="{3C00C66B-E47A-78D3-0C29-E4239029A52F}"/>
              </a:ext>
            </a:extLst>
          </p:cNvPr>
          <p:cNvSpPr txBox="1">
            <a:spLocks/>
          </p:cNvSpPr>
          <p:nvPr/>
        </p:nvSpPr>
        <p:spPr>
          <a:xfrm>
            <a:off x="3433998" y="4564088"/>
            <a:ext cx="2276003" cy="3692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0" indent="0">
              <a:lnSpc>
                <a:spcPct val="150000"/>
              </a:lnSpc>
            </a:pPr>
            <a:r>
              <a:rPr lang="en-US" sz="800" dirty="0">
                <a:solidFill>
                  <a:srgbClr val="0000FF"/>
                </a:solidFill>
              </a:rPr>
              <a:t>Source: Social Media/Student Testimonials.</a:t>
            </a:r>
          </a:p>
        </p:txBody>
      </p:sp>
    </p:spTree>
    <p:extLst>
      <p:ext uri="{BB962C8B-B14F-4D97-AF65-F5344CB8AC3E}">
        <p14:creationId xmlns:p14="http://schemas.microsoft.com/office/powerpoint/2010/main" val="1091424032"/>
      </p:ext>
    </p:extLst>
  </p:cSld>
  <p:clrMapOvr>
    <a:overrideClrMapping bg1="lt1" tx1="dk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a:extLst>
            <a:ext uri="{FF2B5EF4-FFF2-40B4-BE49-F238E27FC236}">
              <a16:creationId xmlns:a16="http://schemas.microsoft.com/office/drawing/2014/main" id="{81E39DA7-97D8-B166-BF40-6D441957B139}"/>
            </a:ext>
          </a:extLst>
        </p:cNvPr>
        <p:cNvGrpSpPr/>
        <p:nvPr/>
      </p:nvGrpSpPr>
      <p:grpSpPr>
        <a:xfrm>
          <a:off x="0" y="0"/>
          <a:ext cx="0" cy="0"/>
          <a:chOff x="0" y="0"/>
          <a:chExt cx="0" cy="0"/>
        </a:xfrm>
      </p:grpSpPr>
      <p:grpSp>
        <p:nvGrpSpPr>
          <p:cNvPr id="34" name="Google Shape;931;p50">
            <a:extLst>
              <a:ext uri="{FF2B5EF4-FFF2-40B4-BE49-F238E27FC236}">
                <a16:creationId xmlns:a16="http://schemas.microsoft.com/office/drawing/2014/main" id="{AEAE119E-295A-94A9-9BCF-20C4C09FBB7D}"/>
              </a:ext>
            </a:extLst>
          </p:cNvPr>
          <p:cNvGrpSpPr/>
          <p:nvPr/>
        </p:nvGrpSpPr>
        <p:grpSpPr>
          <a:xfrm>
            <a:off x="411178" y="372533"/>
            <a:ext cx="8283402" cy="4118187"/>
            <a:chOff x="233350" y="949250"/>
            <a:chExt cx="7137300" cy="3802300"/>
          </a:xfrm>
          <a:solidFill>
            <a:srgbClr val="000099">
              <a:alpha val="10000"/>
            </a:srgbClr>
          </a:solidFill>
        </p:grpSpPr>
        <p:sp>
          <p:nvSpPr>
            <p:cNvPr id="35" name="Google Shape;932;p50">
              <a:extLst>
                <a:ext uri="{FF2B5EF4-FFF2-40B4-BE49-F238E27FC236}">
                  <a16:creationId xmlns:a16="http://schemas.microsoft.com/office/drawing/2014/main" id="{685F7A1A-EB04-D6AD-8334-1165C8701D25}"/>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3;p50">
              <a:extLst>
                <a:ext uri="{FF2B5EF4-FFF2-40B4-BE49-F238E27FC236}">
                  <a16:creationId xmlns:a16="http://schemas.microsoft.com/office/drawing/2014/main" id="{44B47FB7-76BE-6614-60C1-6A9CF020DA77}"/>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4;p50">
              <a:extLst>
                <a:ext uri="{FF2B5EF4-FFF2-40B4-BE49-F238E27FC236}">
                  <a16:creationId xmlns:a16="http://schemas.microsoft.com/office/drawing/2014/main" id="{BFF5F8ED-EAE8-E72A-52FB-7708BFDC11FB}"/>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5;p50">
              <a:extLst>
                <a:ext uri="{FF2B5EF4-FFF2-40B4-BE49-F238E27FC236}">
                  <a16:creationId xmlns:a16="http://schemas.microsoft.com/office/drawing/2014/main" id="{84C74877-FDE5-7CD9-7C41-CA4DC3BE0F84}"/>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6;p50">
              <a:extLst>
                <a:ext uri="{FF2B5EF4-FFF2-40B4-BE49-F238E27FC236}">
                  <a16:creationId xmlns:a16="http://schemas.microsoft.com/office/drawing/2014/main" id="{292CC6EB-0758-9962-315F-23FB66DC4E68}"/>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7;p50">
              <a:extLst>
                <a:ext uri="{FF2B5EF4-FFF2-40B4-BE49-F238E27FC236}">
                  <a16:creationId xmlns:a16="http://schemas.microsoft.com/office/drawing/2014/main" id="{8D7F1F81-7597-0C70-108B-59C98DF08311}"/>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8;p50">
              <a:extLst>
                <a:ext uri="{FF2B5EF4-FFF2-40B4-BE49-F238E27FC236}">
                  <a16:creationId xmlns:a16="http://schemas.microsoft.com/office/drawing/2014/main" id="{5DB46C24-56CD-49ED-5447-FC3FA2AD78F0}"/>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9;p50">
              <a:extLst>
                <a:ext uri="{FF2B5EF4-FFF2-40B4-BE49-F238E27FC236}">
                  <a16:creationId xmlns:a16="http://schemas.microsoft.com/office/drawing/2014/main" id="{E947C08F-BAA6-1A3B-CA23-DB17C81FECA6}"/>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0;p50">
              <a:extLst>
                <a:ext uri="{FF2B5EF4-FFF2-40B4-BE49-F238E27FC236}">
                  <a16:creationId xmlns:a16="http://schemas.microsoft.com/office/drawing/2014/main" id="{8B0FA9C8-823C-8F41-77FD-9F8D8E92EBAF}"/>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1;p50">
              <a:extLst>
                <a:ext uri="{FF2B5EF4-FFF2-40B4-BE49-F238E27FC236}">
                  <a16:creationId xmlns:a16="http://schemas.microsoft.com/office/drawing/2014/main" id="{F528CF74-96EF-3718-EE26-D36D65AD3E42}"/>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2;p50">
              <a:extLst>
                <a:ext uri="{FF2B5EF4-FFF2-40B4-BE49-F238E27FC236}">
                  <a16:creationId xmlns:a16="http://schemas.microsoft.com/office/drawing/2014/main" id="{E8E175A8-8C25-6A2D-1A57-59A6FA48D12E}"/>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3;p50">
              <a:extLst>
                <a:ext uri="{FF2B5EF4-FFF2-40B4-BE49-F238E27FC236}">
                  <a16:creationId xmlns:a16="http://schemas.microsoft.com/office/drawing/2014/main" id="{517C3898-3822-8537-BDC4-0A9119CC1B97}"/>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4;p50">
              <a:extLst>
                <a:ext uri="{FF2B5EF4-FFF2-40B4-BE49-F238E27FC236}">
                  <a16:creationId xmlns:a16="http://schemas.microsoft.com/office/drawing/2014/main" id="{B40A7DF2-4D0D-35AC-EEC9-BF06300CB8B8}"/>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5;p50">
              <a:extLst>
                <a:ext uri="{FF2B5EF4-FFF2-40B4-BE49-F238E27FC236}">
                  <a16:creationId xmlns:a16="http://schemas.microsoft.com/office/drawing/2014/main" id="{EE5F6F24-33C7-8C32-EFD7-9901BC9D40D4}"/>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6;p50">
              <a:extLst>
                <a:ext uri="{FF2B5EF4-FFF2-40B4-BE49-F238E27FC236}">
                  <a16:creationId xmlns:a16="http://schemas.microsoft.com/office/drawing/2014/main" id="{EA0D7BE3-25C4-091F-894E-417E1F24FFF4}"/>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7;p50">
              <a:extLst>
                <a:ext uri="{FF2B5EF4-FFF2-40B4-BE49-F238E27FC236}">
                  <a16:creationId xmlns:a16="http://schemas.microsoft.com/office/drawing/2014/main" id="{9E05292E-70DF-21FF-537D-D30D15BEF9DF}"/>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8;p50">
              <a:extLst>
                <a:ext uri="{FF2B5EF4-FFF2-40B4-BE49-F238E27FC236}">
                  <a16:creationId xmlns:a16="http://schemas.microsoft.com/office/drawing/2014/main" id="{C3A9DFE8-F2F7-C5F7-F9D6-8E4DAF27F9D5}"/>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9;p50">
              <a:extLst>
                <a:ext uri="{FF2B5EF4-FFF2-40B4-BE49-F238E27FC236}">
                  <a16:creationId xmlns:a16="http://schemas.microsoft.com/office/drawing/2014/main" id="{6D79F7CE-FA0F-2F06-D065-1C41293362C2}"/>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0;p50">
              <a:extLst>
                <a:ext uri="{FF2B5EF4-FFF2-40B4-BE49-F238E27FC236}">
                  <a16:creationId xmlns:a16="http://schemas.microsoft.com/office/drawing/2014/main" id="{E98C3002-FB68-A279-93A5-C2D30E4BE986}"/>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1;p50">
              <a:extLst>
                <a:ext uri="{FF2B5EF4-FFF2-40B4-BE49-F238E27FC236}">
                  <a16:creationId xmlns:a16="http://schemas.microsoft.com/office/drawing/2014/main" id="{754F6C7A-2B40-2C5C-DF62-860620BABFE0}"/>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2;p50">
              <a:extLst>
                <a:ext uri="{FF2B5EF4-FFF2-40B4-BE49-F238E27FC236}">
                  <a16:creationId xmlns:a16="http://schemas.microsoft.com/office/drawing/2014/main" id="{BB950DF6-2DCC-6839-2F3F-F878FA896087}"/>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3;p50">
              <a:extLst>
                <a:ext uri="{FF2B5EF4-FFF2-40B4-BE49-F238E27FC236}">
                  <a16:creationId xmlns:a16="http://schemas.microsoft.com/office/drawing/2014/main" id="{EDFD0429-9E83-57BD-DA1C-52F13D83B9EF}"/>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4;p50">
              <a:extLst>
                <a:ext uri="{FF2B5EF4-FFF2-40B4-BE49-F238E27FC236}">
                  <a16:creationId xmlns:a16="http://schemas.microsoft.com/office/drawing/2014/main" id="{7F75F457-C2CD-1415-2B3C-EE41D8FEEB57}"/>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5;p50">
              <a:extLst>
                <a:ext uri="{FF2B5EF4-FFF2-40B4-BE49-F238E27FC236}">
                  <a16:creationId xmlns:a16="http://schemas.microsoft.com/office/drawing/2014/main" id="{00613267-B6B1-A748-B5DE-6255C2696710}"/>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6;p50">
              <a:extLst>
                <a:ext uri="{FF2B5EF4-FFF2-40B4-BE49-F238E27FC236}">
                  <a16:creationId xmlns:a16="http://schemas.microsoft.com/office/drawing/2014/main" id="{72DEFA18-926C-A319-AB8A-D553658B6EDF}"/>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7;p50">
              <a:extLst>
                <a:ext uri="{FF2B5EF4-FFF2-40B4-BE49-F238E27FC236}">
                  <a16:creationId xmlns:a16="http://schemas.microsoft.com/office/drawing/2014/main" id="{89C10AE2-BD16-97C6-7627-0C45565D303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8;p50">
              <a:extLst>
                <a:ext uri="{FF2B5EF4-FFF2-40B4-BE49-F238E27FC236}">
                  <a16:creationId xmlns:a16="http://schemas.microsoft.com/office/drawing/2014/main" id="{BA98A540-B5B9-3ABE-5498-29E76B0A487A}"/>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9;p50">
              <a:extLst>
                <a:ext uri="{FF2B5EF4-FFF2-40B4-BE49-F238E27FC236}">
                  <a16:creationId xmlns:a16="http://schemas.microsoft.com/office/drawing/2014/main" id="{60F430CD-3AB7-F46C-61EF-3FAADE098B5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0;p50">
              <a:extLst>
                <a:ext uri="{FF2B5EF4-FFF2-40B4-BE49-F238E27FC236}">
                  <a16:creationId xmlns:a16="http://schemas.microsoft.com/office/drawing/2014/main" id="{A367B554-4107-D8DA-24CA-073676392F4E}"/>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61;p50">
              <a:extLst>
                <a:ext uri="{FF2B5EF4-FFF2-40B4-BE49-F238E27FC236}">
                  <a16:creationId xmlns:a16="http://schemas.microsoft.com/office/drawing/2014/main" id="{F08A2EDE-8638-2318-3431-FFAFAC208C3E}"/>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62;p50">
              <a:extLst>
                <a:ext uri="{FF2B5EF4-FFF2-40B4-BE49-F238E27FC236}">
                  <a16:creationId xmlns:a16="http://schemas.microsoft.com/office/drawing/2014/main" id="{6E966B91-10B7-51FC-B6FA-E49B482B4450}"/>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63;p50">
              <a:extLst>
                <a:ext uri="{FF2B5EF4-FFF2-40B4-BE49-F238E27FC236}">
                  <a16:creationId xmlns:a16="http://schemas.microsoft.com/office/drawing/2014/main" id="{5E060C60-EC01-F558-F8C8-7A0CD4B2B78C}"/>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64;p50">
              <a:extLst>
                <a:ext uri="{FF2B5EF4-FFF2-40B4-BE49-F238E27FC236}">
                  <a16:creationId xmlns:a16="http://schemas.microsoft.com/office/drawing/2014/main" id="{B25B60F3-9521-1D58-813C-B02A5165906B}"/>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65;p50">
              <a:extLst>
                <a:ext uri="{FF2B5EF4-FFF2-40B4-BE49-F238E27FC236}">
                  <a16:creationId xmlns:a16="http://schemas.microsoft.com/office/drawing/2014/main" id="{004B81D4-9B96-E2A1-1B29-B299EDD341B5}"/>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66;p50">
              <a:extLst>
                <a:ext uri="{FF2B5EF4-FFF2-40B4-BE49-F238E27FC236}">
                  <a16:creationId xmlns:a16="http://schemas.microsoft.com/office/drawing/2014/main" id="{08A73FDC-51C4-CBB3-B1A3-B37AE53DF48C}"/>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67;p50">
              <a:extLst>
                <a:ext uri="{FF2B5EF4-FFF2-40B4-BE49-F238E27FC236}">
                  <a16:creationId xmlns:a16="http://schemas.microsoft.com/office/drawing/2014/main" id="{E0DB57F8-E810-F80B-89AA-CFAC56EFEFE6}"/>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68;p50">
              <a:extLst>
                <a:ext uri="{FF2B5EF4-FFF2-40B4-BE49-F238E27FC236}">
                  <a16:creationId xmlns:a16="http://schemas.microsoft.com/office/drawing/2014/main" id="{7E545A10-B85E-692F-1103-C8CF227C5BC1}"/>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69;p50">
              <a:extLst>
                <a:ext uri="{FF2B5EF4-FFF2-40B4-BE49-F238E27FC236}">
                  <a16:creationId xmlns:a16="http://schemas.microsoft.com/office/drawing/2014/main" id="{B6A7DF07-1559-B6AC-4D87-D3794CF4249E}"/>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70;p50">
              <a:extLst>
                <a:ext uri="{FF2B5EF4-FFF2-40B4-BE49-F238E27FC236}">
                  <a16:creationId xmlns:a16="http://schemas.microsoft.com/office/drawing/2014/main" id="{847232F5-F594-FA09-EB45-2645FE30F0CE}"/>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71;p50">
              <a:extLst>
                <a:ext uri="{FF2B5EF4-FFF2-40B4-BE49-F238E27FC236}">
                  <a16:creationId xmlns:a16="http://schemas.microsoft.com/office/drawing/2014/main" id="{08D9F6F1-9C06-D124-9030-264CA6FDAA1E}"/>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72;p50">
              <a:extLst>
                <a:ext uri="{FF2B5EF4-FFF2-40B4-BE49-F238E27FC236}">
                  <a16:creationId xmlns:a16="http://schemas.microsoft.com/office/drawing/2014/main" id="{89AA7567-0D68-B8F0-0EA2-FBC0D0AC5F0C}"/>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73;p50">
              <a:extLst>
                <a:ext uri="{FF2B5EF4-FFF2-40B4-BE49-F238E27FC236}">
                  <a16:creationId xmlns:a16="http://schemas.microsoft.com/office/drawing/2014/main" id="{102DE203-1D82-DB78-66BD-F063EBC346D9}"/>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74;p50">
              <a:extLst>
                <a:ext uri="{FF2B5EF4-FFF2-40B4-BE49-F238E27FC236}">
                  <a16:creationId xmlns:a16="http://schemas.microsoft.com/office/drawing/2014/main" id="{D5E4B116-D670-CD6E-33F1-EF592B2B9168}"/>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75;p50">
              <a:extLst>
                <a:ext uri="{FF2B5EF4-FFF2-40B4-BE49-F238E27FC236}">
                  <a16:creationId xmlns:a16="http://schemas.microsoft.com/office/drawing/2014/main" id="{F144CEE6-1969-E864-EDCA-DAA8A8C90DA4}"/>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76;p50">
              <a:extLst>
                <a:ext uri="{FF2B5EF4-FFF2-40B4-BE49-F238E27FC236}">
                  <a16:creationId xmlns:a16="http://schemas.microsoft.com/office/drawing/2014/main" id="{C3042F0B-9725-B7DD-91B9-19EE4188E6C4}"/>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77;p50">
              <a:extLst>
                <a:ext uri="{FF2B5EF4-FFF2-40B4-BE49-F238E27FC236}">
                  <a16:creationId xmlns:a16="http://schemas.microsoft.com/office/drawing/2014/main" id="{A34E0C5A-4063-5F9A-F5C4-406DCBEED85E}"/>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78;p50">
              <a:extLst>
                <a:ext uri="{FF2B5EF4-FFF2-40B4-BE49-F238E27FC236}">
                  <a16:creationId xmlns:a16="http://schemas.microsoft.com/office/drawing/2014/main" id="{72A59E65-ACE8-C637-315D-8D1A20A40FAB}"/>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79;p50">
              <a:extLst>
                <a:ext uri="{FF2B5EF4-FFF2-40B4-BE49-F238E27FC236}">
                  <a16:creationId xmlns:a16="http://schemas.microsoft.com/office/drawing/2014/main" id="{5E3C3222-E91B-E867-1659-975370ABB66F}"/>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80;p50">
              <a:extLst>
                <a:ext uri="{FF2B5EF4-FFF2-40B4-BE49-F238E27FC236}">
                  <a16:creationId xmlns:a16="http://schemas.microsoft.com/office/drawing/2014/main" id="{68951A88-3AE9-005C-EEA0-B28AE9F1541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81;p50">
              <a:extLst>
                <a:ext uri="{FF2B5EF4-FFF2-40B4-BE49-F238E27FC236}">
                  <a16:creationId xmlns:a16="http://schemas.microsoft.com/office/drawing/2014/main" id="{A68B1200-AF8D-5E47-9552-69698B38E92C}"/>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82;p50">
              <a:extLst>
                <a:ext uri="{FF2B5EF4-FFF2-40B4-BE49-F238E27FC236}">
                  <a16:creationId xmlns:a16="http://schemas.microsoft.com/office/drawing/2014/main" id="{2B726570-A895-45AB-C9EE-10206F81FFFF}"/>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a:extLst>
              <a:ext uri="{FF2B5EF4-FFF2-40B4-BE49-F238E27FC236}">
                <a16:creationId xmlns:a16="http://schemas.microsoft.com/office/drawing/2014/main" id="{C40B981A-945A-FA1F-2620-3C6DFFE1C8A1}"/>
              </a:ext>
            </a:extLst>
          </p:cNvPr>
          <p:cNvSpPr txBox="1">
            <a:spLocks noGrp="1"/>
          </p:cNvSpPr>
          <p:nvPr>
            <p:ph type="title"/>
          </p:nvPr>
        </p:nvSpPr>
        <p:spPr>
          <a:xfrm>
            <a:off x="579272" y="294424"/>
            <a:ext cx="7983314" cy="484046"/>
          </a:xfrm>
          <a:prstGeom prst="rect">
            <a:avLst/>
          </a:prstGeom>
        </p:spPr>
        <p:txBody>
          <a:bodyPr spcFirstLastPara="1" wrap="square" lIns="91425" tIns="91425" rIns="91425" bIns="91425" anchor="t" anchorCtr="0">
            <a:noAutofit/>
          </a:bodyPr>
          <a:lstStyle/>
          <a:p>
            <a:r>
              <a:rPr lang="en-US" b="1" dirty="0"/>
              <a:t>EGYPTIAN COMPETITION: </a:t>
            </a:r>
            <a:r>
              <a:rPr lang="en-US" sz="2400" dirty="0">
                <a:solidFill>
                  <a:srgbClr val="0000FF"/>
                </a:solidFill>
              </a:rPr>
              <a:t>Important notes</a:t>
            </a:r>
            <a:endParaRPr lang="en-US" dirty="0">
              <a:solidFill>
                <a:srgbClr val="0000FF"/>
              </a:solidFill>
            </a:endParaRPr>
          </a:p>
        </p:txBody>
      </p:sp>
      <p:sp>
        <p:nvSpPr>
          <p:cNvPr id="10" name="TextBox 9">
            <a:extLst>
              <a:ext uri="{FF2B5EF4-FFF2-40B4-BE49-F238E27FC236}">
                <a16:creationId xmlns:a16="http://schemas.microsoft.com/office/drawing/2014/main" id="{444D4517-9B74-8A97-E9DE-5D1D8239A235}"/>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2" name="Picture 1">
            <a:extLst>
              <a:ext uri="{FF2B5EF4-FFF2-40B4-BE49-F238E27FC236}">
                <a16:creationId xmlns:a16="http://schemas.microsoft.com/office/drawing/2014/main" id="{2F5E98F8-B546-86B6-FBAF-E67DBF63B89D}"/>
              </a:ext>
            </a:extLst>
          </p:cNvPr>
          <p:cNvPicPr>
            <a:picLocks noChangeAspect="1"/>
          </p:cNvPicPr>
          <p:nvPr/>
        </p:nvPicPr>
        <p:blipFill>
          <a:blip r:embed="rId4"/>
          <a:stretch>
            <a:fillRect/>
          </a:stretch>
        </p:blipFill>
        <p:spPr>
          <a:xfrm>
            <a:off x="7347432" y="3528501"/>
            <a:ext cx="1284448" cy="1284448"/>
          </a:xfrm>
          <a:prstGeom prst="rect">
            <a:avLst/>
          </a:prstGeom>
        </p:spPr>
      </p:pic>
      <p:sp>
        <p:nvSpPr>
          <p:cNvPr id="14" name="Google Shape;213;p34">
            <a:extLst>
              <a:ext uri="{FF2B5EF4-FFF2-40B4-BE49-F238E27FC236}">
                <a16:creationId xmlns:a16="http://schemas.microsoft.com/office/drawing/2014/main" id="{A7B53107-C0F9-1EDD-1DEF-DAD2BAA54B8C}"/>
              </a:ext>
            </a:extLst>
          </p:cNvPr>
          <p:cNvSpPr txBox="1">
            <a:spLocks/>
          </p:cNvSpPr>
          <p:nvPr/>
        </p:nvSpPr>
        <p:spPr>
          <a:xfrm>
            <a:off x="579272" y="2115124"/>
            <a:ext cx="3751630" cy="1790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nSpc>
                <a:spcPct val="150000"/>
              </a:lnSpc>
              <a:buFont typeface="Arial" panose="020B0604020202020204" pitchFamily="34" charset="0"/>
              <a:buChar char="•"/>
            </a:pPr>
            <a:r>
              <a:rPr lang="en-US" sz="1000" b="1" dirty="0">
                <a:solidFill>
                  <a:srgbClr val="2B2E31"/>
                </a:solidFill>
              </a:rPr>
              <a:t>Perception: </a:t>
            </a:r>
            <a:r>
              <a:rPr lang="en-US" sz="1000" dirty="0">
                <a:solidFill>
                  <a:srgbClr val="2B2E31"/>
                </a:solidFill>
              </a:rPr>
              <a:t>Recap positions itself as a "global-standard" academy with Prices are ~40-60% higher than local competitors.</a:t>
            </a:r>
          </a:p>
          <a:p>
            <a:pPr marL="171450" indent="-171450">
              <a:lnSpc>
                <a:spcPct val="150000"/>
              </a:lnSpc>
              <a:buFont typeface="Arial" panose="020B0604020202020204" pitchFamily="34" charset="0"/>
              <a:buChar char="•"/>
            </a:pPr>
            <a:r>
              <a:rPr lang="en-US" sz="1000" b="1" dirty="0">
                <a:solidFill>
                  <a:srgbClr val="2B2E31"/>
                </a:solidFill>
              </a:rPr>
              <a:t>Hidden Cost: </a:t>
            </a:r>
            <a:r>
              <a:rPr lang="en-US" sz="1000" dirty="0">
                <a:solidFill>
                  <a:srgbClr val="2B2E31"/>
                </a:solidFill>
              </a:rPr>
              <a:t>Exam fees (EGP 1500 – 3000) / Gold Package and 1:1 Coaching (EGP 5000+).</a:t>
            </a:r>
          </a:p>
          <a:p>
            <a:pPr marL="171450" indent="-171450">
              <a:lnSpc>
                <a:spcPct val="150000"/>
              </a:lnSpc>
              <a:buFont typeface="Arial" panose="020B0604020202020204" pitchFamily="34" charset="0"/>
              <a:buChar char="•"/>
            </a:pPr>
            <a:r>
              <a:rPr lang="en-US" sz="1000" b="1" dirty="0">
                <a:solidFill>
                  <a:srgbClr val="2B2E31"/>
                </a:solidFill>
              </a:rPr>
              <a:t>Discount Tactics: </a:t>
            </a:r>
            <a:r>
              <a:rPr lang="en-US" sz="1000" dirty="0">
                <a:solidFill>
                  <a:srgbClr val="2B2E31"/>
                </a:solidFill>
              </a:rPr>
              <a:t>Early bird discounts – corporate bulk deals discounts.</a:t>
            </a:r>
          </a:p>
        </p:txBody>
      </p:sp>
      <p:pic>
        <p:nvPicPr>
          <p:cNvPr id="3" name="Picture 2">
            <a:extLst>
              <a:ext uri="{FF2B5EF4-FFF2-40B4-BE49-F238E27FC236}">
                <a16:creationId xmlns:a16="http://schemas.microsoft.com/office/drawing/2014/main" id="{DB9E5E57-AD3E-9190-F754-850F318E8736}"/>
              </a:ext>
            </a:extLst>
          </p:cNvPr>
          <p:cNvPicPr>
            <a:picLocks noChangeAspect="1"/>
          </p:cNvPicPr>
          <p:nvPr/>
        </p:nvPicPr>
        <p:blipFill>
          <a:blip r:embed="rId5"/>
          <a:stretch>
            <a:fillRect/>
          </a:stretch>
        </p:blipFill>
        <p:spPr>
          <a:xfrm>
            <a:off x="1770342" y="911218"/>
            <a:ext cx="1033301" cy="1033301"/>
          </a:xfrm>
          <a:prstGeom prst="roundRect">
            <a:avLst/>
          </a:prstGeom>
          <a:ln>
            <a:solidFill>
              <a:srgbClr val="000099"/>
            </a:solidFill>
          </a:ln>
        </p:spPr>
      </p:pic>
      <p:pic>
        <p:nvPicPr>
          <p:cNvPr id="5" name="Picture 4">
            <a:extLst>
              <a:ext uri="{FF2B5EF4-FFF2-40B4-BE49-F238E27FC236}">
                <a16:creationId xmlns:a16="http://schemas.microsoft.com/office/drawing/2014/main" id="{170353CC-0F57-E3E2-A8CD-DB49D143F729}"/>
              </a:ext>
            </a:extLst>
          </p:cNvPr>
          <p:cNvPicPr>
            <a:picLocks noChangeAspect="1"/>
          </p:cNvPicPr>
          <p:nvPr/>
        </p:nvPicPr>
        <p:blipFill>
          <a:blip r:embed="rId6"/>
          <a:stretch>
            <a:fillRect/>
          </a:stretch>
        </p:blipFill>
        <p:spPr>
          <a:xfrm>
            <a:off x="6265910" y="919233"/>
            <a:ext cx="1032478" cy="1032478"/>
          </a:xfrm>
          <a:prstGeom prst="roundRect">
            <a:avLst/>
          </a:prstGeom>
          <a:ln>
            <a:solidFill>
              <a:srgbClr val="000099"/>
            </a:solidFill>
          </a:ln>
        </p:spPr>
      </p:pic>
      <p:cxnSp>
        <p:nvCxnSpPr>
          <p:cNvPr id="11" name="Straight Connector 10">
            <a:extLst>
              <a:ext uri="{FF2B5EF4-FFF2-40B4-BE49-F238E27FC236}">
                <a16:creationId xmlns:a16="http://schemas.microsoft.com/office/drawing/2014/main" id="{47B6DA6D-395C-1E50-D34C-330BE69873EC}"/>
              </a:ext>
            </a:extLst>
          </p:cNvPr>
          <p:cNvCxnSpPr>
            <a:cxnSpLocks/>
          </p:cNvCxnSpPr>
          <p:nvPr/>
        </p:nvCxnSpPr>
        <p:spPr>
          <a:xfrm flipH="1">
            <a:off x="4558278" y="1572759"/>
            <a:ext cx="4988" cy="2828932"/>
          </a:xfrm>
          <a:prstGeom prst="line">
            <a:avLst/>
          </a:prstGeom>
          <a:ln>
            <a:solidFill>
              <a:srgbClr val="2B2E31"/>
            </a:solidFill>
          </a:ln>
        </p:spPr>
        <p:style>
          <a:lnRef idx="1">
            <a:schemeClr val="accent1"/>
          </a:lnRef>
          <a:fillRef idx="0">
            <a:schemeClr val="accent1"/>
          </a:fillRef>
          <a:effectRef idx="0">
            <a:schemeClr val="accent1"/>
          </a:effectRef>
          <a:fontRef idx="minor">
            <a:schemeClr val="tx1"/>
          </a:fontRef>
        </p:style>
      </p:cxnSp>
      <p:sp>
        <p:nvSpPr>
          <p:cNvPr id="20" name="Google Shape;213;p34">
            <a:extLst>
              <a:ext uri="{FF2B5EF4-FFF2-40B4-BE49-F238E27FC236}">
                <a16:creationId xmlns:a16="http://schemas.microsoft.com/office/drawing/2014/main" id="{C0834618-35DE-94E0-A69C-22E647B44AC0}"/>
              </a:ext>
            </a:extLst>
          </p:cNvPr>
          <p:cNvSpPr txBox="1">
            <a:spLocks/>
          </p:cNvSpPr>
          <p:nvPr/>
        </p:nvSpPr>
        <p:spPr>
          <a:xfrm>
            <a:off x="4876111" y="2125844"/>
            <a:ext cx="3751630" cy="1790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nSpc>
                <a:spcPct val="150000"/>
              </a:lnSpc>
              <a:buFont typeface="Arial" panose="020B0604020202020204" pitchFamily="34" charset="0"/>
              <a:buChar char="•"/>
            </a:pPr>
            <a:r>
              <a:rPr lang="en-US" sz="1000" b="1" dirty="0">
                <a:solidFill>
                  <a:srgbClr val="2B2E31"/>
                </a:solidFill>
              </a:rPr>
              <a:t>Franchise-Driven Model: </a:t>
            </a:r>
            <a:r>
              <a:rPr lang="en-US" sz="1000" dirty="0">
                <a:solidFill>
                  <a:srgbClr val="2B2E31"/>
                </a:solidFill>
              </a:rPr>
              <a:t>Courses often require signing with a CB-affiliated brokerage, while "Standalone" training is rare.</a:t>
            </a:r>
          </a:p>
          <a:p>
            <a:pPr marL="171450" indent="-171450">
              <a:lnSpc>
                <a:spcPct val="150000"/>
              </a:lnSpc>
              <a:buFont typeface="Arial" panose="020B0604020202020204" pitchFamily="34" charset="0"/>
              <a:buChar char="•"/>
            </a:pPr>
            <a:r>
              <a:rPr lang="en-US" sz="1000" b="1" dirty="0">
                <a:solidFill>
                  <a:srgbClr val="2B2E31"/>
                </a:solidFill>
              </a:rPr>
              <a:t>Hidden Cost: </a:t>
            </a:r>
            <a:r>
              <a:rPr lang="en-US" sz="1000" dirty="0">
                <a:solidFill>
                  <a:srgbClr val="2B2E31"/>
                </a:solidFill>
              </a:rPr>
              <a:t>Franchise fees/tech stack access.</a:t>
            </a:r>
          </a:p>
          <a:p>
            <a:pPr marL="171450" indent="-171450">
              <a:lnSpc>
                <a:spcPct val="150000"/>
              </a:lnSpc>
              <a:buFont typeface="Arial" panose="020B0604020202020204" pitchFamily="34" charset="0"/>
              <a:buChar char="•"/>
            </a:pPr>
            <a:r>
              <a:rPr lang="en-US" sz="1000" b="1" dirty="0">
                <a:solidFill>
                  <a:srgbClr val="2B2E31"/>
                </a:solidFill>
              </a:rPr>
              <a:t>Corporate Discount Dominance: </a:t>
            </a:r>
            <a:r>
              <a:rPr lang="en-US" sz="1000" dirty="0">
                <a:solidFill>
                  <a:srgbClr val="2B2E31"/>
                </a:solidFill>
              </a:rPr>
              <a:t>Brokerages get 15–25% off for team sign-ups (5+ agents).</a:t>
            </a:r>
          </a:p>
          <a:p>
            <a:pPr marL="171450" indent="-171450">
              <a:lnSpc>
                <a:spcPct val="150000"/>
              </a:lnSpc>
              <a:buFont typeface="Arial" panose="020B0604020202020204" pitchFamily="34" charset="0"/>
              <a:buChar char="•"/>
            </a:pPr>
            <a:r>
              <a:rPr lang="en-US" sz="1000" b="1" dirty="0">
                <a:solidFill>
                  <a:srgbClr val="2B2E31"/>
                </a:solidFill>
              </a:rPr>
              <a:t>Tech Bundle Costs: </a:t>
            </a:r>
            <a:r>
              <a:rPr lang="en-US" sz="1000" dirty="0">
                <a:solidFill>
                  <a:srgbClr val="2B2E31"/>
                </a:solidFill>
              </a:rPr>
              <a:t>Access to CB’s proprietary tools (e.g., CRM, marketing templates) adds +5,000–10,000 EGP.</a:t>
            </a:r>
          </a:p>
        </p:txBody>
      </p:sp>
    </p:spTree>
    <p:extLst>
      <p:ext uri="{BB962C8B-B14F-4D97-AF65-F5344CB8AC3E}">
        <p14:creationId xmlns:p14="http://schemas.microsoft.com/office/powerpoint/2010/main" val="3937871835"/>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a:extLst>
            <a:ext uri="{FF2B5EF4-FFF2-40B4-BE49-F238E27FC236}">
              <a16:creationId xmlns:a16="http://schemas.microsoft.com/office/drawing/2014/main" id="{2DAE870C-D31C-9564-1BD7-F2C444819844}"/>
            </a:ext>
          </a:extLst>
        </p:cNvPr>
        <p:cNvGrpSpPr/>
        <p:nvPr/>
      </p:nvGrpSpPr>
      <p:grpSpPr>
        <a:xfrm>
          <a:off x="0" y="0"/>
          <a:ext cx="0" cy="0"/>
          <a:chOff x="0" y="0"/>
          <a:chExt cx="0" cy="0"/>
        </a:xfrm>
      </p:grpSpPr>
      <p:sp>
        <p:nvSpPr>
          <p:cNvPr id="266" name="Google Shape;266;p38">
            <a:extLst>
              <a:ext uri="{FF2B5EF4-FFF2-40B4-BE49-F238E27FC236}">
                <a16:creationId xmlns:a16="http://schemas.microsoft.com/office/drawing/2014/main" id="{A2421025-54D4-577F-5A11-A3DD39BDE982}"/>
              </a:ext>
            </a:extLst>
          </p:cNvPr>
          <p:cNvSpPr txBox="1">
            <a:spLocks noGrp="1"/>
          </p:cNvSpPr>
          <p:nvPr>
            <p:ph type="title"/>
          </p:nvPr>
        </p:nvSpPr>
        <p:spPr>
          <a:xfrm>
            <a:off x="718461" y="3115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SWOT Analysis: </a:t>
            </a:r>
            <a:r>
              <a:rPr lang="en-US" sz="1800" dirty="0"/>
              <a:t>Egyptian Highlighted Competition</a:t>
            </a:r>
            <a:endParaRPr dirty="0"/>
          </a:p>
        </p:txBody>
      </p:sp>
      <p:sp>
        <p:nvSpPr>
          <p:cNvPr id="267" name="Google Shape;267;p38">
            <a:extLst>
              <a:ext uri="{FF2B5EF4-FFF2-40B4-BE49-F238E27FC236}">
                <a16:creationId xmlns:a16="http://schemas.microsoft.com/office/drawing/2014/main" id="{DAC3DE73-EF8F-317D-2A4C-2132061F4AB0}"/>
              </a:ext>
            </a:extLst>
          </p:cNvPr>
          <p:cNvSpPr txBox="1"/>
          <p:nvPr/>
        </p:nvSpPr>
        <p:spPr>
          <a:xfrm>
            <a:off x="789624" y="1765772"/>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00B050"/>
                </a:solidFill>
                <a:latin typeface="Inter Medium"/>
                <a:ea typeface="Inter Medium"/>
                <a:cs typeface="Inter Medium"/>
                <a:sym typeface="Inter Medium"/>
              </a:rPr>
              <a:t>STRENGTHS</a:t>
            </a:r>
            <a:endParaRPr sz="1600" dirty="0">
              <a:solidFill>
                <a:srgbClr val="00B050"/>
              </a:solidFill>
              <a:latin typeface="Inter Medium"/>
              <a:ea typeface="Inter Medium"/>
              <a:cs typeface="Inter Medium"/>
              <a:sym typeface="Inter Medium"/>
            </a:endParaRPr>
          </a:p>
        </p:txBody>
      </p:sp>
      <p:sp>
        <p:nvSpPr>
          <p:cNvPr id="270" name="Google Shape;270;p38">
            <a:extLst>
              <a:ext uri="{FF2B5EF4-FFF2-40B4-BE49-F238E27FC236}">
                <a16:creationId xmlns:a16="http://schemas.microsoft.com/office/drawing/2014/main" id="{6EBF9C97-2798-2259-9B0D-5E38201FBA11}"/>
              </a:ext>
            </a:extLst>
          </p:cNvPr>
          <p:cNvSpPr txBox="1"/>
          <p:nvPr/>
        </p:nvSpPr>
        <p:spPr>
          <a:xfrm>
            <a:off x="6665289" y="1781318"/>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FF0000"/>
                </a:solidFill>
                <a:latin typeface="Inter Medium"/>
                <a:ea typeface="Inter Medium"/>
                <a:cs typeface="Inter Medium"/>
                <a:sym typeface="Inter Medium"/>
              </a:rPr>
              <a:t>WEAKNESSES</a:t>
            </a:r>
            <a:endParaRPr sz="1600" dirty="0">
              <a:solidFill>
                <a:srgbClr val="FF0000"/>
              </a:solidFill>
              <a:latin typeface="Inter Medium"/>
              <a:ea typeface="Inter Medium"/>
              <a:cs typeface="Inter Medium"/>
              <a:sym typeface="Inter Medium"/>
            </a:endParaRPr>
          </a:p>
        </p:txBody>
      </p:sp>
      <p:sp>
        <p:nvSpPr>
          <p:cNvPr id="273" name="Google Shape;273;p38">
            <a:extLst>
              <a:ext uri="{FF2B5EF4-FFF2-40B4-BE49-F238E27FC236}">
                <a16:creationId xmlns:a16="http://schemas.microsoft.com/office/drawing/2014/main" id="{F4C16A41-9FF7-9F45-8984-DE154B8929BF}"/>
              </a:ext>
            </a:extLst>
          </p:cNvPr>
          <p:cNvSpPr txBox="1"/>
          <p:nvPr/>
        </p:nvSpPr>
        <p:spPr>
          <a:xfrm>
            <a:off x="321980" y="2128310"/>
            <a:ext cx="2891345" cy="1148912"/>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Custom B2B training for developers, and is seen as the “go-to” for corporates.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Advanced Curriculum and courses, such as Commercial Director Diploma.</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Evening classes: 6-9 fits with working professionals.</a:t>
            </a:r>
          </a:p>
        </p:txBody>
      </p:sp>
      <p:sp>
        <p:nvSpPr>
          <p:cNvPr id="279" name="Google Shape;279;p38">
            <a:extLst>
              <a:ext uri="{FF2B5EF4-FFF2-40B4-BE49-F238E27FC236}">
                <a16:creationId xmlns:a16="http://schemas.microsoft.com/office/drawing/2014/main" id="{4B2F5198-4340-115F-D7F0-7C5807675B05}"/>
              </a:ext>
            </a:extLst>
          </p:cNvPr>
          <p:cNvSpPr/>
          <p:nvPr/>
        </p:nvSpPr>
        <p:spPr>
          <a:xfrm>
            <a:off x="4030137" y="1666961"/>
            <a:ext cx="1226581" cy="2303267"/>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8">
            <a:extLst>
              <a:ext uri="{FF2B5EF4-FFF2-40B4-BE49-F238E27FC236}">
                <a16:creationId xmlns:a16="http://schemas.microsoft.com/office/drawing/2014/main" id="{DEBE6558-2AF1-4674-B87F-208FD36E6DAA}"/>
              </a:ext>
            </a:extLst>
          </p:cNvPr>
          <p:cNvGrpSpPr/>
          <p:nvPr/>
        </p:nvGrpSpPr>
        <p:grpSpPr>
          <a:xfrm>
            <a:off x="3958022" y="1578651"/>
            <a:ext cx="1352130" cy="2701041"/>
            <a:chOff x="5186401" y="494525"/>
            <a:chExt cx="1834973" cy="3724678"/>
          </a:xfrm>
        </p:grpSpPr>
        <p:sp>
          <p:nvSpPr>
            <p:cNvPr id="281" name="Google Shape;281;p38">
              <a:extLst>
                <a:ext uri="{FF2B5EF4-FFF2-40B4-BE49-F238E27FC236}">
                  <a16:creationId xmlns:a16="http://schemas.microsoft.com/office/drawing/2014/main" id="{30BF1C3B-653A-0888-37B0-1AF166E92BBA}"/>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a:extLst>
                <a:ext uri="{FF2B5EF4-FFF2-40B4-BE49-F238E27FC236}">
                  <a16:creationId xmlns:a16="http://schemas.microsoft.com/office/drawing/2014/main" id="{C23D25CA-BD08-BC02-36C5-4C070AF3DA8B}"/>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 name="Google Shape;284;p38">
            <a:extLst>
              <a:ext uri="{FF2B5EF4-FFF2-40B4-BE49-F238E27FC236}">
                <a16:creationId xmlns:a16="http://schemas.microsoft.com/office/drawing/2014/main" id="{792FBB87-4787-4BB9-D218-2A74275F43AB}"/>
              </a:ext>
            </a:extLst>
          </p:cNvPr>
          <p:cNvCxnSpPr>
            <a:cxnSpLocks/>
          </p:cNvCxnSpPr>
          <p:nvPr/>
        </p:nvCxnSpPr>
        <p:spPr>
          <a:xfrm>
            <a:off x="2845224" y="2002866"/>
            <a:ext cx="1495131" cy="727411"/>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6" name="Google Shape;286;p38">
            <a:extLst>
              <a:ext uri="{FF2B5EF4-FFF2-40B4-BE49-F238E27FC236}">
                <a16:creationId xmlns:a16="http://schemas.microsoft.com/office/drawing/2014/main" id="{1069D14F-088C-DD97-A4E5-4862AC851F6F}"/>
              </a:ext>
            </a:extLst>
          </p:cNvPr>
          <p:cNvCxnSpPr>
            <a:cxnSpLocks/>
          </p:cNvCxnSpPr>
          <p:nvPr/>
        </p:nvCxnSpPr>
        <p:spPr>
          <a:xfrm flipV="1">
            <a:off x="2736059" y="3209855"/>
            <a:ext cx="1708035" cy="381408"/>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7" name="Google Shape;287;p38">
            <a:extLst>
              <a:ext uri="{FF2B5EF4-FFF2-40B4-BE49-F238E27FC236}">
                <a16:creationId xmlns:a16="http://schemas.microsoft.com/office/drawing/2014/main" id="{178CAFA3-0B74-5946-E5F7-67AABC795762}"/>
              </a:ext>
            </a:extLst>
          </p:cNvPr>
          <p:cNvCxnSpPr>
            <a:cxnSpLocks/>
          </p:cNvCxnSpPr>
          <p:nvPr/>
        </p:nvCxnSpPr>
        <p:spPr>
          <a:xfrm rot="10800000">
            <a:off x="5017889" y="1743427"/>
            <a:ext cx="1546096" cy="304724"/>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9" name="Google Shape;289;p38">
            <a:extLst>
              <a:ext uri="{FF2B5EF4-FFF2-40B4-BE49-F238E27FC236}">
                <a16:creationId xmlns:a16="http://schemas.microsoft.com/office/drawing/2014/main" id="{9562AAFB-1E13-A9E9-85E4-105BFB79D177}"/>
              </a:ext>
            </a:extLst>
          </p:cNvPr>
          <p:cNvCxnSpPr>
            <a:cxnSpLocks/>
          </p:cNvCxnSpPr>
          <p:nvPr/>
        </p:nvCxnSpPr>
        <p:spPr>
          <a:xfrm flipH="1">
            <a:off x="4631693" y="3545260"/>
            <a:ext cx="1846800" cy="189300"/>
          </a:xfrm>
          <a:prstGeom prst="bentConnector3">
            <a:avLst>
              <a:gd name="adj1" fmla="val 50000"/>
            </a:avLst>
          </a:prstGeom>
          <a:noFill/>
          <a:ln w="9525" cap="flat" cmpd="sng">
            <a:solidFill>
              <a:schemeClr val="dk1"/>
            </a:solidFill>
            <a:prstDash val="solid"/>
            <a:round/>
            <a:headEnd type="none" w="med" len="med"/>
            <a:tailEnd type="stealth" w="med" len="med"/>
          </a:ln>
        </p:spPr>
      </p:cxnSp>
      <p:sp>
        <p:nvSpPr>
          <p:cNvPr id="3" name="TextBox 2">
            <a:extLst>
              <a:ext uri="{FF2B5EF4-FFF2-40B4-BE49-F238E27FC236}">
                <a16:creationId xmlns:a16="http://schemas.microsoft.com/office/drawing/2014/main" id="{17434915-5B5B-1D03-1DB8-46E9CC365A61}"/>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sp>
        <p:nvSpPr>
          <p:cNvPr id="6" name="Google Shape;270;p38">
            <a:extLst>
              <a:ext uri="{FF2B5EF4-FFF2-40B4-BE49-F238E27FC236}">
                <a16:creationId xmlns:a16="http://schemas.microsoft.com/office/drawing/2014/main" id="{7A1709A9-562F-32E2-0EEE-1FF77C425A85}"/>
              </a:ext>
            </a:extLst>
          </p:cNvPr>
          <p:cNvSpPr txBox="1"/>
          <p:nvPr/>
        </p:nvSpPr>
        <p:spPr>
          <a:xfrm>
            <a:off x="6492724" y="3271210"/>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FF9900"/>
                </a:solidFill>
                <a:latin typeface="Inter Medium"/>
                <a:ea typeface="Inter Medium"/>
                <a:cs typeface="Inter Medium"/>
                <a:sym typeface="Inter Medium"/>
              </a:rPr>
              <a:t>THREATS</a:t>
            </a:r>
            <a:endParaRPr sz="1600" dirty="0">
              <a:solidFill>
                <a:srgbClr val="FF9900"/>
              </a:solidFill>
              <a:latin typeface="Inter Medium"/>
              <a:ea typeface="Inter Medium"/>
              <a:cs typeface="Inter Medium"/>
              <a:sym typeface="Inter Medium"/>
            </a:endParaRPr>
          </a:p>
        </p:txBody>
      </p:sp>
      <p:sp>
        <p:nvSpPr>
          <p:cNvPr id="7" name="Google Shape;267;p38">
            <a:extLst>
              <a:ext uri="{FF2B5EF4-FFF2-40B4-BE49-F238E27FC236}">
                <a16:creationId xmlns:a16="http://schemas.microsoft.com/office/drawing/2014/main" id="{E6180CE3-10AD-4D1E-7ECC-DC8587930439}"/>
              </a:ext>
            </a:extLst>
          </p:cNvPr>
          <p:cNvSpPr txBox="1"/>
          <p:nvPr/>
        </p:nvSpPr>
        <p:spPr>
          <a:xfrm>
            <a:off x="719850" y="3277222"/>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0033CC"/>
                </a:solidFill>
                <a:latin typeface="Inter Medium"/>
                <a:ea typeface="Inter Medium"/>
                <a:cs typeface="Inter Medium"/>
                <a:sym typeface="Inter Medium"/>
              </a:rPr>
              <a:t>Opportunities</a:t>
            </a:r>
            <a:endParaRPr sz="1600" dirty="0">
              <a:solidFill>
                <a:srgbClr val="0033CC"/>
              </a:solidFill>
              <a:latin typeface="Inter Medium"/>
              <a:ea typeface="Inter Medium"/>
              <a:cs typeface="Inter Medium"/>
              <a:sym typeface="Inter Medium"/>
            </a:endParaRPr>
          </a:p>
        </p:txBody>
      </p:sp>
      <p:sp>
        <p:nvSpPr>
          <p:cNvPr id="8" name="Google Shape;273;p38">
            <a:extLst>
              <a:ext uri="{FF2B5EF4-FFF2-40B4-BE49-F238E27FC236}">
                <a16:creationId xmlns:a16="http://schemas.microsoft.com/office/drawing/2014/main" id="{06CFF106-EF48-6B8D-7E57-1AF66659AB27}"/>
              </a:ext>
            </a:extLst>
          </p:cNvPr>
          <p:cNvSpPr txBox="1"/>
          <p:nvPr/>
        </p:nvSpPr>
        <p:spPr>
          <a:xfrm>
            <a:off x="718561" y="734194"/>
            <a:ext cx="7703900" cy="807335"/>
          </a:xfrm>
          <a:prstGeom prst="rect">
            <a:avLst/>
          </a:prstGeom>
          <a:noFill/>
          <a:ln>
            <a:noFill/>
          </a:ln>
        </p:spPr>
        <p:txBody>
          <a:bodyPr spcFirstLastPara="1" wrap="square" lIns="91425" tIns="91425" rIns="91425" bIns="91425" anchor="t" anchorCtr="0">
            <a:noAutofit/>
          </a:bodyPr>
          <a:lstStyle/>
          <a:p>
            <a:pPr lvl="0"/>
            <a:r>
              <a:rPr lang="en-US" sz="1200" b="1" dirty="0"/>
              <a:t>RECAP Academy (Egypt) </a:t>
            </a:r>
            <a:r>
              <a:rPr lang="en-US" sz="1200" dirty="0"/>
              <a:t>A private real estate academy and consulting firm that has become a market leader in real estate education in Egypt. RECAP offers a comprehensive range of programs tailored to industry needs. RECAP often partners with developers and brokerages to deliver customized in-house training; for example, it teamed up with V Developments.</a:t>
            </a:r>
            <a:endParaRPr sz="1200" dirty="0">
              <a:solidFill>
                <a:schemeClr val="dk1"/>
              </a:solidFill>
              <a:latin typeface="Roboto"/>
              <a:ea typeface="Roboto"/>
              <a:cs typeface="Roboto"/>
              <a:sym typeface="Roboto"/>
            </a:endParaRPr>
          </a:p>
        </p:txBody>
      </p:sp>
      <p:sp>
        <p:nvSpPr>
          <p:cNvPr id="11" name="Google Shape;273;p38">
            <a:extLst>
              <a:ext uri="{FF2B5EF4-FFF2-40B4-BE49-F238E27FC236}">
                <a16:creationId xmlns:a16="http://schemas.microsoft.com/office/drawing/2014/main" id="{5E53ED84-A897-5B72-9B6E-1FCCE69B4BF9}"/>
              </a:ext>
            </a:extLst>
          </p:cNvPr>
          <p:cNvSpPr txBox="1"/>
          <p:nvPr/>
        </p:nvSpPr>
        <p:spPr>
          <a:xfrm>
            <a:off x="5733809" y="2176705"/>
            <a:ext cx="3168171" cy="1033150"/>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No Hybrid Options (In-person only)</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Niche Overreach “might scare beginners”.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Course might be expensive (ex. EGP 10,000) if not backed with a reliable certificate. </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Too many courses (Variety).</a:t>
            </a:r>
            <a:endParaRPr sz="1100" dirty="0">
              <a:solidFill>
                <a:schemeClr val="dk1"/>
              </a:solidFill>
              <a:latin typeface="Roboto"/>
              <a:ea typeface="Roboto"/>
              <a:cs typeface="Roboto"/>
              <a:sym typeface="Roboto"/>
            </a:endParaRPr>
          </a:p>
        </p:txBody>
      </p:sp>
      <p:sp>
        <p:nvSpPr>
          <p:cNvPr id="12" name="Google Shape;273;p38">
            <a:extLst>
              <a:ext uri="{FF2B5EF4-FFF2-40B4-BE49-F238E27FC236}">
                <a16:creationId xmlns:a16="http://schemas.microsoft.com/office/drawing/2014/main" id="{3CC76BCC-AA62-7146-5E63-E0E499033B04}"/>
              </a:ext>
            </a:extLst>
          </p:cNvPr>
          <p:cNvSpPr txBox="1"/>
          <p:nvPr/>
        </p:nvSpPr>
        <p:spPr>
          <a:xfrm>
            <a:off x="280440" y="3632077"/>
            <a:ext cx="3253925" cy="889188"/>
          </a:xfrm>
          <a:prstGeom prst="rect">
            <a:avLst/>
          </a:prstGeom>
          <a:noFill/>
          <a:ln>
            <a:noFill/>
          </a:ln>
        </p:spPr>
        <p:txBody>
          <a:bodyPr spcFirstLastPara="1" wrap="square" lIns="91425" tIns="91425" rIns="91425" bIns="91425" anchor="t" anchorCtr="0">
            <a:noAutofit/>
          </a:bodyPr>
          <a:lstStyle/>
          <a:p>
            <a:pPr marL="171450" lvl="1" indent="-171450">
              <a:buFont typeface="Arial" panose="020B0604020202020204" pitchFamily="34" charset="0"/>
              <a:buChar char="•"/>
            </a:pPr>
            <a:r>
              <a:rPr lang="en-US" sz="1100" dirty="0">
                <a:solidFill>
                  <a:schemeClr val="dk1"/>
                </a:solidFill>
                <a:latin typeface="Roboto"/>
                <a:ea typeface="Roboto"/>
                <a:cs typeface="Roboto"/>
                <a:sym typeface="Roboto"/>
              </a:rPr>
              <a:t>Underprice Advanced Diploma (18k).</a:t>
            </a:r>
          </a:p>
          <a:p>
            <a:pPr marL="171450" lvl="1" indent="-171450">
              <a:buFont typeface="Arial" panose="020B0604020202020204" pitchFamily="34" charset="0"/>
              <a:buChar char="•"/>
            </a:pPr>
            <a:r>
              <a:rPr lang="en-US" sz="1100" dirty="0">
                <a:solidFill>
                  <a:schemeClr val="dk1"/>
                </a:solidFill>
                <a:latin typeface="Roboto"/>
                <a:ea typeface="Roboto"/>
                <a:cs typeface="Roboto"/>
              </a:rPr>
              <a:t>Add Online Flexibility. </a:t>
            </a:r>
          </a:p>
          <a:p>
            <a:pPr marL="171450" lvl="1" indent="-171450">
              <a:buFont typeface="Arial" panose="020B0604020202020204" pitchFamily="34" charset="0"/>
              <a:buChar char="•"/>
            </a:pPr>
            <a:r>
              <a:rPr lang="en-US" sz="1100" dirty="0">
                <a:solidFill>
                  <a:schemeClr val="dk1"/>
                </a:solidFill>
                <a:latin typeface="Roboto"/>
                <a:ea typeface="Roboto"/>
                <a:cs typeface="Roboto"/>
                <a:sym typeface="Roboto"/>
              </a:rPr>
              <a:t>Steal RECAP’s developer clients with lower-cost stronger trainings (B2B).</a:t>
            </a:r>
            <a:endParaRPr sz="1100" dirty="0">
              <a:solidFill>
                <a:schemeClr val="dk1"/>
              </a:solidFill>
              <a:latin typeface="Roboto"/>
              <a:ea typeface="Roboto"/>
              <a:cs typeface="Roboto"/>
              <a:sym typeface="Roboto"/>
            </a:endParaRPr>
          </a:p>
        </p:txBody>
      </p:sp>
      <p:sp>
        <p:nvSpPr>
          <p:cNvPr id="13" name="Google Shape;273;p38">
            <a:extLst>
              <a:ext uri="{FF2B5EF4-FFF2-40B4-BE49-F238E27FC236}">
                <a16:creationId xmlns:a16="http://schemas.microsoft.com/office/drawing/2014/main" id="{4425112C-0BE7-76C9-1DEE-6AADECE00667}"/>
              </a:ext>
            </a:extLst>
          </p:cNvPr>
          <p:cNvSpPr txBox="1"/>
          <p:nvPr/>
        </p:nvSpPr>
        <p:spPr>
          <a:xfrm>
            <a:off x="5858274" y="3614386"/>
            <a:ext cx="3011339" cy="117365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RECAP’s LinkedIn/Instagram presence attracts corporates. That needs to be outperformed.</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High prices = perceived as "elite“ and filters audience. </a:t>
            </a:r>
          </a:p>
          <a:p>
            <a:pPr lvl="3"/>
            <a:r>
              <a:rPr lang="en-US" sz="800" dirty="0">
                <a:solidFill>
                  <a:schemeClr val="dk1"/>
                </a:solidFill>
                <a:latin typeface="Roboto"/>
                <a:ea typeface="Roboto"/>
                <a:cs typeface="Roboto"/>
                <a:sym typeface="Roboto"/>
              </a:rPr>
              <a:t>Example: RECAP’s EGP 18K Commercial Director Diploma feels like a "must-have" for aspiring professionals.</a:t>
            </a:r>
            <a:endParaRPr sz="1200" dirty="0">
              <a:solidFill>
                <a:schemeClr val="dk1"/>
              </a:solidFill>
              <a:latin typeface="Roboto"/>
              <a:ea typeface="Roboto"/>
              <a:cs typeface="Roboto"/>
              <a:sym typeface="Roboto"/>
            </a:endParaRPr>
          </a:p>
        </p:txBody>
      </p:sp>
      <p:pic>
        <p:nvPicPr>
          <p:cNvPr id="5" name="Picture 4">
            <a:extLst>
              <a:ext uri="{FF2B5EF4-FFF2-40B4-BE49-F238E27FC236}">
                <a16:creationId xmlns:a16="http://schemas.microsoft.com/office/drawing/2014/main" id="{857C5B7A-3798-6758-C666-E47667C5FC79}"/>
              </a:ext>
            </a:extLst>
          </p:cNvPr>
          <p:cNvPicPr>
            <a:picLocks noChangeAspect="1"/>
          </p:cNvPicPr>
          <p:nvPr/>
        </p:nvPicPr>
        <p:blipFill>
          <a:blip r:embed="rId3"/>
          <a:stretch>
            <a:fillRect/>
          </a:stretch>
        </p:blipFill>
        <p:spPr>
          <a:xfrm>
            <a:off x="4017196" y="2264923"/>
            <a:ext cx="1239523" cy="1239523"/>
          </a:xfrm>
          <a:prstGeom prst="rect">
            <a:avLst/>
          </a:prstGeom>
        </p:spPr>
      </p:pic>
      <p:grpSp>
        <p:nvGrpSpPr>
          <p:cNvPr id="2" name="Google Shape;931;p50">
            <a:extLst>
              <a:ext uri="{FF2B5EF4-FFF2-40B4-BE49-F238E27FC236}">
                <a16:creationId xmlns:a16="http://schemas.microsoft.com/office/drawing/2014/main" id="{97110848-E11E-90EE-52DF-7ADCB12C8AE9}"/>
              </a:ext>
            </a:extLst>
          </p:cNvPr>
          <p:cNvGrpSpPr/>
          <p:nvPr/>
        </p:nvGrpSpPr>
        <p:grpSpPr>
          <a:xfrm>
            <a:off x="411178" y="372533"/>
            <a:ext cx="8283402" cy="4118187"/>
            <a:chOff x="233350" y="949250"/>
            <a:chExt cx="7137300" cy="3802300"/>
          </a:xfrm>
          <a:solidFill>
            <a:srgbClr val="000099">
              <a:alpha val="10000"/>
            </a:srgbClr>
          </a:solidFill>
        </p:grpSpPr>
        <p:sp>
          <p:nvSpPr>
            <p:cNvPr id="4" name="Google Shape;932;p50">
              <a:extLst>
                <a:ext uri="{FF2B5EF4-FFF2-40B4-BE49-F238E27FC236}">
                  <a16:creationId xmlns:a16="http://schemas.microsoft.com/office/drawing/2014/main" id="{6061334B-914D-7EFA-E682-F4AD0D04C111}"/>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3;p50">
              <a:extLst>
                <a:ext uri="{FF2B5EF4-FFF2-40B4-BE49-F238E27FC236}">
                  <a16:creationId xmlns:a16="http://schemas.microsoft.com/office/drawing/2014/main" id="{AFACC237-9F3B-3E39-0FC9-1165B6B3EF4B}"/>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4;p50">
              <a:extLst>
                <a:ext uri="{FF2B5EF4-FFF2-40B4-BE49-F238E27FC236}">
                  <a16:creationId xmlns:a16="http://schemas.microsoft.com/office/drawing/2014/main" id="{8D7F14DE-88A7-975F-5F4B-988A216D767C}"/>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5;p50">
              <a:extLst>
                <a:ext uri="{FF2B5EF4-FFF2-40B4-BE49-F238E27FC236}">
                  <a16:creationId xmlns:a16="http://schemas.microsoft.com/office/drawing/2014/main" id="{EAE34CB0-1F6E-5A05-EFEB-28FE96E52288}"/>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p50">
              <a:extLst>
                <a:ext uri="{FF2B5EF4-FFF2-40B4-BE49-F238E27FC236}">
                  <a16:creationId xmlns:a16="http://schemas.microsoft.com/office/drawing/2014/main" id="{C7C61925-F2AB-13AA-6A68-F03D3472C421}"/>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7;p50">
              <a:extLst>
                <a:ext uri="{FF2B5EF4-FFF2-40B4-BE49-F238E27FC236}">
                  <a16:creationId xmlns:a16="http://schemas.microsoft.com/office/drawing/2014/main" id="{5ED664C8-D332-5845-68BF-8B7C185A2BF4}"/>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8;p50">
              <a:extLst>
                <a:ext uri="{FF2B5EF4-FFF2-40B4-BE49-F238E27FC236}">
                  <a16:creationId xmlns:a16="http://schemas.microsoft.com/office/drawing/2014/main" id="{683B92EA-2474-51AA-B2C0-40636C0CEC8F}"/>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9;p50">
              <a:extLst>
                <a:ext uri="{FF2B5EF4-FFF2-40B4-BE49-F238E27FC236}">
                  <a16:creationId xmlns:a16="http://schemas.microsoft.com/office/drawing/2014/main" id="{EF6A7921-8DAF-9EB9-BEC4-1ECC290CF42E}"/>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0;p50">
              <a:extLst>
                <a:ext uri="{FF2B5EF4-FFF2-40B4-BE49-F238E27FC236}">
                  <a16:creationId xmlns:a16="http://schemas.microsoft.com/office/drawing/2014/main" id="{BACC20DA-6B1B-4679-1B85-19CCD8D47CA5}"/>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1;p50">
              <a:extLst>
                <a:ext uri="{FF2B5EF4-FFF2-40B4-BE49-F238E27FC236}">
                  <a16:creationId xmlns:a16="http://schemas.microsoft.com/office/drawing/2014/main" id="{A6C6A522-3787-84EF-B3A3-1A6CC9CF46E9}"/>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2;p50">
              <a:extLst>
                <a:ext uri="{FF2B5EF4-FFF2-40B4-BE49-F238E27FC236}">
                  <a16:creationId xmlns:a16="http://schemas.microsoft.com/office/drawing/2014/main" id="{9701E628-693F-A824-EB52-18C2F9E20C3E}"/>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3;p50">
              <a:extLst>
                <a:ext uri="{FF2B5EF4-FFF2-40B4-BE49-F238E27FC236}">
                  <a16:creationId xmlns:a16="http://schemas.microsoft.com/office/drawing/2014/main" id="{D4B51D7B-C7F7-06DB-31C0-6BED07974BA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4;p50">
              <a:extLst>
                <a:ext uri="{FF2B5EF4-FFF2-40B4-BE49-F238E27FC236}">
                  <a16:creationId xmlns:a16="http://schemas.microsoft.com/office/drawing/2014/main" id="{1D9306DF-163B-5145-0DFB-1E57B186DDD2}"/>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5;p50">
              <a:extLst>
                <a:ext uri="{FF2B5EF4-FFF2-40B4-BE49-F238E27FC236}">
                  <a16:creationId xmlns:a16="http://schemas.microsoft.com/office/drawing/2014/main" id="{529A0B17-A4D5-C6EA-A545-6BAF1A1DD433}"/>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6;p50">
              <a:extLst>
                <a:ext uri="{FF2B5EF4-FFF2-40B4-BE49-F238E27FC236}">
                  <a16:creationId xmlns:a16="http://schemas.microsoft.com/office/drawing/2014/main" id="{B0218A82-55D0-39D5-CFEB-DFADEA8BA839}"/>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7;p50">
              <a:extLst>
                <a:ext uri="{FF2B5EF4-FFF2-40B4-BE49-F238E27FC236}">
                  <a16:creationId xmlns:a16="http://schemas.microsoft.com/office/drawing/2014/main" id="{851F57F0-9318-4283-FE54-ACFFD1D221DC}"/>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8;p50">
              <a:extLst>
                <a:ext uri="{FF2B5EF4-FFF2-40B4-BE49-F238E27FC236}">
                  <a16:creationId xmlns:a16="http://schemas.microsoft.com/office/drawing/2014/main" id="{2B120311-36D7-AA4B-8C9D-FA36FCAEEF75}"/>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9;p50">
              <a:extLst>
                <a:ext uri="{FF2B5EF4-FFF2-40B4-BE49-F238E27FC236}">
                  <a16:creationId xmlns:a16="http://schemas.microsoft.com/office/drawing/2014/main" id="{014EBA9E-BDF0-16E1-14BB-705DA161AA8D}"/>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0;p50">
              <a:extLst>
                <a:ext uri="{FF2B5EF4-FFF2-40B4-BE49-F238E27FC236}">
                  <a16:creationId xmlns:a16="http://schemas.microsoft.com/office/drawing/2014/main" id="{DEF18E1A-A21E-1361-2645-A53FAB24ED2E}"/>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1;p50">
              <a:extLst>
                <a:ext uri="{FF2B5EF4-FFF2-40B4-BE49-F238E27FC236}">
                  <a16:creationId xmlns:a16="http://schemas.microsoft.com/office/drawing/2014/main" id="{A7AA28DC-1D35-1F7B-7C6C-0C7A78EB90D9}"/>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2;p50">
              <a:extLst>
                <a:ext uri="{FF2B5EF4-FFF2-40B4-BE49-F238E27FC236}">
                  <a16:creationId xmlns:a16="http://schemas.microsoft.com/office/drawing/2014/main" id="{C98A3F44-7546-4190-9A31-D11C54485430}"/>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3;p50">
              <a:extLst>
                <a:ext uri="{FF2B5EF4-FFF2-40B4-BE49-F238E27FC236}">
                  <a16:creationId xmlns:a16="http://schemas.microsoft.com/office/drawing/2014/main" id="{5C18486E-DB71-B5D2-D673-62A8C96622F7}"/>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4;p50">
              <a:extLst>
                <a:ext uri="{FF2B5EF4-FFF2-40B4-BE49-F238E27FC236}">
                  <a16:creationId xmlns:a16="http://schemas.microsoft.com/office/drawing/2014/main" id="{12C9BA46-E905-58D1-C567-A064F1A8C202}"/>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5;p50">
              <a:extLst>
                <a:ext uri="{FF2B5EF4-FFF2-40B4-BE49-F238E27FC236}">
                  <a16:creationId xmlns:a16="http://schemas.microsoft.com/office/drawing/2014/main" id="{9A08BFD2-5128-5DB0-850E-85F6560FDD05}"/>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6;p50">
              <a:extLst>
                <a:ext uri="{FF2B5EF4-FFF2-40B4-BE49-F238E27FC236}">
                  <a16:creationId xmlns:a16="http://schemas.microsoft.com/office/drawing/2014/main" id="{CDE519A8-9742-6E95-E018-04BF3B21DB98}"/>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p50">
              <a:extLst>
                <a:ext uri="{FF2B5EF4-FFF2-40B4-BE49-F238E27FC236}">
                  <a16:creationId xmlns:a16="http://schemas.microsoft.com/office/drawing/2014/main" id="{C4226A3A-72D4-5D54-E5EE-124386E85910}"/>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8;p50">
              <a:extLst>
                <a:ext uri="{FF2B5EF4-FFF2-40B4-BE49-F238E27FC236}">
                  <a16:creationId xmlns:a16="http://schemas.microsoft.com/office/drawing/2014/main" id="{7B8EB698-C5C4-2368-6F2D-2C291177CC7F}"/>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9;p50">
              <a:extLst>
                <a:ext uri="{FF2B5EF4-FFF2-40B4-BE49-F238E27FC236}">
                  <a16:creationId xmlns:a16="http://schemas.microsoft.com/office/drawing/2014/main" id="{BFAD54C1-1679-1356-82B8-3B03C004F46F}"/>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0;p50">
              <a:extLst>
                <a:ext uri="{FF2B5EF4-FFF2-40B4-BE49-F238E27FC236}">
                  <a16:creationId xmlns:a16="http://schemas.microsoft.com/office/drawing/2014/main" id="{1F02FE12-41E8-5875-41D0-AADA42067440}"/>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1;p50">
              <a:extLst>
                <a:ext uri="{FF2B5EF4-FFF2-40B4-BE49-F238E27FC236}">
                  <a16:creationId xmlns:a16="http://schemas.microsoft.com/office/drawing/2014/main" id="{CA718365-DFD2-B80D-CC68-EDE9F753A784}"/>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2;p50">
              <a:extLst>
                <a:ext uri="{FF2B5EF4-FFF2-40B4-BE49-F238E27FC236}">
                  <a16:creationId xmlns:a16="http://schemas.microsoft.com/office/drawing/2014/main" id="{501F3FC7-D463-7756-931F-692D097A998B}"/>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3;p50">
              <a:extLst>
                <a:ext uri="{FF2B5EF4-FFF2-40B4-BE49-F238E27FC236}">
                  <a16:creationId xmlns:a16="http://schemas.microsoft.com/office/drawing/2014/main" id="{E9362FBF-3908-CC01-A6F6-B2B961F544E7}"/>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4;p50">
              <a:extLst>
                <a:ext uri="{FF2B5EF4-FFF2-40B4-BE49-F238E27FC236}">
                  <a16:creationId xmlns:a16="http://schemas.microsoft.com/office/drawing/2014/main" id="{79F8778B-644D-F716-CF52-C4D27E0BE54D}"/>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5;p50">
              <a:extLst>
                <a:ext uri="{FF2B5EF4-FFF2-40B4-BE49-F238E27FC236}">
                  <a16:creationId xmlns:a16="http://schemas.microsoft.com/office/drawing/2014/main" id="{AD15739C-8756-15B9-5EE2-2CEC45B74F17}"/>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6;p50">
              <a:extLst>
                <a:ext uri="{FF2B5EF4-FFF2-40B4-BE49-F238E27FC236}">
                  <a16:creationId xmlns:a16="http://schemas.microsoft.com/office/drawing/2014/main" id="{07ED11D2-CC56-2114-6982-A8F8E7014BCF}"/>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7;p50">
              <a:extLst>
                <a:ext uri="{FF2B5EF4-FFF2-40B4-BE49-F238E27FC236}">
                  <a16:creationId xmlns:a16="http://schemas.microsoft.com/office/drawing/2014/main" id="{C1467CA4-B65F-4FCE-7BBF-EF8FE6DE8482}"/>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8;p50">
              <a:extLst>
                <a:ext uri="{FF2B5EF4-FFF2-40B4-BE49-F238E27FC236}">
                  <a16:creationId xmlns:a16="http://schemas.microsoft.com/office/drawing/2014/main" id="{7C9D468B-395E-A726-6375-587B21EF24BD}"/>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69;p50">
              <a:extLst>
                <a:ext uri="{FF2B5EF4-FFF2-40B4-BE49-F238E27FC236}">
                  <a16:creationId xmlns:a16="http://schemas.microsoft.com/office/drawing/2014/main" id="{C96ACAD0-D8F2-E288-C463-32E53463EE74}"/>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0;p50">
              <a:extLst>
                <a:ext uri="{FF2B5EF4-FFF2-40B4-BE49-F238E27FC236}">
                  <a16:creationId xmlns:a16="http://schemas.microsoft.com/office/drawing/2014/main" id="{B7D69F57-BC3F-8462-8132-1DB2148A1C0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1;p50">
              <a:extLst>
                <a:ext uri="{FF2B5EF4-FFF2-40B4-BE49-F238E27FC236}">
                  <a16:creationId xmlns:a16="http://schemas.microsoft.com/office/drawing/2014/main" id="{D56CFC61-0CB6-5360-66C2-DA57382B2EBA}"/>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2;p50">
              <a:extLst>
                <a:ext uri="{FF2B5EF4-FFF2-40B4-BE49-F238E27FC236}">
                  <a16:creationId xmlns:a16="http://schemas.microsoft.com/office/drawing/2014/main" id="{AA771B1B-A6E3-81BD-F122-B29E7B1F86A4}"/>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3;p50">
              <a:extLst>
                <a:ext uri="{FF2B5EF4-FFF2-40B4-BE49-F238E27FC236}">
                  <a16:creationId xmlns:a16="http://schemas.microsoft.com/office/drawing/2014/main" id="{C9DE895F-0A6F-2D18-5CF8-F32E60910DCC}"/>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4;p50">
              <a:extLst>
                <a:ext uri="{FF2B5EF4-FFF2-40B4-BE49-F238E27FC236}">
                  <a16:creationId xmlns:a16="http://schemas.microsoft.com/office/drawing/2014/main" id="{C40CE4E8-C432-27C1-50E5-F0D1D8725185}"/>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5;p50">
              <a:extLst>
                <a:ext uri="{FF2B5EF4-FFF2-40B4-BE49-F238E27FC236}">
                  <a16:creationId xmlns:a16="http://schemas.microsoft.com/office/drawing/2014/main" id="{292C6C91-0604-C9F6-FDC4-558C56804D1F}"/>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6;p50">
              <a:extLst>
                <a:ext uri="{FF2B5EF4-FFF2-40B4-BE49-F238E27FC236}">
                  <a16:creationId xmlns:a16="http://schemas.microsoft.com/office/drawing/2014/main" id="{740781B0-91B1-38AA-F4C2-5108392CCBE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7;p50">
              <a:extLst>
                <a:ext uri="{FF2B5EF4-FFF2-40B4-BE49-F238E27FC236}">
                  <a16:creationId xmlns:a16="http://schemas.microsoft.com/office/drawing/2014/main" id="{8A43509B-EBD5-5161-8604-F970E45F0DA6}"/>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8;p50">
              <a:extLst>
                <a:ext uri="{FF2B5EF4-FFF2-40B4-BE49-F238E27FC236}">
                  <a16:creationId xmlns:a16="http://schemas.microsoft.com/office/drawing/2014/main" id="{8DCC3E32-D00A-8DAF-8612-D429A04F77BD}"/>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9;p50">
              <a:extLst>
                <a:ext uri="{FF2B5EF4-FFF2-40B4-BE49-F238E27FC236}">
                  <a16:creationId xmlns:a16="http://schemas.microsoft.com/office/drawing/2014/main" id="{1FDA01AA-E7B5-D36D-4E91-8C8AF1342114}"/>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80;p50">
              <a:extLst>
                <a:ext uri="{FF2B5EF4-FFF2-40B4-BE49-F238E27FC236}">
                  <a16:creationId xmlns:a16="http://schemas.microsoft.com/office/drawing/2014/main" id="{CDE1C957-5202-F7AC-A92E-29BD25EFFD20}"/>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81;p50">
              <a:extLst>
                <a:ext uri="{FF2B5EF4-FFF2-40B4-BE49-F238E27FC236}">
                  <a16:creationId xmlns:a16="http://schemas.microsoft.com/office/drawing/2014/main" id="{5C7A74EA-58A5-D6D7-8101-FB549EBE3988}"/>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82;p50">
              <a:extLst>
                <a:ext uri="{FF2B5EF4-FFF2-40B4-BE49-F238E27FC236}">
                  <a16:creationId xmlns:a16="http://schemas.microsoft.com/office/drawing/2014/main" id="{9FEE8F6A-5B3C-98D1-ACB6-50D7128ADCB8}"/>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331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a:extLst>
            <a:ext uri="{FF2B5EF4-FFF2-40B4-BE49-F238E27FC236}">
              <a16:creationId xmlns:a16="http://schemas.microsoft.com/office/drawing/2014/main" id="{F0E3A5D0-C1E0-E266-696E-CFB670D17861}"/>
            </a:ext>
          </a:extLst>
        </p:cNvPr>
        <p:cNvGrpSpPr/>
        <p:nvPr/>
      </p:nvGrpSpPr>
      <p:grpSpPr>
        <a:xfrm>
          <a:off x="0" y="0"/>
          <a:ext cx="0" cy="0"/>
          <a:chOff x="0" y="0"/>
          <a:chExt cx="0" cy="0"/>
        </a:xfrm>
      </p:grpSpPr>
      <p:sp>
        <p:nvSpPr>
          <p:cNvPr id="266" name="Google Shape;266;p38">
            <a:extLst>
              <a:ext uri="{FF2B5EF4-FFF2-40B4-BE49-F238E27FC236}">
                <a16:creationId xmlns:a16="http://schemas.microsoft.com/office/drawing/2014/main" id="{6ADEF3F5-C73D-8B41-BF4E-A2D236FBF3E6}"/>
              </a:ext>
            </a:extLst>
          </p:cNvPr>
          <p:cNvSpPr txBox="1">
            <a:spLocks noGrp="1"/>
          </p:cNvSpPr>
          <p:nvPr>
            <p:ph type="title"/>
          </p:nvPr>
        </p:nvSpPr>
        <p:spPr>
          <a:xfrm>
            <a:off x="718461" y="3115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SWOT Analysis: </a:t>
            </a:r>
            <a:r>
              <a:rPr lang="en-US" sz="1800" dirty="0"/>
              <a:t>Egyptian Highlighted Competition</a:t>
            </a:r>
            <a:endParaRPr dirty="0"/>
          </a:p>
        </p:txBody>
      </p:sp>
      <p:sp>
        <p:nvSpPr>
          <p:cNvPr id="267" name="Google Shape;267;p38">
            <a:extLst>
              <a:ext uri="{FF2B5EF4-FFF2-40B4-BE49-F238E27FC236}">
                <a16:creationId xmlns:a16="http://schemas.microsoft.com/office/drawing/2014/main" id="{233B4276-DE03-2737-8C21-F50AAAFE64EF}"/>
              </a:ext>
            </a:extLst>
          </p:cNvPr>
          <p:cNvSpPr txBox="1"/>
          <p:nvPr/>
        </p:nvSpPr>
        <p:spPr>
          <a:xfrm>
            <a:off x="789624" y="1765772"/>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00B050"/>
                </a:solidFill>
                <a:latin typeface="Inter Medium"/>
                <a:ea typeface="Inter Medium"/>
                <a:cs typeface="Inter Medium"/>
                <a:sym typeface="Inter Medium"/>
              </a:rPr>
              <a:t>STRENGTHS</a:t>
            </a:r>
            <a:endParaRPr sz="1600" dirty="0">
              <a:solidFill>
                <a:srgbClr val="00B050"/>
              </a:solidFill>
              <a:latin typeface="Inter Medium"/>
              <a:ea typeface="Inter Medium"/>
              <a:cs typeface="Inter Medium"/>
              <a:sym typeface="Inter Medium"/>
            </a:endParaRPr>
          </a:p>
        </p:txBody>
      </p:sp>
      <p:sp>
        <p:nvSpPr>
          <p:cNvPr id="270" name="Google Shape;270;p38">
            <a:extLst>
              <a:ext uri="{FF2B5EF4-FFF2-40B4-BE49-F238E27FC236}">
                <a16:creationId xmlns:a16="http://schemas.microsoft.com/office/drawing/2014/main" id="{EB477BA1-0527-EB5E-B8D5-02544DC26596}"/>
              </a:ext>
            </a:extLst>
          </p:cNvPr>
          <p:cNvSpPr txBox="1"/>
          <p:nvPr/>
        </p:nvSpPr>
        <p:spPr>
          <a:xfrm>
            <a:off x="6665289" y="1781318"/>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FF0000"/>
                </a:solidFill>
                <a:latin typeface="Inter Medium"/>
                <a:ea typeface="Inter Medium"/>
                <a:cs typeface="Inter Medium"/>
                <a:sym typeface="Inter Medium"/>
              </a:rPr>
              <a:t>WEAKNESSES</a:t>
            </a:r>
            <a:endParaRPr sz="1600" dirty="0">
              <a:solidFill>
                <a:srgbClr val="FF0000"/>
              </a:solidFill>
              <a:latin typeface="Inter Medium"/>
              <a:ea typeface="Inter Medium"/>
              <a:cs typeface="Inter Medium"/>
              <a:sym typeface="Inter Medium"/>
            </a:endParaRPr>
          </a:p>
        </p:txBody>
      </p:sp>
      <p:sp>
        <p:nvSpPr>
          <p:cNvPr id="273" name="Google Shape;273;p38">
            <a:extLst>
              <a:ext uri="{FF2B5EF4-FFF2-40B4-BE49-F238E27FC236}">
                <a16:creationId xmlns:a16="http://schemas.microsoft.com/office/drawing/2014/main" id="{10AC9F4F-7C31-1091-0399-84462CF9A550}"/>
              </a:ext>
            </a:extLst>
          </p:cNvPr>
          <p:cNvSpPr txBox="1"/>
          <p:nvPr/>
        </p:nvSpPr>
        <p:spPr>
          <a:xfrm>
            <a:off x="321980" y="2128310"/>
            <a:ext cx="2891345" cy="1148912"/>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Brand Power &amp; Legacy: 20+ years and “Mini-Diploma” branding adds value.</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Courses drill closing tactics &amp; leadership (not just theory).</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Trains agents to align with Coldwell Banker’s brokerage standards.</a:t>
            </a:r>
            <a:endParaRPr sz="1100" dirty="0">
              <a:solidFill>
                <a:schemeClr val="dk1"/>
              </a:solidFill>
              <a:latin typeface="Roboto"/>
              <a:ea typeface="Roboto"/>
              <a:cs typeface="Roboto"/>
              <a:sym typeface="Roboto"/>
            </a:endParaRPr>
          </a:p>
        </p:txBody>
      </p:sp>
      <p:sp>
        <p:nvSpPr>
          <p:cNvPr id="279" name="Google Shape;279;p38">
            <a:extLst>
              <a:ext uri="{FF2B5EF4-FFF2-40B4-BE49-F238E27FC236}">
                <a16:creationId xmlns:a16="http://schemas.microsoft.com/office/drawing/2014/main" id="{415E5D86-7EB2-A05B-C401-372ACD9E798E}"/>
              </a:ext>
            </a:extLst>
          </p:cNvPr>
          <p:cNvSpPr/>
          <p:nvPr/>
        </p:nvSpPr>
        <p:spPr>
          <a:xfrm>
            <a:off x="4030137" y="1666961"/>
            <a:ext cx="1226581" cy="2303267"/>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8">
            <a:extLst>
              <a:ext uri="{FF2B5EF4-FFF2-40B4-BE49-F238E27FC236}">
                <a16:creationId xmlns:a16="http://schemas.microsoft.com/office/drawing/2014/main" id="{49F7DE97-91B9-9216-696E-58AEB6C8FC78}"/>
              </a:ext>
            </a:extLst>
          </p:cNvPr>
          <p:cNvGrpSpPr/>
          <p:nvPr/>
        </p:nvGrpSpPr>
        <p:grpSpPr>
          <a:xfrm>
            <a:off x="3958022" y="1578651"/>
            <a:ext cx="1352130" cy="2701041"/>
            <a:chOff x="5186401" y="494525"/>
            <a:chExt cx="1834973" cy="3724678"/>
          </a:xfrm>
        </p:grpSpPr>
        <p:sp>
          <p:nvSpPr>
            <p:cNvPr id="281" name="Google Shape;281;p38">
              <a:extLst>
                <a:ext uri="{FF2B5EF4-FFF2-40B4-BE49-F238E27FC236}">
                  <a16:creationId xmlns:a16="http://schemas.microsoft.com/office/drawing/2014/main" id="{532D4232-23B3-1B2A-B059-281EE64DEFEF}"/>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a:extLst>
                <a:ext uri="{FF2B5EF4-FFF2-40B4-BE49-F238E27FC236}">
                  <a16:creationId xmlns:a16="http://schemas.microsoft.com/office/drawing/2014/main" id="{3E09453B-2E3E-8209-89F9-D1C756913F19}"/>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 name="Google Shape;284;p38">
            <a:extLst>
              <a:ext uri="{FF2B5EF4-FFF2-40B4-BE49-F238E27FC236}">
                <a16:creationId xmlns:a16="http://schemas.microsoft.com/office/drawing/2014/main" id="{CA179DB4-A886-7887-DBCC-52D9EEA2817C}"/>
              </a:ext>
            </a:extLst>
          </p:cNvPr>
          <p:cNvCxnSpPr>
            <a:cxnSpLocks/>
          </p:cNvCxnSpPr>
          <p:nvPr/>
        </p:nvCxnSpPr>
        <p:spPr>
          <a:xfrm>
            <a:off x="2845224" y="2002866"/>
            <a:ext cx="1495131" cy="727411"/>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6" name="Google Shape;286;p38">
            <a:extLst>
              <a:ext uri="{FF2B5EF4-FFF2-40B4-BE49-F238E27FC236}">
                <a16:creationId xmlns:a16="http://schemas.microsoft.com/office/drawing/2014/main" id="{3BBECEB0-6DE7-DF4D-C55A-6D8826EB292D}"/>
              </a:ext>
            </a:extLst>
          </p:cNvPr>
          <p:cNvCxnSpPr>
            <a:cxnSpLocks/>
          </p:cNvCxnSpPr>
          <p:nvPr/>
        </p:nvCxnSpPr>
        <p:spPr>
          <a:xfrm flipV="1">
            <a:off x="2736059" y="3209855"/>
            <a:ext cx="1708035" cy="381408"/>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7" name="Google Shape;287;p38">
            <a:extLst>
              <a:ext uri="{FF2B5EF4-FFF2-40B4-BE49-F238E27FC236}">
                <a16:creationId xmlns:a16="http://schemas.microsoft.com/office/drawing/2014/main" id="{38665356-A65C-BD37-C0C3-55E128F865F5}"/>
              </a:ext>
            </a:extLst>
          </p:cNvPr>
          <p:cNvCxnSpPr>
            <a:cxnSpLocks/>
          </p:cNvCxnSpPr>
          <p:nvPr/>
        </p:nvCxnSpPr>
        <p:spPr>
          <a:xfrm rot="10800000">
            <a:off x="5017889" y="1743427"/>
            <a:ext cx="1546096" cy="304724"/>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9" name="Google Shape;289;p38">
            <a:extLst>
              <a:ext uri="{FF2B5EF4-FFF2-40B4-BE49-F238E27FC236}">
                <a16:creationId xmlns:a16="http://schemas.microsoft.com/office/drawing/2014/main" id="{0ED19A50-2559-3484-48DF-12C1A28D22EF}"/>
              </a:ext>
            </a:extLst>
          </p:cNvPr>
          <p:cNvCxnSpPr>
            <a:cxnSpLocks/>
          </p:cNvCxnSpPr>
          <p:nvPr/>
        </p:nvCxnSpPr>
        <p:spPr>
          <a:xfrm flipH="1">
            <a:off x="4631693" y="3545260"/>
            <a:ext cx="1846800" cy="189300"/>
          </a:xfrm>
          <a:prstGeom prst="bentConnector3">
            <a:avLst>
              <a:gd name="adj1" fmla="val 50000"/>
            </a:avLst>
          </a:prstGeom>
          <a:noFill/>
          <a:ln w="9525" cap="flat" cmpd="sng">
            <a:solidFill>
              <a:schemeClr val="dk1"/>
            </a:solidFill>
            <a:prstDash val="solid"/>
            <a:round/>
            <a:headEnd type="none" w="med" len="med"/>
            <a:tailEnd type="stealth" w="med" len="med"/>
          </a:ln>
        </p:spPr>
      </p:cxnSp>
      <p:sp>
        <p:nvSpPr>
          <p:cNvPr id="3" name="TextBox 2">
            <a:extLst>
              <a:ext uri="{FF2B5EF4-FFF2-40B4-BE49-F238E27FC236}">
                <a16:creationId xmlns:a16="http://schemas.microsoft.com/office/drawing/2014/main" id="{5C816DCA-A90E-55DA-C3B2-69C16E1C84F7}"/>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sp>
        <p:nvSpPr>
          <p:cNvPr id="6" name="Google Shape;270;p38">
            <a:extLst>
              <a:ext uri="{FF2B5EF4-FFF2-40B4-BE49-F238E27FC236}">
                <a16:creationId xmlns:a16="http://schemas.microsoft.com/office/drawing/2014/main" id="{ED8041C2-62BB-4AD6-84B9-BDBE818ACDFD}"/>
              </a:ext>
            </a:extLst>
          </p:cNvPr>
          <p:cNvSpPr txBox="1"/>
          <p:nvPr/>
        </p:nvSpPr>
        <p:spPr>
          <a:xfrm>
            <a:off x="6532115" y="3344769"/>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FF9900"/>
                </a:solidFill>
                <a:latin typeface="Inter Medium"/>
                <a:ea typeface="Inter Medium"/>
                <a:cs typeface="Inter Medium"/>
                <a:sym typeface="Inter Medium"/>
              </a:rPr>
              <a:t>THREATS</a:t>
            </a:r>
            <a:endParaRPr sz="1600" dirty="0">
              <a:solidFill>
                <a:srgbClr val="FF9900"/>
              </a:solidFill>
              <a:latin typeface="Inter Medium"/>
              <a:ea typeface="Inter Medium"/>
              <a:cs typeface="Inter Medium"/>
              <a:sym typeface="Inter Medium"/>
            </a:endParaRPr>
          </a:p>
        </p:txBody>
      </p:sp>
      <p:sp>
        <p:nvSpPr>
          <p:cNvPr id="7" name="Google Shape;267;p38">
            <a:extLst>
              <a:ext uri="{FF2B5EF4-FFF2-40B4-BE49-F238E27FC236}">
                <a16:creationId xmlns:a16="http://schemas.microsoft.com/office/drawing/2014/main" id="{729BE1D5-8CEC-039F-8F65-495974053145}"/>
              </a:ext>
            </a:extLst>
          </p:cNvPr>
          <p:cNvSpPr txBox="1"/>
          <p:nvPr/>
        </p:nvSpPr>
        <p:spPr>
          <a:xfrm>
            <a:off x="719850" y="3277222"/>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0033CC"/>
                </a:solidFill>
                <a:latin typeface="Inter Medium"/>
                <a:ea typeface="Inter Medium"/>
                <a:cs typeface="Inter Medium"/>
                <a:sym typeface="Inter Medium"/>
              </a:rPr>
              <a:t>Opportunities</a:t>
            </a:r>
            <a:endParaRPr sz="1600" dirty="0">
              <a:solidFill>
                <a:srgbClr val="0033CC"/>
              </a:solidFill>
              <a:latin typeface="Inter Medium"/>
              <a:ea typeface="Inter Medium"/>
              <a:cs typeface="Inter Medium"/>
              <a:sym typeface="Inter Medium"/>
            </a:endParaRPr>
          </a:p>
        </p:txBody>
      </p:sp>
      <p:sp>
        <p:nvSpPr>
          <p:cNvPr id="8" name="Google Shape;273;p38">
            <a:extLst>
              <a:ext uri="{FF2B5EF4-FFF2-40B4-BE49-F238E27FC236}">
                <a16:creationId xmlns:a16="http://schemas.microsoft.com/office/drawing/2014/main" id="{DE0897C0-4991-AE31-6BCF-823EDF835E93}"/>
              </a:ext>
            </a:extLst>
          </p:cNvPr>
          <p:cNvSpPr txBox="1"/>
          <p:nvPr/>
        </p:nvSpPr>
        <p:spPr>
          <a:xfrm>
            <a:off x="718561" y="734194"/>
            <a:ext cx="7703900" cy="807335"/>
          </a:xfrm>
          <a:prstGeom prst="rect">
            <a:avLst/>
          </a:prstGeom>
          <a:noFill/>
          <a:ln>
            <a:noFill/>
          </a:ln>
        </p:spPr>
        <p:txBody>
          <a:bodyPr spcFirstLastPara="1" wrap="square" lIns="91425" tIns="91425" rIns="91425" bIns="91425" anchor="t" anchorCtr="0">
            <a:noAutofit/>
          </a:bodyPr>
          <a:lstStyle/>
          <a:p>
            <a:pPr lvl="0"/>
            <a:r>
              <a:rPr lang="en-US" sz="1200" b="1" dirty="0"/>
              <a:t>Coldwell Banker Training Academy </a:t>
            </a:r>
            <a:r>
              <a:rPr lang="en-US" sz="1200" dirty="0"/>
              <a:t>Coldwell Banker’s academy provides short courses and “mini-diplomas” for agents at various levels. These courses combine theoretical and practical elements with an emphasis on negotiation and closing skills. Coldwell Banker leverages its brand and 20+ years in Egypt to attract both new and experienced agents.</a:t>
            </a:r>
            <a:endParaRPr sz="1200" dirty="0">
              <a:solidFill>
                <a:schemeClr val="dk1"/>
              </a:solidFill>
              <a:latin typeface="Roboto"/>
              <a:ea typeface="Roboto"/>
              <a:cs typeface="Roboto"/>
              <a:sym typeface="Roboto"/>
            </a:endParaRPr>
          </a:p>
        </p:txBody>
      </p:sp>
      <p:sp>
        <p:nvSpPr>
          <p:cNvPr id="11" name="Google Shape;273;p38">
            <a:extLst>
              <a:ext uri="{FF2B5EF4-FFF2-40B4-BE49-F238E27FC236}">
                <a16:creationId xmlns:a16="http://schemas.microsoft.com/office/drawing/2014/main" id="{AED3D475-22C6-BD71-53AD-984CA6674EA8}"/>
              </a:ext>
            </a:extLst>
          </p:cNvPr>
          <p:cNvSpPr txBox="1"/>
          <p:nvPr/>
        </p:nvSpPr>
        <p:spPr>
          <a:xfrm>
            <a:off x="5736569" y="2176705"/>
            <a:ext cx="3165411" cy="117365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EGP 3,900 for 1 day (~$125) is a bit much for newbie agents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requires physical attendance (New Cairo/Alexandria).</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More oriented to brokerages not individuals.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Focus on "future leaders" may rebel rookie agents needing basics.</a:t>
            </a:r>
            <a:endParaRPr sz="1100" dirty="0">
              <a:solidFill>
                <a:schemeClr val="dk1"/>
              </a:solidFill>
              <a:latin typeface="Roboto"/>
              <a:ea typeface="Roboto"/>
              <a:cs typeface="Roboto"/>
              <a:sym typeface="Roboto"/>
            </a:endParaRPr>
          </a:p>
        </p:txBody>
      </p:sp>
      <p:sp>
        <p:nvSpPr>
          <p:cNvPr id="12" name="Google Shape;273;p38">
            <a:extLst>
              <a:ext uri="{FF2B5EF4-FFF2-40B4-BE49-F238E27FC236}">
                <a16:creationId xmlns:a16="http://schemas.microsoft.com/office/drawing/2014/main" id="{551C8F8D-1230-B995-0BC0-59338E4CA78C}"/>
              </a:ext>
            </a:extLst>
          </p:cNvPr>
          <p:cNvSpPr txBox="1"/>
          <p:nvPr/>
        </p:nvSpPr>
        <p:spPr>
          <a:xfrm>
            <a:off x="280440" y="3632077"/>
            <a:ext cx="2891345" cy="889188"/>
          </a:xfrm>
          <a:prstGeom prst="rect">
            <a:avLst/>
          </a:prstGeom>
          <a:noFill/>
          <a:ln>
            <a:noFill/>
          </a:ln>
        </p:spPr>
        <p:txBody>
          <a:bodyPr spcFirstLastPara="1" wrap="square" lIns="91425" tIns="91425" rIns="91425" bIns="91425" anchor="t" anchorCtr="0">
            <a:noAutofit/>
          </a:bodyPr>
          <a:lstStyle/>
          <a:p>
            <a:pPr marL="171450" lvl="1" indent="-171450">
              <a:buFont typeface="Arial" panose="020B0604020202020204" pitchFamily="34" charset="0"/>
              <a:buChar char="•"/>
            </a:pPr>
            <a:r>
              <a:rPr lang="en-US" sz="1100" dirty="0">
                <a:solidFill>
                  <a:schemeClr val="dk1"/>
                </a:solidFill>
                <a:latin typeface="Roboto"/>
                <a:ea typeface="Roboto"/>
                <a:cs typeface="Roboto"/>
                <a:sym typeface="Roboto"/>
              </a:rPr>
              <a:t>(1-day workshops + recorded access) Could be underpriced.</a:t>
            </a:r>
          </a:p>
          <a:p>
            <a:pPr marL="171450" lvl="1" indent="-171450">
              <a:buFont typeface="Arial" panose="020B0604020202020204" pitchFamily="34" charset="0"/>
              <a:buChar char="•"/>
            </a:pPr>
            <a:r>
              <a:rPr lang="en-US" sz="1100" dirty="0">
                <a:solidFill>
                  <a:schemeClr val="dk1"/>
                </a:solidFill>
                <a:latin typeface="Roboto"/>
                <a:ea typeface="Roboto"/>
                <a:cs typeface="Roboto"/>
                <a:sym typeface="Roboto"/>
              </a:rPr>
              <a:t>Offer more variety for courses.</a:t>
            </a:r>
          </a:p>
          <a:p>
            <a:pPr marL="171450" lvl="1" indent="-171450">
              <a:buFont typeface="Arial" panose="020B0604020202020204" pitchFamily="34" charset="0"/>
              <a:buChar char="•"/>
            </a:pPr>
            <a:r>
              <a:rPr lang="en-US" sz="1100" dirty="0">
                <a:solidFill>
                  <a:schemeClr val="dk1"/>
                </a:solidFill>
                <a:latin typeface="Roboto"/>
                <a:ea typeface="Roboto"/>
                <a:cs typeface="Roboto"/>
                <a:sym typeface="Roboto"/>
              </a:rPr>
              <a:t>Do better with individuals’ courses</a:t>
            </a:r>
          </a:p>
        </p:txBody>
      </p:sp>
      <p:sp>
        <p:nvSpPr>
          <p:cNvPr id="13" name="Google Shape;273;p38">
            <a:extLst>
              <a:ext uri="{FF2B5EF4-FFF2-40B4-BE49-F238E27FC236}">
                <a16:creationId xmlns:a16="http://schemas.microsoft.com/office/drawing/2014/main" id="{C22950FF-B416-9E75-7509-4B3A3107327F}"/>
              </a:ext>
            </a:extLst>
          </p:cNvPr>
          <p:cNvSpPr txBox="1"/>
          <p:nvPr/>
        </p:nvSpPr>
        <p:spPr>
          <a:xfrm>
            <a:off x="5881152" y="3639910"/>
            <a:ext cx="3011339" cy="117365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Agents may train with Coldwell to join their brokerage network.</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Their "mini-diploma" branding outshines generic certificates.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Physical branches in New Cairo/Alexandria are key hubs.</a:t>
            </a:r>
            <a:endParaRPr sz="1100" dirty="0">
              <a:solidFill>
                <a:schemeClr val="dk1"/>
              </a:solidFill>
              <a:latin typeface="Roboto"/>
              <a:ea typeface="Roboto"/>
              <a:cs typeface="Roboto"/>
              <a:sym typeface="Roboto"/>
            </a:endParaRPr>
          </a:p>
        </p:txBody>
      </p:sp>
      <p:pic>
        <p:nvPicPr>
          <p:cNvPr id="4" name="Picture 3">
            <a:extLst>
              <a:ext uri="{FF2B5EF4-FFF2-40B4-BE49-F238E27FC236}">
                <a16:creationId xmlns:a16="http://schemas.microsoft.com/office/drawing/2014/main" id="{7FA5FAAA-EA0E-6DE3-641A-86722E542810}"/>
              </a:ext>
            </a:extLst>
          </p:cNvPr>
          <p:cNvPicPr>
            <a:picLocks noChangeAspect="1"/>
          </p:cNvPicPr>
          <p:nvPr/>
        </p:nvPicPr>
        <p:blipFill>
          <a:blip r:embed="rId3"/>
          <a:stretch>
            <a:fillRect/>
          </a:stretch>
        </p:blipFill>
        <p:spPr>
          <a:xfrm>
            <a:off x="4020112" y="2175361"/>
            <a:ext cx="1226580" cy="1226580"/>
          </a:xfrm>
          <a:prstGeom prst="rect">
            <a:avLst/>
          </a:prstGeom>
        </p:spPr>
      </p:pic>
      <p:grpSp>
        <p:nvGrpSpPr>
          <p:cNvPr id="2" name="Google Shape;931;p50">
            <a:extLst>
              <a:ext uri="{FF2B5EF4-FFF2-40B4-BE49-F238E27FC236}">
                <a16:creationId xmlns:a16="http://schemas.microsoft.com/office/drawing/2014/main" id="{A02F80E6-EFE9-EF48-6C53-23BC86694B09}"/>
              </a:ext>
            </a:extLst>
          </p:cNvPr>
          <p:cNvGrpSpPr/>
          <p:nvPr/>
        </p:nvGrpSpPr>
        <p:grpSpPr>
          <a:xfrm>
            <a:off x="411178" y="372533"/>
            <a:ext cx="8283402" cy="4118187"/>
            <a:chOff x="233350" y="949250"/>
            <a:chExt cx="7137300" cy="3802300"/>
          </a:xfrm>
          <a:solidFill>
            <a:srgbClr val="000099">
              <a:alpha val="10000"/>
            </a:srgbClr>
          </a:solidFill>
        </p:grpSpPr>
        <p:sp>
          <p:nvSpPr>
            <p:cNvPr id="5" name="Google Shape;932;p50">
              <a:extLst>
                <a:ext uri="{FF2B5EF4-FFF2-40B4-BE49-F238E27FC236}">
                  <a16:creationId xmlns:a16="http://schemas.microsoft.com/office/drawing/2014/main" id="{A43E3432-FD2C-493F-39F6-3C3C9A963ACC}"/>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3;p50">
              <a:extLst>
                <a:ext uri="{FF2B5EF4-FFF2-40B4-BE49-F238E27FC236}">
                  <a16:creationId xmlns:a16="http://schemas.microsoft.com/office/drawing/2014/main" id="{3C51722C-14EA-4F01-8740-5403F8785879}"/>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4;p50">
              <a:extLst>
                <a:ext uri="{FF2B5EF4-FFF2-40B4-BE49-F238E27FC236}">
                  <a16:creationId xmlns:a16="http://schemas.microsoft.com/office/drawing/2014/main" id="{54EB3E58-CDBC-F9A5-46FB-10895EB2A770}"/>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5;p50">
              <a:extLst>
                <a:ext uri="{FF2B5EF4-FFF2-40B4-BE49-F238E27FC236}">
                  <a16:creationId xmlns:a16="http://schemas.microsoft.com/office/drawing/2014/main" id="{75FEDDCE-346C-A57D-D6CA-EC47CA3F00B9}"/>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p50">
              <a:extLst>
                <a:ext uri="{FF2B5EF4-FFF2-40B4-BE49-F238E27FC236}">
                  <a16:creationId xmlns:a16="http://schemas.microsoft.com/office/drawing/2014/main" id="{EAB31FEE-8CD6-A863-82EA-309B47A158E9}"/>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7;p50">
              <a:extLst>
                <a:ext uri="{FF2B5EF4-FFF2-40B4-BE49-F238E27FC236}">
                  <a16:creationId xmlns:a16="http://schemas.microsoft.com/office/drawing/2014/main" id="{E6E2A9BF-9C41-8CBF-C422-A63B58CA4EE3}"/>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8;p50">
              <a:extLst>
                <a:ext uri="{FF2B5EF4-FFF2-40B4-BE49-F238E27FC236}">
                  <a16:creationId xmlns:a16="http://schemas.microsoft.com/office/drawing/2014/main" id="{1E33CB5F-4B21-9243-A4EA-3C5483181101}"/>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9;p50">
              <a:extLst>
                <a:ext uri="{FF2B5EF4-FFF2-40B4-BE49-F238E27FC236}">
                  <a16:creationId xmlns:a16="http://schemas.microsoft.com/office/drawing/2014/main" id="{C807B4B6-E42A-5948-6FB3-66C1893CFAE1}"/>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0;p50">
              <a:extLst>
                <a:ext uri="{FF2B5EF4-FFF2-40B4-BE49-F238E27FC236}">
                  <a16:creationId xmlns:a16="http://schemas.microsoft.com/office/drawing/2014/main" id="{B731D14D-BA28-9D8C-12E9-CE6981E090D9}"/>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1;p50">
              <a:extLst>
                <a:ext uri="{FF2B5EF4-FFF2-40B4-BE49-F238E27FC236}">
                  <a16:creationId xmlns:a16="http://schemas.microsoft.com/office/drawing/2014/main" id="{9ECC8730-9513-7997-68E9-7E1D1BC2ADF1}"/>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2;p50">
              <a:extLst>
                <a:ext uri="{FF2B5EF4-FFF2-40B4-BE49-F238E27FC236}">
                  <a16:creationId xmlns:a16="http://schemas.microsoft.com/office/drawing/2014/main" id="{94C5A870-073C-19B4-EE75-11DFC82B2DFD}"/>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3;p50">
              <a:extLst>
                <a:ext uri="{FF2B5EF4-FFF2-40B4-BE49-F238E27FC236}">
                  <a16:creationId xmlns:a16="http://schemas.microsoft.com/office/drawing/2014/main" id="{319900C2-5A40-2F53-F3CA-2A805D610697}"/>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4;p50">
              <a:extLst>
                <a:ext uri="{FF2B5EF4-FFF2-40B4-BE49-F238E27FC236}">
                  <a16:creationId xmlns:a16="http://schemas.microsoft.com/office/drawing/2014/main" id="{2F5E6222-125B-2F39-BF61-506BC896B0BD}"/>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5;p50">
              <a:extLst>
                <a:ext uri="{FF2B5EF4-FFF2-40B4-BE49-F238E27FC236}">
                  <a16:creationId xmlns:a16="http://schemas.microsoft.com/office/drawing/2014/main" id="{1DD6E717-01C2-9C7B-2A07-A917B96A0DB6}"/>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6;p50">
              <a:extLst>
                <a:ext uri="{FF2B5EF4-FFF2-40B4-BE49-F238E27FC236}">
                  <a16:creationId xmlns:a16="http://schemas.microsoft.com/office/drawing/2014/main" id="{0C33C282-5EA3-1371-E65D-A9CAB3552B71}"/>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7;p50">
              <a:extLst>
                <a:ext uri="{FF2B5EF4-FFF2-40B4-BE49-F238E27FC236}">
                  <a16:creationId xmlns:a16="http://schemas.microsoft.com/office/drawing/2014/main" id="{AA15ABCB-7538-55DE-F318-049D7B1F0B79}"/>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8;p50">
              <a:extLst>
                <a:ext uri="{FF2B5EF4-FFF2-40B4-BE49-F238E27FC236}">
                  <a16:creationId xmlns:a16="http://schemas.microsoft.com/office/drawing/2014/main" id="{1D9B6479-CCF3-30CE-5A87-D4CCEA1657A5}"/>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9;p50">
              <a:extLst>
                <a:ext uri="{FF2B5EF4-FFF2-40B4-BE49-F238E27FC236}">
                  <a16:creationId xmlns:a16="http://schemas.microsoft.com/office/drawing/2014/main" id="{104A70CE-2AF8-6134-4872-C6A238DF2360}"/>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0;p50">
              <a:extLst>
                <a:ext uri="{FF2B5EF4-FFF2-40B4-BE49-F238E27FC236}">
                  <a16:creationId xmlns:a16="http://schemas.microsoft.com/office/drawing/2014/main" id="{8FD7BC03-461B-E4A8-7647-8F8A44672C2A}"/>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1;p50">
              <a:extLst>
                <a:ext uri="{FF2B5EF4-FFF2-40B4-BE49-F238E27FC236}">
                  <a16:creationId xmlns:a16="http://schemas.microsoft.com/office/drawing/2014/main" id="{445C1723-29B6-A69F-F4DB-23035325B48B}"/>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2;p50">
              <a:extLst>
                <a:ext uri="{FF2B5EF4-FFF2-40B4-BE49-F238E27FC236}">
                  <a16:creationId xmlns:a16="http://schemas.microsoft.com/office/drawing/2014/main" id="{00A9304E-A680-8C26-042D-0E6B0295C248}"/>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3;p50">
              <a:extLst>
                <a:ext uri="{FF2B5EF4-FFF2-40B4-BE49-F238E27FC236}">
                  <a16:creationId xmlns:a16="http://schemas.microsoft.com/office/drawing/2014/main" id="{ECCF29F5-CB70-431E-B0C8-AD256EBCED29}"/>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4;p50">
              <a:extLst>
                <a:ext uri="{FF2B5EF4-FFF2-40B4-BE49-F238E27FC236}">
                  <a16:creationId xmlns:a16="http://schemas.microsoft.com/office/drawing/2014/main" id="{FC623E15-00E5-08AA-EF67-5DE1DBA942E8}"/>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5;p50">
              <a:extLst>
                <a:ext uri="{FF2B5EF4-FFF2-40B4-BE49-F238E27FC236}">
                  <a16:creationId xmlns:a16="http://schemas.microsoft.com/office/drawing/2014/main" id="{A91C6732-D891-C19F-1876-F0D1790768A5}"/>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6;p50">
              <a:extLst>
                <a:ext uri="{FF2B5EF4-FFF2-40B4-BE49-F238E27FC236}">
                  <a16:creationId xmlns:a16="http://schemas.microsoft.com/office/drawing/2014/main" id="{0B75D899-28F5-41F7-C987-7197C1DB680B}"/>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p50">
              <a:extLst>
                <a:ext uri="{FF2B5EF4-FFF2-40B4-BE49-F238E27FC236}">
                  <a16:creationId xmlns:a16="http://schemas.microsoft.com/office/drawing/2014/main" id="{48E93C07-19D7-EFE2-40AE-4EC54F6728E1}"/>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8;p50">
              <a:extLst>
                <a:ext uri="{FF2B5EF4-FFF2-40B4-BE49-F238E27FC236}">
                  <a16:creationId xmlns:a16="http://schemas.microsoft.com/office/drawing/2014/main" id="{D0581724-D0CF-6294-5C1F-90DD7A2F59AD}"/>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9;p50">
              <a:extLst>
                <a:ext uri="{FF2B5EF4-FFF2-40B4-BE49-F238E27FC236}">
                  <a16:creationId xmlns:a16="http://schemas.microsoft.com/office/drawing/2014/main" id="{96281FD3-C95D-F006-378F-CE5673FE4AC1}"/>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0;p50">
              <a:extLst>
                <a:ext uri="{FF2B5EF4-FFF2-40B4-BE49-F238E27FC236}">
                  <a16:creationId xmlns:a16="http://schemas.microsoft.com/office/drawing/2014/main" id="{ABCB17A9-FCD1-786E-F11E-56AB6DEE26DB}"/>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1;p50">
              <a:extLst>
                <a:ext uri="{FF2B5EF4-FFF2-40B4-BE49-F238E27FC236}">
                  <a16:creationId xmlns:a16="http://schemas.microsoft.com/office/drawing/2014/main" id="{1A3EFC64-728F-C8EC-7A9D-00F74D097A06}"/>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2;p50">
              <a:extLst>
                <a:ext uri="{FF2B5EF4-FFF2-40B4-BE49-F238E27FC236}">
                  <a16:creationId xmlns:a16="http://schemas.microsoft.com/office/drawing/2014/main" id="{5A756C3C-46BE-7BE3-A30E-B60AE0E524A9}"/>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3;p50">
              <a:extLst>
                <a:ext uri="{FF2B5EF4-FFF2-40B4-BE49-F238E27FC236}">
                  <a16:creationId xmlns:a16="http://schemas.microsoft.com/office/drawing/2014/main" id="{AA8E5DED-59D2-6CE2-9F7C-C0CFB7D9D6CE}"/>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4;p50">
              <a:extLst>
                <a:ext uri="{FF2B5EF4-FFF2-40B4-BE49-F238E27FC236}">
                  <a16:creationId xmlns:a16="http://schemas.microsoft.com/office/drawing/2014/main" id="{EC76000B-4BE9-0A76-711B-C9E824D5DEED}"/>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5;p50">
              <a:extLst>
                <a:ext uri="{FF2B5EF4-FFF2-40B4-BE49-F238E27FC236}">
                  <a16:creationId xmlns:a16="http://schemas.microsoft.com/office/drawing/2014/main" id="{53D6D068-1DC6-103E-928E-1B295B7AEA13}"/>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6;p50">
              <a:extLst>
                <a:ext uri="{FF2B5EF4-FFF2-40B4-BE49-F238E27FC236}">
                  <a16:creationId xmlns:a16="http://schemas.microsoft.com/office/drawing/2014/main" id="{0E2B3DB8-F905-68BA-7C0A-FFA733CB2912}"/>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7;p50">
              <a:extLst>
                <a:ext uri="{FF2B5EF4-FFF2-40B4-BE49-F238E27FC236}">
                  <a16:creationId xmlns:a16="http://schemas.microsoft.com/office/drawing/2014/main" id="{1010745F-6D55-F982-5175-971F6B6FC5CE}"/>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8;p50">
              <a:extLst>
                <a:ext uri="{FF2B5EF4-FFF2-40B4-BE49-F238E27FC236}">
                  <a16:creationId xmlns:a16="http://schemas.microsoft.com/office/drawing/2014/main" id="{9950099F-12AC-6134-748F-1EB0B63914C1}"/>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69;p50">
              <a:extLst>
                <a:ext uri="{FF2B5EF4-FFF2-40B4-BE49-F238E27FC236}">
                  <a16:creationId xmlns:a16="http://schemas.microsoft.com/office/drawing/2014/main" id="{69EE3EBA-1786-B701-5F5E-F972EE64AA75}"/>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0;p50">
              <a:extLst>
                <a:ext uri="{FF2B5EF4-FFF2-40B4-BE49-F238E27FC236}">
                  <a16:creationId xmlns:a16="http://schemas.microsoft.com/office/drawing/2014/main" id="{FF93199F-6429-1AFE-FAA7-DCD8234772FF}"/>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1;p50">
              <a:extLst>
                <a:ext uri="{FF2B5EF4-FFF2-40B4-BE49-F238E27FC236}">
                  <a16:creationId xmlns:a16="http://schemas.microsoft.com/office/drawing/2014/main" id="{5AAF30C4-2009-EFFB-5EF5-B03F83CAE954}"/>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2;p50">
              <a:extLst>
                <a:ext uri="{FF2B5EF4-FFF2-40B4-BE49-F238E27FC236}">
                  <a16:creationId xmlns:a16="http://schemas.microsoft.com/office/drawing/2014/main" id="{9D4C4F1F-C7E1-9F31-AABA-6767884D2441}"/>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3;p50">
              <a:extLst>
                <a:ext uri="{FF2B5EF4-FFF2-40B4-BE49-F238E27FC236}">
                  <a16:creationId xmlns:a16="http://schemas.microsoft.com/office/drawing/2014/main" id="{0EEBAD69-9C46-AD05-C7B1-EFB397F5CEC7}"/>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4;p50">
              <a:extLst>
                <a:ext uri="{FF2B5EF4-FFF2-40B4-BE49-F238E27FC236}">
                  <a16:creationId xmlns:a16="http://schemas.microsoft.com/office/drawing/2014/main" id="{C844216A-9094-30FC-4D2B-DA49FD6594A8}"/>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5;p50">
              <a:extLst>
                <a:ext uri="{FF2B5EF4-FFF2-40B4-BE49-F238E27FC236}">
                  <a16:creationId xmlns:a16="http://schemas.microsoft.com/office/drawing/2014/main" id="{6E1EF5B1-40F0-F030-B1FB-EF4A74859A86}"/>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6;p50">
              <a:extLst>
                <a:ext uri="{FF2B5EF4-FFF2-40B4-BE49-F238E27FC236}">
                  <a16:creationId xmlns:a16="http://schemas.microsoft.com/office/drawing/2014/main" id="{1AFE824A-5567-1E50-F4D9-96BFC2133643}"/>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7;p50">
              <a:extLst>
                <a:ext uri="{FF2B5EF4-FFF2-40B4-BE49-F238E27FC236}">
                  <a16:creationId xmlns:a16="http://schemas.microsoft.com/office/drawing/2014/main" id="{242AF9DE-5CE0-E278-E2E0-A34F9D8BFE87}"/>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8;p50">
              <a:extLst>
                <a:ext uri="{FF2B5EF4-FFF2-40B4-BE49-F238E27FC236}">
                  <a16:creationId xmlns:a16="http://schemas.microsoft.com/office/drawing/2014/main" id="{B759A260-F517-A05C-EC56-405F7D4D2E4E}"/>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9;p50">
              <a:extLst>
                <a:ext uri="{FF2B5EF4-FFF2-40B4-BE49-F238E27FC236}">
                  <a16:creationId xmlns:a16="http://schemas.microsoft.com/office/drawing/2014/main" id="{1855CCC8-F0A6-5A99-1CC5-BBA974D71FC8}"/>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80;p50">
              <a:extLst>
                <a:ext uri="{FF2B5EF4-FFF2-40B4-BE49-F238E27FC236}">
                  <a16:creationId xmlns:a16="http://schemas.microsoft.com/office/drawing/2014/main" id="{FB084B11-5945-811A-FA18-4F18BA4F41F7}"/>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81;p50">
              <a:extLst>
                <a:ext uri="{FF2B5EF4-FFF2-40B4-BE49-F238E27FC236}">
                  <a16:creationId xmlns:a16="http://schemas.microsoft.com/office/drawing/2014/main" id="{E03272DA-E923-BE89-4919-3AE81A5DD313}"/>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82;p50">
              <a:extLst>
                <a:ext uri="{FF2B5EF4-FFF2-40B4-BE49-F238E27FC236}">
                  <a16:creationId xmlns:a16="http://schemas.microsoft.com/office/drawing/2014/main" id="{7A0FCF58-FEF6-E6FC-41AC-DDB9397683A1}"/>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2561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a:extLst>
            <a:ext uri="{FF2B5EF4-FFF2-40B4-BE49-F238E27FC236}">
              <a16:creationId xmlns:a16="http://schemas.microsoft.com/office/drawing/2014/main" id="{F4793F6A-37B1-4C42-D150-E970F5E976B4}"/>
            </a:ext>
          </a:extLst>
        </p:cNvPr>
        <p:cNvGrpSpPr/>
        <p:nvPr/>
      </p:nvGrpSpPr>
      <p:grpSpPr>
        <a:xfrm>
          <a:off x="0" y="0"/>
          <a:ext cx="0" cy="0"/>
          <a:chOff x="0" y="0"/>
          <a:chExt cx="0" cy="0"/>
        </a:xfrm>
      </p:grpSpPr>
      <p:sp>
        <p:nvSpPr>
          <p:cNvPr id="266" name="Google Shape;266;p38">
            <a:extLst>
              <a:ext uri="{FF2B5EF4-FFF2-40B4-BE49-F238E27FC236}">
                <a16:creationId xmlns:a16="http://schemas.microsoft.com/office/drawing/2014/main" id="{36CAE75E-F480-864A-838B-9D83802FB717}"/>
              </a:ext>
            </a:extLst>
          </p:cNvPr>
          <p:cNvSpPr txBox="1">
            <a:spLocks noGrp="1"/>
          </p:cNvSpPr>
          <p:nvPr>
            <p:ph type="title"/>
          </p:nvPr>
        </p:nvSpPr>
        <p:spPr>
          <a:xfrm>
            <a:off x="718461" y="3115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SWOT Analysis: </a:t>
            </a:r>
            <a:r>
              <a:rPr lang="en-US" sz="1800" dirty="0"/>
              <a:t>Egyptian Highlighted Competition</a:t>
            </a:r>
            <a:endParaRPr dirty="0"/>
          </a:p>
        </p:txBody>
      </p:sp>
      <p:sp>
        <p:nvSpPr>
          <p:cNvPr id="267" name="Google Shape;267;p38">
            <a:extLst>
              <a:ext uri="{FF2B5EF4-FFF2-40B4-BE49-F238E27FC236}">
                <a16:creationId xmlns:a16="http://schemas.microsoft.com/office/drawing/2014/main" id="{8E116EA8-4E7F-7897-077C-1F6B6A3E03F2}"/>
              </a:ext>
            </a:extLst>
          </p:cNvPr>
          <p:cNvSpPr txBox="1"/>
          <p:nvPr/>
        </p:nvSpPr>
        <p:spPr>
          <a:xfrm>
            <a:off x="789624" y="1765772"/>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00B050"/>
                </a:solidFill>
                <a:latin typeface="Inter Medium"/>
                <a:ea typeface="Inter Medium"/>
                <a:cs typeface="Inter Medium"/>
                <a:sym typeface="Inter Medium"/>
              </a:rPr>
              <a:t>STRENGTHS</a:t>
            </a:r>
            <a:endParaRPr sz="1600" dirty="0">
              <a:solidFill>
                <a:srgbClr val="00B050"/>
              </a:solidFill>
              <a:latin typeface="Inter Medium"/>
              <a:ea typeface="Inter Medium"/>
              <a:cs typeface="Inter Medium"/>
              <a:sym typeface="Inter Medium"/>
            </a:endParaRPr>
          </a:p>
        </p:txBody>
      </p:sp>
      <p:sp>
        <p:nvSpPr>
          <p:cNvPr id="270" name="Google Shape;270;p38">
            <a:extLst>
              <a:ext uri="{FF2B5EF4-FFF2-40B4-BE49-F238E27FC236}">
                <a16:creationId xmlns:a16="http://schemas.microsoft.com/office/drawing/2014/main" id="{289A7D0D-239D-F27C-5582-EFAB0B03E6D1}"/>
              </a:ext>
            </a:extLst>
          </p:cNvPr>
          <p:cNvSpPr txBox="1"/>
          <p:nvPr/>
        </p:nvSpPr>
        <p:spPr>
          <a:xfrm>
            <a:off x="6665289" y="1781318"/>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FF0000"/>
                </a:solidFill>
                <a:latin typeface="Inter Medium"/>
                <a:ea typeface="Inter Medium"/>
                <a:cs typeface="Inter Medium"/>
                <a:sym typeface="Inter Medium"/>
              </a:rPr>
              <a:t>WEAKNESSES</a:t>
            </a:r>
            <a:endParaRPr sz="1600" dirty="0">
              <a:solidFill>
                <a:srgbClr val="FF0000"/>
              </a:solidFill>
              <a:latin typeface="Inter Medium"/>
              <a:ea typeface="Inter Medium"/>
              <a:cs typeface="Inter Medium"/>
              <a:sym typeface="Inter Medium"/>
            </a:endParaRPr>
          </a:p>
        </p:txBody>
      </p:sp>
      <p:sp>
        <p:nvSpPr>
          <p:cNvPr id="273" name="Google Shape;273;p38">
            <a:extLst>
              <a:ext uri="{FF2B5EF4-FFF2-40B4-BE49-F238E27FC236}">
                <a16:creationId xmlns:a16="http://schemas.microsoft.com/office/drawing/2014/main" id="{B03B4E86-C174-33A6-F44B-4BCD5EDE5F0A}"/>
              </a:ext>
            </a:extLst>
          </p:cNvPr>
          <p:cNvSpPr txBox="1"/>
          <p:nvPr/>
        </p:nvSpPr>
        <p:spPr>
          <a:xfrm>
            <a:off x="321980" y="2128310"/>
            <a:ext cx="2891345" cy="1129327"/>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Free High-Quality Training, attracting 90+ agents/session.</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Brand Credibility: backed by Bayut.com flowing instructors from UAE.</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Networking Hub: Agents also join for peer connections as much as training.</a:t>
            </a:r>
            <a:endParaRPr sz="1100" dirty="0">
              <a:solidFill>
                <a:schemeClr val="dk1"/>
              </a:solidFill>
              <a:latin typeface="Roboto"/>
              <a:ea typeface="Roboto"/>
              <a:cs typeface="Roboto"/>
              <a:sym typeface="Roboto"/>
            </a:endParaRPr>
          </a:p>
        </p:txBody>
      </p:sp>
      <p:sp>
        <p:nvSpPr>
          <p:cNvPr id="279" name="Google Shape;279;p38">
            <a:extLst>
              <a:ext uri="{FF2B5EF4-FFF2-40B4-BE49-F238E27FC236}">
                <a16:creationId xmlns:a16="http://schemas.microsoft.com/office/drawing/2014/main" id="{481CDD93-C5CB-B728-9799-7ACFBA9B0AF8}"/>
              </a:ext>
            </a:extLst>
          </p:cNvPr>
          <p:cNvSpPr/>
          <p:nvPr/>
        </p:nvSpPr>
        <p:spPr>
          <a:xfrm>
            <a:off x="4030137" y="1666961"/>
            <a:ext cx="1226581" cy="2303267"/>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8">
            <a:extLst>
              <a:ext uri="{FF2B5EF4-FFF2-40B4-BE49-F238E27FC236}">
                <a16:creationId xmlns:a16="http://schemas.microsoft.com/office/drawing/2014/main" id="{70789080-F4D4-3845-0389-07B48F7BE20C}"/>
              </a:ext>
            </a:extLst>
          </p:cNvPr>
          <p:cNvGrpSpPr/>
          <p:nvPr/>
        </p:nvGrpSpPr>
        <p:grpSpPr>
          <a:xfrm>
            <a:off x="3958022" y="1578651"/>
            <a:ext cx="1352130" cy="2701041"/>
            <a:chOff x="5186401" y="494525"/>
            <a:chExt cx="1834973" cy="3724678"/>
          </a:xfrm>
        </p:grpSpPr>
        <p:sp>
          <p:nvSpPr>
            <p:cNvPr id="281" name="Google Shape;281;p38">
              <a:extLst>
                <a:ext uri="{FF2B5EF4-FFF2-40B4-BE49-F238E27FC236}">
                  <a16:creationId xmlns:a16="http://schemas.microsoft.com/office/drawing/2014/main" id="{6C38F6E1-062F-A1AB-4141-F6596C722C16}"/>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a:extLst>
                <a:ext uri="{FF2B5EF4-FFF2-40B4-BE49-F238E27FC236}">
                  <a16:creationId xmlns:a16="http://schemas.microsoft.com/office/drawing/2014/main" id="{4338F6DE-FC83-AC33-4E37-4AC1E070A3A0}"/>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 name="Google Shape;284;p38">
            <a:extLst>
              <a:ext uri="{FF2B5EF4-FFF2-40B4-BE49-F238E27FC236}">
                <a16:creationId xmlns:a16="http://schemas.microsoft.com/office/drawing/2014/main" id="{245BDE83-43A0-CF96-7852-89AB667740CC}"/>
              </a:ext>
            </a:extLst>
          </p:cNvPr>
          <p:cNvCxnSpPr>
            <a:cxnSpLocks/>
          </p:cNvCxnSpPr>
          <p:nvPr/>
        </p:nvCxnSpPr>
        <p:spPr>
          <a:xfrm>
            <a:off x="2845224" y="2002866"/>
            <a:ext cx="1495131" cy="727411"/>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6" name="Google Shape;286;p38">
            <a:extLst>
              <a:ext uri="{FF2B5EF4-FFF2-40B4-BE49-F238E27FC236}">
                <a16:creationId xmlns:a16="http://schemas.microsoft.com/office/drawing/2014/main" id="{30042341-3B84-5D99-5362-6B99B5ABEAC9}"/>
              </a:ext>
            </a:extLst>
          </p:cNvPr>
          <p:cNvCxnSpPr>
            <a:cxnSpLocks/>
          </p:cNvCxnSpPr>
          <p:nvPr/>
        </p:nvCxnSpPr>
        <p:spPr>
          <a:xfrm flipV="1">
            <a:off x="2736059" y="3209855"/>
            <a:ext cx="1708035" cy="381408"/>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7" name="Google Shape;287;p38">
            <a:extLst>
              <a:ext uri="{FF2B5EF4-FFF2-40B4-BE49-F238E27FC236}">
                <a16:creationId xmlns:a16="http://schemas.microsoft.com/office/drawing/2014/main" id="{264A77F6-7DA8-DA9F-8059-F9667F41326C}"/>
              </a:ext>
            </a:extLst>
          </p:cNvPr>
          <p:cNvCxnSpPr>
            <a:cxnSpLocks/>
          </p:cNvCxnSpPr>
          <p:nvPr/>
        </p:nvCxnSpPr>
        <p:spPr>
          <a:xfrm rot="10800000">
            <a:off x="5017889" y="1743427"/>
            <a:ext cx="1546096" cy="304724"/>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9" name="Google Shape;289;p38">
            <a:extLst>
              <a:ext uri="{FF2B5EF4-FFF2-40B4-BE49-F238E27FC236}">
                <a16:creationId xmlns:a16="http://schemas.microsoft.com/office/drawing/2014/main" id="{6E839B33-8E5E-F18D-2A52-051E63EBE443}"/>
              </a:ext>
            </a:extLst>
          </p:cNvPr>
          <p:cNvCxnSpPr>
            <a:cxnSpLocks/>
          </p:cNvCxnSpPr>
          <p:nvPr/>
        </p:nvCxnSpPr>
        <p:spPr>
          <a:xfrm flipH="1">
            <a:off x="4631693" y="3545260"/>
            <a:ext cx="1846800" cy="189300"/>
          </a:xfrm>
          <a:prstGeom prst="bentConnector3">
            <a:avLst>
              <a:gd name="adj1" fmla="val 50000"/>
            </a:avLst>
          </a:prstGeom>
          <a:noFill/>
          <a:ln w="9525" cap="flat" cmpd="sng">
            <a:solidFill>
              <a:schemeClr val="dk1"/>
            </a:solidFill>
            <a:prstDash val="solid"/>
            <a:round/>
            <a:headEnd type="none" w="med" len="med"/>
            <a:tailEnd type="stealth" w="med" len="med"/>
          </a:ln>
        </p:spPr>
      </p:cxnSp>
      <p:sp>
        <p:nvSpPr>
          <p:cNvPr id="3" name="TextBox 2">
            <a:extLst>
              <a:ext uri="{FF2B5EF4-FFF2-40B4-BE49-F238E27FC236}">
                <a16:creationId xmlns:a16="http://schemas.microsoft.com/office/drawing/2014/main" id="{C3A1A58C-4BC6-EF4B-7FDD-CB877D3EBABD}"/>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5" name="Picture 4">
            <a:extLst>
              <a:ext uri="{FF2B5EF4-FFF2-40B4-BE49-F238E27FC236}">
                <a16:creationId xmlns:a16="http://schemas.microsoft.com/office/drawing/2014/main" id="{1634C765-5EE9-B00D-34C3-339700EA8185}"/>
              </a:ext>
            </a:extLst>
          </p:cNvPr>
          <p:cNvPicPr>
            <a:picLocks noChangeAspect="1"/>
          </p:cNvPicPr>
          <p:nvPr/>
        </p:nvPicPr>
        <p:blipFill>
          <a:blip r:embed="rId3"/>
          <a:stretch>
            <a:fillRect/>
          </a:stretch>
        </p:blipFill>
        <p:spPr>
          <a:xfrm>
            <a:off x="4018265" y="2181340"/>
            <a:ext cx="1236987" cy="1236987"/>
          </a:xfrm>
          <a:prstGeom prst="rect">
            <a:avLst/>
          </a:prstGeom>
        </p:spPr>
      </p:pic>
      <p:sp>
        <p:nvSpPr>
          <p:cNvPr id="6" name="Google Shape;270;p38">
            <a:extLst>
              <a:ext uri="{FF2B5EF4-FFF2-40B4-BE49-F238E27FC236}">
                <a16:creationId xmlns:a16="http://schemas.microsoft.com/office/drawing/2014/main" id="{961C9E07-34C2-D204-9354-2D2A80DA1BD3}"/>
              </a:ext>
            </a:extLst>
          </p:cNvPr>
          <p:cNvSpPr txBox="1"/>
          <p:nvPr/>
        </p:nvSpPr>
        <p:spPr>
          <a:xfrm>
            <a:off x="6532115" y="3344769"/>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FF9900"/>
                </a:solidFill>
                <a:latin typeface="Inter Medium"/>
                <a:ea typeface="Inter Medium"/>
                <a:cs typeface="Inter Medium"/>
                <a:sym typeface="Inter Medium"/>
              </a:rPr>
              <a:t>THREATS</a:t>
            </a:r>
            <a:endParaRPr sz="1600" dirty="0">
              <a:solidFill>
                <a:srgbClr val="FF9900"/>
              </a:solidFill>
              <a:latin typeface="Inter Medium"/>
              <a:ea typeface="Inter Medium"/>
              <a:cs typeface="Inter Medium"/>
              <a:sym typeface="Inter Medium"/>
            </a:endParaRPr>
          </a:p>
        </p:txBody>
      </p:sp>
      <p:sp>
        <p:nvSpPr>
          <p:cNvPr id="7" name="Google Shape;267;p38">
            <a:extLst>
              <a:ext uri="{FF2B5EF4-FFF2-40B4-BE49-F238E27FC236}">
                <a16:creationId xmlns:a16="http://schemas.microsoft.com/office/drawing/2014/main" id="{58E1722F-EA8D-5DC3-B470-6CEE575AEC7B}"/>
              </a:ext>
            </a:extLst>
          </p:cNvPr>
          <p:cNvSpPr txBox="1"/>
          <p:nvPr/>
        </p:nvSpPr>
        <p:spPr>
          <a:xfrm>
            <a:off x="719850" y="3277222"/>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0033CC"/>
                </a:solidFill>
                <a:latin typeface="Inter Medium"/>
                <a:ea typeface="Inter Medium"/>
                <a:cs typeface="Inter Medium"/>
                <a:sym typeface="Inter Medium"/>
              </a:rPr>
              <a:t>Opportunities</a:t>
            </a:r>
            <a:endParaRPr sz="1600" dirty="0">
              <a:solidFill>
                <a:srgbClr val="0033CC"/>
              </a:solidFill>
              <a:latin typeface="Inter Medium"/>
              <a:ea typeface="Inter Medium"/>
              <a:cs typeface="Inter Medium"/>
              <a:sym typeface="Inter Medium"/>
            </a:endParaRPr>
          </a:p>
        </p:txBody>
      </p:sp>
      <p:sp>
        <p:nvSpPr>
          <p:cNvPr id="8" name="Google Shape;273;p38">
            <a:extLst>
              <a:ext uri="{FF2B5EF4-FFF2-40B4-BE49-F238E27FC236}">
                <a16:creationId xmlns:a16="http://schemas.microsoft.com/office/drawing/2014/main" id="{C42F1D0C-1715-2A04-03A7-64BE70215773}"/>
              </a:ext>
            </a:extLst>
          </p:cNvPr>
          <p:cNvSpPr txBox="1"/>
          <p:nvPr/>
        </p:nvSpPr>
        <p:spPr>
          <a:xfrm>
            <a:off x="718561" y="734194"/>
            <a:ext cx="7703900" cy="807335"/>
          </a:xfrm>
          <a:prstGeom prst="rect">
            <a:avLst/>
          </a:prstGeom>
          <a:noFill/>
          <a:ln>
            <a:noFill/>
          </a:ln>
        </p:spPr>
        <p:txBody>
          <a:bodyPr spcFirstLastPara="1" wrap="square" lIns="91425" tIns="91425" rIns="91425" bIns="91425" anchor="t" anchorCtr="0">
            <a:noAutofit/>
          </a:bodyPr>
          <a:lstStyle/>
          <a:p>
            <a:pPr lvl="0"/>
            <a:r>
              <a:rPr lang="en-US" sz="1200" b="1" dirty="0"/>
              <a:t>Bayut Academy </a:t>
            </a:r>
            <a:r>
              <a:rPr lang="en-US" sz="1200" dirty="0"/>
              <a:t>provides free real estate agent training workshops as a value-added service. The academy runs periodic sessions led by expert trainers from UAE. Content spans from communication skills and phone etiquette to client psychology, sales techniques for closing deals, and industry insider tips.</a:t>
            </a:r>
            <a:endParaRPr sz="1200" dirty="0">
              <a:solidFill>
                <a:schemeClr val="dk1"/>
              </a:solidFill>
              <a:latin typeface="Roboto"/>
              <a:ea typeface="Roboto"/>
              <a:cs typeface="Roboto"/>
              <a:sym typeface="Roboto"/>
            </a:endParaRPr>
          </a:p>
        </p:txBody>
      </p:sp>
      <p:sp>
        <p:nvSpPr>
          <p:cNvPr id="11" name="Google Shape;273;p38">
            <a:extLst>
              <a:ext uri="{FF2B5EF4-FFF2-40B4-BE49-F238E27FC236}">
                <a16:creationId xmlns:a16="http://schemas.microsoft.com/office/drawing/2014/main" id="{B7B8B5F6-A442-48D8-08F7-F0868B0FDAB7}"/>
              </a:ext>
            </a:extLst>
          </p:cNvPr>
          <p:cNvSpPr txBox="1"/>
          <p:nvPr/>
        </p:nvSpPr>
        <p:spPr>
          <a:xfrm>
            <a:off x="5890641" y="2176705"/>
            <a:ext cx="3011339" cy="117365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No Local Accreditation: completion-only certificates, not EREF-approved.</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Limited Advanced Content: focus only on introductory skills (ex. No brokerages).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Foreign-Centric Examples: instructors might use UAE based examples.</a:t>
            </a:r>
            <a:endParaRPr sz="1100" dirty="0">
              <a:solidFill>
                <a:schemeClr val="dk1"/>
              </a:solidFill>
              <a:latin typeface="Roboto"/>
              <a:ea typeface="Roboto"/>
              <a:cs typeface="Roboto"/>
              <a:sym typeface="Roboto"/>
            </a:endParaRPr>
          </a:p>
        </p:txBody>
      </p:sp>
      <p:sp>
        <p:nvSpPr>
          <p:cNvPr id="12" name="Google Shape;273;p38">
            <a:extLst>
              <a:ext uri="{FF2B5EF4-FFF2-40B4-BE49-F238E27FC236}">
                <a16:creationId xmlns:a16="http://schemas.microsoft.com/office/drawing/2014/main" id="{DAD1C8D4-7624-9E86-E461-443136F501E3}"/>
              </a:ext>
            </a:extLst>
          </p:cNvPr>
          <p:cNvSpPr txBox="1"/>
          <p:nvPr/>
        </p:nvSpPr>
        <p:spPr>
          <a:xfrm>
            <a:off x="280440" y="3632076"/>
            <a:ext cx="2891345" cy="1129327"/>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Offer EREF-recognized micro-certs even in free workshops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Teach Egyptian contract laws, New Capital/North Coast market tactics.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Add paid masterclasses on REITs, developer negotiations</a:t>
            </a:r>
            <a:endParaRPr sz="1100" dirty="0">
              <a:solidFill>
                <a:schemeClr val="dk1"/>
              </a:solidFill>
              <a:latin typeface="Roboto"/>
              <a:ea typeface="Roboto"/>
              <a:cs typeface="Roboto"/>
              <a:sym typeface="Roboto"/>
            </a:endParaRPr>
          </a:p>
        </p:txBody>
      </p:sp>
      <p:sp>
        <p:nvSpPr>
          <p:cNvPr id="13" name="Google Shape;273;p38">
            <a:extLst>
              <a:ext uri="{FF2B5EF4-FFF2-40B4-BE49-F238E27FC236}">
                <a16:creationId xmlns:a16="http://schemas.microsoft.com/office/drawing/2014/main" id="{12C5D525-E31C-720A-26FE-8321F29EB00B}"/>
              </a:ext>
            </a:extLst>
          </p:cNvPr>
          <p:cNvSpPr txBox="1"/>
          <p:nvPr/>
        </p:nvSpPr>
        <p:spPr>
          <a:xfrm>
            <a:off x="5881152" y="3639910"/>
            <a:ext cx="3011339" cy="117365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“Free” is the hardest price to beat. Even if your courses are better.</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Agent Loyalty &amp; Networking: Agents bond at Bayut.</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Bayut can flood Facebook, Instagram, and Google with ads for their free workshops.</a:t>
            </a:r>
            <a:endParaRPr sz="1100" dirty="0">
              <a:solidFill>
                <a:schemeClr val="dk1"/>
              </a:solidFill>
              <a:latin typeface="Roboto"/>
              <a:ea typeface="Roboto"/>
              <a:cs typeface="Roboto"/>
              <a:sym typeface="Roboto"/>
            </a:endParaRPr>
          </a:p>
        </p:txBody>
      </p:sp>
      <p:grpSp>
        <p:nvGrpSpPr>
          <p:cNvPr id="2" name="Google Shape;931;p50">
            <a:extLst>
              <a:ext uri="{FF2B5EF4-FFF2-40B4-BE49-F238E27FC236}">
                <a16:creationId xmlns:a16="http://schemas.microsoft.com/office/drawing/2014/main" id="{80F742FD-A2B8-C7DB-0EC6-0AD1AD43D6A0}"/>
              </a:ext>
            </a:extLst>
          </p:cNvPr>
          <p:cNvGrpSpPr/>
          <p:nvPr/>
        </p:nvGrpSpPr>
        <p:grpSpPr>
          <a:xfrm>
            <a:off x="411178" y="372533"/>
            <a:ext cx="8283402" cy="4118187"/>
            <a:chOff x="233350" y="949250"/>
            <a:chExt cx="7137300" cy="3802300"/>
          </a:xfrm>
          <a:solidFill>
            <a:srgbClr val="000099">
              <a:alpha val="10000"/>
            </a:srgbClr>
          </a:solidFill>
        </p:grpSpPr>
        <p:sp>
          <p:nvSpPr>
            <p:cNvPr id="4" name="Google Shape;932;p50">
              <a:extLst>
                <a:ext uri="{FF2B5EF4-FFF2-40B4-BE49-F238E27FC236}">
                  <a16:creationId xmlns:a16="http://schemas.microsoft.com/office/drawing/2014/main" id="{BFF8DF10-252F-F86D-32C9-57C2057123F3}"/>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3;p50">
              <a:extLst>
                <a:ext uri="{FF2B5EF4-FFF2-40B4-BE49-F238E27FC236}">
                  <a16:creationId xmlns:a16="http://schemas.microsoft.com/office/drawing/2014/main" id="{A6B1B89C-DA1A-2A58-EF79-F5407E1D9232}"/>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4;p50">
              <a:extLst>
                <a:ext uri="{FF2B5EF4-FFF2-40B4-BE49-F238E27FC236}">
                  <a16:creationId xmlns:a16="http://schemas.microsoft.com/office/drawing/2014/main" id="{1C213FCC-89FF-F208-B978-48E8A86F088B}"/>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5;p50">
              <a:extLst>
                <a:ext uri="{FF2B5EF4-FFF2-40B4-BE49-F238E27FC236}">
                  <a16:creationId xmlns:a16="http://schemas.microsoft.com/office/drawing/2014/main" id="{3CA9906E-A114-3823-47FA-30CC007B1D6A}"/>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p50">
              <a:extLst>
                <a:ext uri="{FF2B5EF4-FFF2-40B4-BE49-F238E27FC236}">
                  <a16:creationId xmlns:a16="http://schemas.microsoft.com/office/drawing/2014/main" id="{97B4317B-8B26-A48B-6FB9-06E42B25059D}"/>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7;p50">
              <a:extLst>
                <a:ext uri="{FF2B5EF4-FFF2-40B4-BE49-F238E27FC236}">
                  <a16:creationId xmlns:a16="http://schemas.microsoft.com/office/drawing/2014/main" id="{062EF78A-CAE8-09F2-6BDC-2BA171F41C2D}"/>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8;p50">
              <a:extLst>
                <a:ext uri="{FF2B5EF4-FFF2-40B4-BE49-F238E27FC236}">
                  <a16:creationId xmlns:a16="http://schemas.microsoft.com/office/drawing/2014/main" id="{07A938F7-72D5-24D3-E999-80030219853D}"/>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9;p50">
              <a:extLst>
                <a:ext uri="{FF2B5EF4-FFF2-40B4-BE49-F238E27FC236}">
                  <a16:creationId xmlns:a16="http://schemas.microsoft.com/office/drawing/2014/main" id="{7512602D-5176-2ECD-17D5-85F2C28A7BE5}"/>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0;p50">
              <a:extLst>
                <a:ext uri="{FF2B5EF4-FFF2-40B4-BE49-F238E27FC236}">
                  <a16:creationId xmlns:a16="http://schemas.microsoft.com/office/drawing/2014/main" id="{CB1B7C2D-6247-08F6-BFB0-F2BC51D178FB}"/>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1;p50">
              <a:extLst>
                <a:ext uri="{FF2B5EF4-FFF2-40B4-BE49-F238E27FC236}">
                  <a16:creationId xmlns:a16="http://schemas.microsoft.com/office/drawing/2014/main" id="{E757694F-9B10-BD21-324B-1DD801E420A4}"/>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2;p50">
              <a:extLst>
                <a:ext uri="{FF2B5EF4-FFF2-40B4-BE49-F238E27FC236}">
                  <a16:creationId xmlns:a16="http://schemas.microsoft.com/office/drawing/2014/main" id="{973363A7-0B73-2E96-2ECE-EDEB8EEB931F}"/>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3;p50">
              <a:extLst>
                <a:ext uri="{FF2B5EF4-FFF2-40B4-BE49-F238E27FC236}">
                  <a16:creationId xmlns:a16="http://schemas.microsoft.com/office/drawing/2014/main" id="{3097578C-A059-2409-16B5-2549CC3D5226}"/>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4;p50">
              <a:extLst>
                <a:ext uri="{FF2B5EF4-FFF2-40B4-BE49-F238E27FC236}">
                  <a16:creationId xmlns:a16="http://schemas.microsoft.com/office/drawing/2014/main" id="{0CDF301D-65FD-BEF1-3FE2-2BD15EC5B062}"/>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5;p50">
              <a:extLst>
                <a:ext uri="{FF2B5EF4-FFF2-40B4-BE49-F238E27FC236}">
                  <a16:creationId xmlns:a16="http://schemas.microsoft.com/office/drawing/2014/main" id="{B54A2F48-77BE-474F-9D37-D102D33AE768}"/>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6;p50">
              <a:extLst>
                <a:ext uri="{FF2B5EF4-FFF2-40B4-BE49-F238E27FC236}">
                  <a16:creationId xmlns:a16="http://schemas.microsoft.com/office/drawing/2014/main" id="{989DFFDB-EC11-6728-65DC-053C4435FCF5}"/>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7;p50">
              <a:extLst>
                <a:ext uri="{FF2B5EF4-FFF2-40B4-BE49-F238E27FC236}">
                  <a16:creationId xmlns:a16="http://schemas.microsoft.com/office/drawing/2014/main" id="{159DFA1A-5687-56CC-4CF7-E42EB6DA93D3}"/>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8;p50">
              <a:extLst>
                <a:ext uri="{FF2B5EF4-FFF2-40B4-BE49-F238E27FC236}">
                  <a16:creationId xmlns:a16="http://schemas.microsoft.com/office/drawing/2014/main" id="{4B28ECD2-50C0-0A20-C71E-72DA8E39B9F4}"/>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9;p50">
              <a:extLst>
                <a:ext uri="{FF2B5EF4-FFF2-40B4-BE49-F238E27FC236}">
                  <a16:creationId xmlns:a16="http://schemas.microsoft.com/office/drawing/2014/main" id="{BA69B8A3-6558-56C1-3561-92BE1ED83F29}"/>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0;p50">
              <a:extLst>
                <a:ext uri="{FF2B5EF4-FFF2-40B4-BE49-F238E27FC236}">
                  <a16:creationId xmlns:a16="http://schemas.microsoft.com/office/drawing/2014/main" id="{E12B10CB-EF52-0CF0-6EC5-424D2D954D17}"/>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1;p50">
              <a:extLst>
                <a:ext uri="{FF2B5EF4-FFF2-40B4-BE49-F238E27FC236}">
                  <a16:creationId xmlns:a16="http://schemas.microsoft.com/office/drawing/2014/main" id="{399354B5-C889-4D6B-F19F-E2375A7EFB6D}"/>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2;p50">
              <a:extLst>
                <a:ext uri="{FF2B5EF4-FFF2-40B4-BE49-F238E27FC236}">
                  <a16:creationId xmlns:a16="http://schemas.microsoft.com/office/drawing/2014/main" id="{A3578515-FF84-775C-3638-67785964A0F0}"/>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3;p50">
              <a:extLst>
                <a:ext uri="{FF2B5EF4-FFF2-40B4-BE49-F238E27FC236}">
                  <a16:creationId xmlns:a16="http://schemas.microsoft.com/office/drawing/2014/main" id="{9E01E89A-6D27-2D7B-9426-F55E46DA9D6A}"/>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4;p50">
              <a:extLst>
                <a:ext uri="{FF2B5EF4-FFF2-40B4-BE49-F238E27FC236}">
                  <a16:creationId xmlns:a16="http://schemas.microsoft.com/office/drawing/2014/main" id="{8961868A-6D1D-C62B-C652-B0FE0431AC4D}"/>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5;p50">
              <a:extLst>
                <a:ext uri="{FF2B5EF4-FFF2-40B4-BE49-F238E27FC236}">
                  <a16:creationId xmlns:a16="http://schemas.microsoft.com/office/drawing/2014/main" id="{7792B000-987B-B1B6-6714-BB7EE96F07F4}"/>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6;p50">
              <a:extLst>
                <a:ext uri="{FF2B5EF4-FFF2-40B4-BE49-F238E27FC236}">
                  <a16:creationId xmlns:a16="http://schemas.microsoft.com/office/drawing/2014/main" id="{7007B52F-2898-7238-7466-E7B2243B384C}"/>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p50">
              <a:extLst>
                <a:ext uri="{FF2B5EF4-FFF2-40B4-BE49-F238E27FC236}">
                  <a16:creationId xmlns:a16="http://schemas.microsoft.com/office/drawing/2014/main" id="{A306A000-9676-2D44-BEE9-4FA001FD2413}"/>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8;p50">
              <a:extLst>
                <a:ext uri="{FF2B5EF4-FFF2-40B4-BE49-F238E27FC236}">
                  <a16:creationId xmlns:a16="http://schemas.microsoft.com/office/drawing/2014/main" id="{50972542-F8E6-8FED-A165-3154DB30131A}"/>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9;p50">
              <a:extLst>
                <a:ext uri="{FF2B5EF4-FFF2-40B4-BE49-F238E27FC236}">
                  <a16:creationId xmlns:a16="http://schemas.microsoft.com/office/drawing/2014/main" id="{95ADB2E6-A2E2-8D52-81A8-0EDA0FF9E07B}"/>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0;p50">
              <a:extLst>
                <a:ext uri="{FF2B5EF4-FFF2-40B4-BE49-F238E27FC236}">
                  <a16:creationId xmlns:a16="http://schemas.microsoft.com/office/drawing/2014/main" id="{46FE0544-02A0-F53B-7C85-7A6E5F5D94D8}"/>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1;p50">
              <a:extLst>
                <a:ext uri="{FF2B5EF4-FFF2-40B4-BE49-F238E27FC236}">
                  <a16:creationId xmlns:a16="http://schemas.microsoft.com/office/drawing/2014/main" id="{C2C24A08-21DA-139C-73AE-34A084000517}"/>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2;p50">
              <a:extLst>
                <a:ext uri="{FF2B5EF4-FFF2-40B4-BE49-F238E27FC236}">
                  <a16:creationId xmlns:a16="http://schemas.microsoft.com/office/drawing/2014/main" id="{136982A0-A811-31F8-F2C6-ECBA9826258C}"/>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3;p50">
              <a:extLst>
                <a:ext uri="{FF2B5EF4-FFF2-40B4-BE49-F238E27FC236}">
                  <a16:creationId xmlns:a16="http://schemas.microsoft.com/office/drawing/2014/main" id="{6B19CBAF-FEBA-9A05-30B2-A9306FCDC913}"/>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4;p50">
              <a:extLst>
                <a:ext uri="{FF2B5EF4-FFF2-40B4-BE49-F238E27FC236}">
                  <a16:creationId xmlns:a16="http://schemas.microsoft.com/office/drawing/2014/main" id="{2E005F35-42E1-0D11-1123-9F613E7715D7}"/>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5;p50">
              <a:extLst>
                <a:ext uri="{FF2B5EF4-FFF2-40B4-BE49-F238E27FC236}">
                  <a16:creationId xmlns:a16="http://schemas.microsoft.com/office/drawing/2014/main" id="{3E6A77A9-E21B-F2AC-1354-480A1532F90B}"/>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6;p50">
              <a:extLst>
                <a:ext uri="{FF2B5EF4-FFF2-40B4-BE49-F238E27FC236}">
                  <a16:creationId xmlns:a16="http://schemas.microsoft.com/office/drawing/2014/main" id="{6C1057C8-5666-B021-A3C0-254402EE5D14}"/>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7;p50">
              <a:extLst>
                <a:ext uri="{FF2B5EF4-FFF2-40B4-BE49-F238E27FC236}">
                  <a16:creationId xmlns:a16="http://schemas.microsoft.com/office/drawing/2014/main" id="{4B9BCF71-A75A-01CC-4CAF-E01BE1AE3EA1}"/>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8;p50">
              <a:extLst>
                <a:ext uri="{FF2B5EF4-FFF2-40B4-BE49-F238E27FC236}">
                  <a16:creationId xmlns:a16="http://schemas.microsoft.com/office/drawing/2014/main" id="{C4CACDD8-BBB5-A412-30DE-FE37BFD5A50D}"/>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69;p50">
              <a:extLst>
                <a:ext uri="{FF2B5EF4-FFF2-40B4-BE49-F238E27FC236}">
                  <a16:creationId xmlns:a16="http://schemas.microsoft.com/office/drawing/2014/main" id="{E2BEC2C3-8CD9-A274-BEA4-D338CF7D1611}"/>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0;p50">
              <a:extLst>
                <a:ext uri="{FF2B5EF4-FFF2-40B4-BE49-F238E27FC236}">
                  <a16:creationId xmlns:a16="http://schemas.microsoft.com/office/drawing/2014/main" id="{3A9F4985-CE65-8C03-03ED-96CB10289E6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1;p50">
              <a:extLst>
                <a:ext uri="{FF2B5EF4-FFF2-40B4-BE49-F238E27FC236}">
                  <a16:creationId xmlns:a16="http://schemas.microsoft.com/office/drawing/2014/main" id="{6069D97F-94AD-69A0-37E9-1FBA28C65869}"/>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2;p50">
              <a:extLst>
                <a:ext uri="{FF2B5EF4-FFF2-40B4-BE49-F238E27FC236}">
                  <a16:creationId xmlns:a16="http://schemas.microsoft.com/office/drawing/2014/main" id="{D3D1C437-0F4B-3E84-6C45-E94F45D11829}"/>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3;p50">
              <a:extLst>
                <a:ext uri="{FF2B5EF4-FFF2-40B4-BE49-F238E27FC236}">
                  <a16:creationId xmlns:a16="http://schemas.microsoft.com/office/drawing/2014/main" id="{6F8293AD-7E16-1098-13E0-FEE64A5514D3}"/>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4;p50">
              <a:extLst>
                <a:ext uri="{FF2B5EF4-FFF2-40B4-BE49-F238E27FC236}">
                  <a16:creationId xmlns:a16="http://schemas.microsoft.com/office/drawing/2014/main" id="{3DD7F3E7-CF94-5781-87D5-DAFF69779324}"/>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5;p50">
              <a:extLst>
                <a:ext uri="{FF2B5EF4-FFF2-40B4-BE49-F238E27FC236}">
                  <a16:creationId xmlns:a16="http://schemas.microsoft.com/office/drawing/2014/main" id="{5C6E8E9A-82E8-2185-F51E-531171B8F1A7}"/>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6;p50">
              <a:extLst>
                <a:ext uri="{FF2B5EF4-FFF2-40B4-BE49-F238E27FC236}">
                  <a16:creationId xmlns:a16="http://schemas.microsoft.com/office/drawing/2014/main" id="{996D5089-4E7E-C92F-7CE7-46B127A62176}"/>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7;p50">
              <a:extLst>
                <a:ext uri="{FF2B5EF4-FFF2-40B4-BE49-F238E27FC236}">
                  <a16:creationId xmlns:a16="http://schemas.microsoft.com/office/drawing/2014/main" id="{A91FB434-7DBE-6B3C-0AA7-5293927C4BF4}"/>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8;p50">
              <a:extLst>
                <a:ext uri="{FF2B5EF4-FFF2-40B4-BE49-F238E27FC236}">
                  <a16:creationId xmlns:a16="http://schemas.microsoft.com/office/drawing/2014/main" id="{7FE3040E-4E19-CF06-A1C7-25782022AA12}"/>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9;p50">
              <a:extLst>
                <a:ext uri="{FF2B5EF4-FFF2-40B4-BE49-F238E27FC236}">
                  <a16:creationId xmlns:a16="http://schemas.microsoft.com/office/drawing/2014/main" id="{96DFAEDC-CA09-A465-E0CE-2D6F072AD913}"/>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80;p50">
              <a:extLst>
                <a:ext uri="{FF2B5EF4-FFF2-40B4-BE49-F238E27FC236}">
                  <a16:creationId xmlns:a16="http://schemas.microsoft.com/office/drawing/2014/main" id="{D5225D1C-16E3-32D6-3E12-02FDA811AF67}"/>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81;p50">
              <a:extLst>
                <a:ext uri="{FF2B5EF4-FFF2-40B4-BE49-F238E27FC236}">
                  <a16:creationId xmlns:a16="http://schemas.microsoft.com/office/drawing/2014/main" id="{977F664D-A2EB-2148-53E9-40F5C7431D75}"/>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82;p50">
              <a:extLst>
                <a:ext uri="{FF2B5EF4-FFF2-40B4-BE49-F238E27FC236}">
                  <a16:creationId xmlns:a16="http://schemas.microsoft.com/office/drawing/2014/main" id="{5AD4FF64-AB63-04CF-97CA-69260BD1D8A7}"/>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197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a:extLst>
            <a:ext uri="{FF2B5EF4-FFF2-40B4-BE49-F238E27FC236}">
              <a16:creationId xmlns:a16="http://schemas.microsoft.com/office/drawing/2014/main" id="{14ED1649-692C-56F7-749E-FFBBBB2694FA}"/>
            </a:ext>
          </a:extLst>
        </p:cNvPr>
        <p:cNvGrpSpPr/>
        <p:nvPr/>
      </p:nvGrpSpPr>
      <p:grpSpPr>
        <a:xfrm>
          <a:off x="0" y="0"/>
          <a:ext cx="0" cy="0"/>
          <a:chOff x="0" y="0"/>
          <a:chExt cx="0" cy="0"/>
        </a:xfrm>
      </p:grpSpPr>
      <p:sp>
        <p:nvSpPr>
          <p:cNvPr id="266" name="Google Shape;266;p38">
            <a:extLst>
              <a:ext uri="{FF2B5EF4-FFF2-40B4-BE49-F238E27FC236}">
                <a16:creationId xmlns:a16="http://schemas.microsoft.com/office/drawing/2014/main" id="{BB1CDB86-E85F-517F-1816-35A24E48F0BC}"/>
              </a:ext>
            </a:extLst>
          </p:cNvPr>
          <p:cNvSpPr txBox="1">
            <a:spLocks noGrp="1"/>
          </p:cNvSpPr>
          <p:nvPr>
            <p:ph type="title"/>
          </p:nvPr>
        </p:nvSpPr>
        <p:spPr>
          <a:xfrm>
            <a:off x="718461" y="31156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SWOT Analysis: </a:t>
            </a:r>
            <a:r>
              <a:rPr lang="en-US" sz="1800" dirty="0"/>
              <a:t>Egyptian Highlighted Competition</a:t>
            </a:r>
            <a:endParaRPr dirty="0"/>
          </a:p>
        </p:txBody>
      </p:sp>
      <p:sp>
        <p:nvSpPr>
          <p:cNvPr id="267" name="Google Shape;267;p38">
            <a:extLst>
              <a:ext uri="{FF2B5EF4-FFF2-40B4-BE49-F238E27FC236}">
                <a16:creationId xmlns:a16="http://schemas.microsoft.com/office/drawing/2014/main" id="{563FFF7E-4F43-1274-5D2C-B6A32B19252E}"/>
              </a:ext>
            </a:extLst>
          </p:cNvPr>
          <p:cNvSpPr txBox="1"/>
          <p:nvPr/>
        </p:nvSpPr>
        <p:spPr>
          <a:xfrm>
            <a:off x="789624" y="1750785"/>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00B050"/>
                </a:solidFill>
                <a:latin typeface="Inter Medium"/>
                <a:ea typeface="Inter Medium"/>
                <a:cs typeface="Inter Medium"/>
                <a:sym typeface="Inter Medium"/>
              </a:rPr>
              <a:t>STRENGTHS</a:t>
            </a:r>
            <a:endParaRPr sz="1600" dirty="0">
              <a:solidFill>
                <a:srgbClr val="00B050"/>
              </a:solidFill>
              <a:latin typeface="Inter Medium"/>
              <a:ea typeface="Inter Medium"/>
              <a:cs typeface="Inter Medium"/>
              <a:sym typeface="Inter Medium"/>
            </a:endParaRPr>
          </a:p>
        </p:txBody>
      </p:sp>
      <p:sp>
        <p:nvSpPr>
          <p:cNvPr id="270" name="Google Shape;270;p38">
            <a:extLst>
              <a:ext uri="{FF2B5EF4-FFF2-40B4-BE49-F238E27FC236}">
                <a16:creationId xmlns:a16="http://schemas.microsoft.com/office/drawing/2014/main" id="{733D3F6D-ED9E-125A-C191-7B0762BDE78D}"/>
              </a:ext>
            </a:extLst>
          </p:cNvPr>
          <p:cNvSpPr txBox="1"/>
          <p:nvPr/>
        </p:nvSpPr>
        <p:spPr>
          <a:xfrm>
            <a:off x="6665289" y="1781318"/>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FF0000"/>
                </a:solidFill>
                <a:latin typeface="Inter Medium"/>
                <a:ea typeface="Inter Medium"/>
                <a:cs typeface="Inter Medium"/>
                <a:sym typeface="Inter Medium"/>
              </a:rPr>
              <a:t>WEAKNESSES</a:t>
            </a:r>
            <a:endParaRPr sz="1600" dirty="0">
              <a:solidFill>
                <a:srgbClr val="FF0000"/>
              </a:solidFill>
              <a:latin typeface="Inter Medium"/>
              <a:ea typeface="Inter Medium"/>
              <a:cs typeface="Inter Medium"/>
              <a:sym typeface="Inter Medium"/>
            </a:endParaRPr>
          </a:p>
        </p:txBody>
      </p:sp>
      <p:sp>
        <p:nvSpPr>
          <p:cNvPr id="273" name="Google Shape;273;p38">
            <a:extLst>
              <a:ext uri="{FF2B5EF4-FFF2-40B4-BE49-F238E27FC236}">
                <a16:creationId xmlns:a16="http://schemas.microsoft.com/office/drawing/2014/main" id="{EC476538-4700-D2AA-490D-E19C4E2FB2F9}"/>
              </a:ext>
            </a:extLst>
          </p:cNvPr>
          <p:cNvSpPr txBox="1"/>
          <p:nvPr/>
        </p:nvSpPr>
        <p:spPr>
          <a:xfrm>
            <a:off x="321980" y="2096149"/>
            <a:ext cx="2891345" cy="1287243"/>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Academic Prestige: AUC’s brand and certificate carry elite recognition.</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Structured Curriculum: Covers interdisciplinary topics and Includes field visits to companies (rare).</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Evening/weekend blended learning (live-online + in-person)</a:t>
            </a:r>
            <a:endParaRPr sz="1100" dirty="0">
              <a:solidFill>
                <a:schemeClr val="dk1"/>
              </a:solidFill>
              <a:latin typeface="Roboto"/>
              <a:ea typeface="Roboto"/>
              <a:cs typeface="Roboto"/>
              <a:sym typeface="Roboto"/>
            </a:endParaRPr>
          </a:p>
        </p:txBody>
      </p:sp>
      <p:sp>
        <p:nvSpPr>
          <p:cNvPr id="279" name="Google Shape;279;p38">
            <a:extLst>
              <a:ext uri="{FF2B5EF4-FFF2-40B4-BE49-F238E27FC236}">
                <a16:creationId xmlns:a16="http://schemas.microsoft.com/office/drawing/2014/main" id="{4DD73B6B-DEE6-A1E9-F180-773C662C558A}"/>
              </a:ext>
            </a:extLst>
          </p:cNvPr>
          <p:cNvSpPr/>
          <p:nvPr/>
        </p:nvSpPr>
        <p:spPr>
          <a:xfrm>
            <a:off x="4030137" y="1666961"/>
            <a:ext cx="1226581" cy="2303267"/>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8">
            <a:extLst>
              <a:ext uri="{FF2B5EF4-FFF2-40B4-BE49-F238E27FC236}">
                <a16:creationId xmlns:a16="http://schemas.microsoft.com/office/drawing/2014/main" id="{A5F49D61-4756-8FF6-970F-B10A4793C3E6}"/>
              </a:ext>
            </a:extLst>
          </p:cNvPr>
          <p:cNvGrpSpPr/>
          <p:nvPr/>
        </p:nvGrpSpPr>
        <p:grpSpPr>
          <a:xfrm>
            <a:off x="3958022" y="1578651"/>
            <a:ext cx="1352130" cy="2701041"/>
            <a:chOff x="5186401" y="494525"/>
            <a:chExt cx="1834973" cy="3724678"/>
          </a:xfrm>
        </p:grpSpPr>
        <p:sp>
          <p:nvSpPr>
            <p:cNvPr id="281" name="Google Shape;281;p38">
              <a:extLst>
                <a:ext uri="{FF2B5EF4-FFF2-40B4-BE49-F238E27FC236}">
                  <a16:creationId xmlns:a16="http://schemas.microsoft.com/office/drawing/2014/main" id="{65F1BB72-5910-A0E1-0128-24293036C323}"/>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a:extLst>
                <a:ext uri="{FF2B5EF4-FFF2-40B4-BE49-F238E27FC236}">
                  <a16:creationId xmlns:a16="http://schemas.microsoft.com/office/drawing/2014/main" id="{1B07C165-F123-0D98-2191-26C57A87FE22}"/>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 name="Google Shape;284;p38">
            <a:extLst>
              <a:ext uri="{FF2B5EF4-FFF2-40B4-BE49-F238E27FC236}">
                <a16:creationId xmlns:a16="http://schemas.microsoft.com/office/drawing/2014/main" id="{EA0E1939-D13F-C95C-CAD3-930A4B6F5BE2}"/>
              </a:ext>
            </a:extLst>
          </p:cNvPr>
          <p:cNvCxnSpPr>
            <a:cxnSpLocks/>
          </p:cNvCxnSpPr>
          <p:nvPr/>
        </p:nvCxnSpPr>
        <p:spPr>
          <a:xfrm>
            <a:off x="2845224" y="2002866"/>
            <a:ext cx="1495131" cy="727411"/>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6" name="Google Shape;286;p38">
            <a:extLst>
              <a:ext uri="{FF2B5EF4-FFF2-40B4-BE49-F238E27FC236}">
                <a16:creationId xmlns:a16="http://schemas.microsoft.com/office/drawing/2014/main" id="{D58005E8-97CC-8494-5CC9-745BA5E6192F}"/>
              </a:ext>
            </a:extLst>
          </p:cNvPr>
          <p:cNvCxnSpPr>
            <a:cxnSpLocks/>
          </p:cNvCxnSpPr>
          <p:nvPr/>
        </p:nvCxnSpPr>
        <p:spPr>
          <a:xfrm flipV="1">
            <a:off x="2736059" y="3209855"/>
            <a:ext cx="1708035" cy="381408"/>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7" name="Google Shape;287;p38">
            <a:extLst>
              <a:ext uri="{FF2B5EF4-FFF2-40B4-BE49-F238E27FC236}">
                <a16:creationId xmlns:a16="http://schemas.microsoft.com/office/drawing/2014/main" id="{0CB8CF19-2402-A61A-4860-F4785A0F96D9}"/>
              </a:ext>
            </a:extLst>
          </p:cNvPr>
          <p:cNvCxnSpPr>
            <a:cxnSpLocks/>
          </p:cNvCxnSpPr>
          <p:nvPr/>
        </p:nvCxnSpPr>
        <p:spPr>
          <a:xfrm rot="10800000">
            <a:off x="5017889" y="1743427"/>
            <a:ext cx="1546096" cy="304724"/>
          </a:xfrm>
          <a:prstGeom prst="bentConnector3">
            <a:avLst>
              <a:gd name="adj1" fmla="val 50000"/>
            </a:avLst>
          </a:prstGeom>
          <a:noFill/>
          <a:ln w="9525" cap="flat" cmpd="sng">
            <a:solidFill>
              <a:schemeClr val="dk1"/>
            </a:solidFill>
            <a:prstDash val="solid"/>
            <a:round/>
            <a:headEnd type="none" w="med" len="med"/>
            <a:tailEnd type="stealth" w="med" len="med"/>
          </a:ln>
        </p:spPr>
      </p:cxnSp>
      <p:cxnSp>
        <p:nvCxnSpPr>
          <p:cNvPr id="289" name="Google Shape;289;p38">
            <a:extLst>
              <a:ext uri="{FF2B5EF4-FFF2-40B4-BE49-F238E27FC236}">
                <a16:creationId xmlns:a16="http://schemas.microsoft.com/office/drawing/2014/main" id="{68429EC4-22EB-E80D-DFCB-891FA718FCE9}"/>
              </a:ext>
            </a:extLst>
          </p:cNvPr>
          <p:cNvCxnSpPr>
            <a:cxnSpLocks/>
          </p:cNvCxnSpPr>
          <p:nvPr/>
        </p:nvCxnSpPr>
        <p:spPr>
          <a:xfrm flipH="1">
            <a:off x="4631693" y="3545260"/>
            <a:ext cx="1846800" cy="189300"/>
          </a:xfrm>
          <a:prstGeom prst="bentConnector3">
            <a:avLst>
              <a:gd name="adj1" fmla="val 50000"/>
            </a:avLst>
          </a:prstGeom>
          <a:noFill/>
          <a:ln w="9525" cap="flat" cmpd="sng">
            <a:solidFill>
              <a:schemeClr val="dk1"/>
            </a:solidFill>
            <a:prstDash val="solid"/>
            <a:round/>
            <a:headEnd type="none" w="med" len="med"/>
            <a:tailEnd type="stealth" w="med" len="med"/>
          </a:ln>
        </p:spPr>
      </p:cxnSp>
      <p:sp>
        <p:nvSpPr>
          <p:cNvPr id="3" name="TextBox 2">
            <a:extLst>
              <a:ext uri="{FF2B5EF4-FFF2-40B4-BE49-F238E27FC236}">
                <a16:creationId xmlns:a16="http://schemas.microsoft.com/office/drawing/2014/main" id="{8B289E71-103B-1C7F-26DF-8080AB800D57}"/>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sp>
        <p:nvSpPr>
          <p:cNvPr id="6" name="Google Shape;270;p38">
            <a:extLst>
              <a:ext uri="{FF2B5EF4-FFF2-40B4-BE49-F238E27FC236}">
                <a16:creationId xmlns:a16="http://schemas.microsoft.com/office/drawing/2014/main" id="{630DC0EA-B7CC-AE43-6923-E7EEAB3E041B}"/>
              </a:ext>
            </a:extLst>
          </p:cNvPr>
          <p:cNvSpPr txBox="1"/>
          <p:nvPr/>
        </p:nvSpPr>
        <p:spPr>
          <a:xfrm>
            <a:off x="6532115" y="3317873"/>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FF9900"/>
                </a:solidFill>
                <a:latin typeface="Inter Medium"/>
                <a:ea typeface="Inter Medium"/>
                <a:cs typeface="Inter Medium"/>
                <a:sym typeface="Inter Medium"/>
              </a:rPr>
              <a:t>THREATS</a:t>
            </a:r>
            <a:endParaRPr sz="1600" dirty="0">
              <a:solidFill>
                <a:srgbClr val="FF9900"/>
              </a:solidFill>
              <a:latin typeface="Inter Medium"/>
              <a:ea typeface="Inter Medium"/>
              <a:cs typeface="Inter Medium"/>
              <a:sym typeface="Inter Medium"/>
            </a:endParaRPr>
          </a:p>
        </p:txBody>
      </p:sp>
      <p:sp>
        <p:nvSpPr>
          <p:cNvPr id="7" name="Google Shape;267;p38">
            <a:extLst>
              <a:ext uri="{FF2B5EF4-FFF2-40B4-BE49-F238E27FC236}">
                <a16:creationId xmlns:a16="http://schemas.microsoft.com/office/drawing/2014/main" id="{7E455845-4824-606E-61B9-3D680AAEC847}"/>
              </a:ext>
            </a:extLst>
          </p:cNvPr>
          <p:cNvSpPr txBox="1"/>
          <p:nvPr/>
        </p:nvSpPr>
        <p:spPr>
          <a:xfrm>
            <a:off x="719850" y="3277222"/>
            <a:ext cx="2055600" cy="4633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0033CC"/>
                </a:solidFill>
                <a:latin typeface="Inter Medium"/>
                <a:ea typeface="Inter Medium"/>
                <a:cs typeface="Inter Medium"/>
                <a:sym typeface="Inter Medium"/>
              </a:rPr>
              <a:t>Opportunities</a:t>
            </a:r>
            <a:endParaRPr sz="1600" dirty="0">
              <a:solidFill>
                <a:srgbClr val="0033CC"/>
              </a:solidFill>
              <a:latin typeface="Inter Medium"/>
              <a:ea typeface="Inter Medium"/>
              <a:cs typeface="Inter Medium"/>
              <a:sym typeface="Inter Medium"/>
            </a:endParaRPr>
          </a:p>
        </p:txBody>
      </p:sp>
      <p:sp>
        <p:nvSpPr>
          <p:cNvPr id="8" name="Google Shape;273;p38">
            <a:extLst>
              <a:ext uri="{FF2B5EF4-FFF2-40B4-BE49-F238E27FC236}">
                <a16:creationId xmlns:a16="http://schemas.microsoft.com/office/drawing/2014/main" id="{1989687A-F639-E8AC-F6B6-AFD24A6BA0A4}"/>
              </a:ext>
            </a:extLst>
          </p:cNvPr>
          <p:cNvSpPr txBox="1"/>
          <p:nvPr/>
        </p:nvSpPr>
        <p:spPr>
          <a:xfrm>
            <a:off x="718561" y="734194"/>
            <a:ext cx="7703900" cy="807335"/>
          </a:xfrm>
          <a:prstGeom prst="rect">
            <a:avLst/>
          </a:prstGeom>
          <a:noFill/>
          <a:ln>
            <a:noFill/>
          </a:ln>
        </p:spPr>
        <p:txBody>
          <a:bodyPr spcFirstLastPara="1" wrap="square" lIns="91425" tIns="91425" rIns="91425" bIns="91425" anchor="t" anchorCtr="0">
            <a:noAutofit/>
          </a:bodyPr>
          <a:lstStyle/>
          <a:p>
            <a:pPr lvl="0"/>
            <a:r>
              <a:rPr lang="en-US" sz="1200" b="1" dirty="0"/>
              <a:t>AUC School of Business – Real Estate Programs </a:t>
            </a:r>
            <a:r>
              <a:rPr lang="en-US" sz="1200" dirty="0"/>
              <a:t>offers executive education certificates and short courses in real estate through its Onsi Sawiris School of Business. These programs are more academic in nature, targeting professionals who seek formal certificates in areas like Real Estate.</a:t>
            </a:r>
            <a:endParaRPr sz="1200" dirty="0">
              <a:solidFill>
                <a:schemeClr val="dk1"/>
              </a:solidFill>
              <a:latin typeface="Roboto"/>
              <a:ea typeface="Roboto"/>
              <a:cs typeface="Roboto"/>
              <a:sym typeface="Roboto"/>
            </a:endParaRPr>
          </a:p>
        </p:txBody>
      </p:sp>
      <p:sp>
        <p:nvSpPr>
          <p:cNvPr id="11" name="Google Shape;273;p38">
            <a:extLst>
              <a:ext uri="{FF2B5EF4-FFF2-40B4-BE49-F238E27FC236}">
                <a16:creationId xmlns:a16="http://schemas.microsoft.com/office/drawing/2014/main" id="{C1B33759-0FC5-CA77-E669-74102B1DDBD4}"/>
              </a:ext>
            </a:extLst>
          </p:cNvPr>
          <p:cNvSpPr txBox="1"/>
          <p:nvPr/>
        </p:nvSpPr>
        <p:spPr>
          <a:xfrm>
            <a:off x="5890641" y="2169981"/>
            <a:ext cx="3011339" cy="117365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High Cost, EGP 18,000+ for certificates (~$600+) prices out many agents.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Lacks practical sales training (e.g., negotiation scripts, lead gen).</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Courses update annually (vs. industry academies’ monthly updates).</a:t>
            </a:r>
            <a:endParaRPr sz="1100" dirty="0">
              <a:solidFill>
                <a:schemeClr val="dk1"/>
              </a:solidFill>
              <a:latin typeface="Roboto"/>
              <a:ea typeface="Roboto"/>
              <a:cs typeface="Roboto"/>
              <a:sym typeface="Roboto"/>
            </a:endParaRPr>
          </a:p>
        </p:txBody>
      </p:sp>
      <p:sp>
        <p:nvSpPr>
          <p:cNvPr id="12" name="Google Shape;273;p38">
            <a:extLst>
              <a:ext uri="{FF2B5EF4-FFF2-40B4-BE49-F238E27FC236}">
                <a16:creationId xmlns:a16="http://schemas.microsoft.com/office/drawing/2014/main" id="{77263785-B6AF-0B3C-EB89-2CC685EF7E44}"/>
              </a:ext>
            </a:extLst>
          </p:cNvPr>
          <p:cNvSpPr txBox="1"/>
          <p:nvPr/>
        </p:nvSpPr>
        <p:spPr>
          <a:xfrm>
            <a:off x="280440" y="3632076"/>
            <a:ext cx="2891345" cy="1129327"/>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Try to offer “AUC-Level Theory + Our Sales Bootcamp” bundles.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Underprice Certifications.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Market to professionals who can’t afford AUC but want structured learning.</a:t>
            </a:r>
            <a:endParaRPr sz="1100" dirty="0">
              <a:solidFill>
                <a:schemeClr val="dk1"/>
              </a:solidFill>
              <a:latin typeface="Roboto"/>
              <a:ea typeface="Roboto"/>
              <a:cs typeface="Roboto"/>
              <a:sym typeface="Roboto"/>
            </a:endParaRPr>
          </a:p>
        </p:txBody>
      </p:sp>
      <p:sp>
        <p:nvSpPr>
          <p:cNvPr id="13" name="Google Shape;273;p38">
            <a:extLst>
              <a:ext uri="{FF2B5EF4-FFF2-40B4-BE49-F238E27FC236}">
                <a16:creationId xmlns:a16="http://schemas.microsoft.com/office/drawing/2014/main" id="{256EF03F-BB27-C09B-386E-CF6DAE474FA6}"/>
              </a:ext>
            </a:extLst>
          </p:cNvPr>
          <p:cNvSpPr txBox="1"/>
          <p:nvPr/>
        </p:nvSpPr>
        <p:spPr>
          <a:xfrm>
            <a:off x="5881152" y="3639910"/>
            <a:ext cx="3011339" cy="117365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AUC’s certificates are resume boosters for corporate roles.</a:t>
            </a:r>
          </a:p>
          <a:p>
            <a:pPr marL="171450" lvl="0" indent="-171450" rtl="0">
              <a:spcBef>
                <a:spcPts val="0"/>
              </a:spcBef>
              <a:spcAft>
                <a:spcPts val="0"/>
              </a:spcAft>
              <a:buFont typeface="Arial" panose="020B0604020202020204" pitchFamily="34" charset="0"/>
              <a:buChar char="•"/>
            </a:pPr>
            <a:r>
              <a:rPr lang="en-US" sz="1100" dirty="0">
                <a:solidFill>
                  <a:schemeClr val="dk1"/>
                </a:solidFill>
                <a:latin typeface="Roboto"/>
                <a:ea typeface="Roboto"/>
                <a:cs typeface="Roboto"/>
                <a:sym typeface="Roboto"/>
              </a:rPr>
              <a:t>AUC collaborates with developers (e.g., SODIC, Orascom).</a:t>
            </a:r>
            <a:endParaRPr sz="1100" dirty="0">
              <a:solidFill>
                <a:schemeClr val="dk1"/>
              </a:solidFill>
              <a:latin typeface="Roboto"/>
              <a:ea typeface="Roboto"/>
              <a:cs typeface="Roboto"/>
              <a:sym typeface="Roboto"/>
            </a:endParaRPr>
          </a:p>
        </p:txBody>
      </p:sp>
      <p:pic>
        <p:nvPicPr>
          <p:cNvPr id="4" name="Picture 3">
            <a:extLst>
              <a:ext uri="{FF2B5EF4-FFF2-40B4-BE49-F238E27FC236}">
                <a16:creationId xmlns:a16="http://schemas.microsoft.com/office/drawing/2014/main" id="{2888124C-3FE7-39A5-386D-2039E51CB1FE}"/>
              </a:ext>
            </a:extLst>
          </p:cNvPr>
          <p:cNvPicPr>
            <a:picLocks noChangeAspect="1"/>
          </p:cNvPicPr>
          <p:nvPr/>
        </p:nvPicPr>
        <p:blipFill>
          <a:blip r:embed="rId3"/>
          <a:stretch>
            <a:fillRect/>
          </a:stretch>
        </p:blipFill>
        <p:spPr>
          <a:xfrm>
            <a:off x="4003549" y="2337696"/>
            <a:ext cx="1267608" cy="1267608"/>
          </a:xfrm>
          <a:prstGeom prst="rect">
            <a:avLst/>
          </a:prstGeom>
        </p:spPr>
      </p:pic>
      <p:grpSp>
        <p:nvGrpSpPr>
          <p:cNvPr id="2" name="Google Shape;931;p50">
            <a:extLst>
              <a:ext uri="{FF2B5EF4-FFF2-40B4-BE49-F238E27FC236}">
                <a16:creationId xmlns:a16="http://schemas.microsoft.com/office/drawing/2014/main" id="{75DC87D5-A255-FFBF-15A7-0F06F44ABA24}"/>
              </a:ext>
            </a:extLst>
          </p:cNvPr>
          <p:cNvGrpSpPr/>
          <p:nvPr/>
        </p:nvGrpSpPr>
        <p:grpSpPr>
          <a:xfrm>
            <a:off x="411178" y="372533"/>
            <a:ext cx="8283402" cy="4118187"/>
            <a:chOff x="233350" y="949250"/>
            <a:chExt cx="7137300" cy="3802300"/>
          </a:xfrm>
          <a:solidFill>
            <a:srgbClr val="000099">
              <a:alpha val="10000"/>
            </a:srgbClr>
          </a:solidFill>
        </p:grpSpPr>
        <p:sp>
          <p:nvSpPr>
            <p:cNvPr id="5" name="Google Shape;932;p50">
              <a:extLst>
                <a:ext uri="{FF2B5EF4-FFF2-40B4-BE49-F238E27FC236}">
                  <a16:creationId xmlns:a16="http://schemas.microsoft.com/office/drawing/2014/main" id="{5D6BAA33-C90C-9985-F048-3AE87BF76085}"/>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3;p50">
              <a:extLst>
                <a:ext uri="{FF2B5EF4-FFF2-40B4-BE49-F238E27FC236}">
                  <a16:creationId xmlns:a16="http://schemas.microsoft.com/office/drawing/2014/main" id="{2FF74695-5A82-CE3D-1460-35A0FD173165}"/>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4;p50">
              <a:extLst>
                <a:ext uri="{FF2B5EF4-FFF2-40B4-BE49-F238E27FC236}">
                  <a16:creationId xmlns:a16="http://schemas.microsoft.com/office/drawing/2014/main" id="{C00EF4F7-2CA2-B5AB-DF73-87086C7B9F32}"/>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5;p50">
              <a:extLst>
                <a:ext uri="{FF2B5EF4-FFF2-40B4-BE49-F238E27FC236}">
                  <a16:creationId xmlns:a16="http://schemas.microsoft.com/office/drawing/2014/main" id="{919A0AE3-3A02-3D65-CA6F-C67755980328}"/>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p50">
              <a:extLst>
                <a:ext uri="{FF2B5EF4-FFF2-40B4-BE49-F238E27FC236}">
                  <a16:creationId xmlns:a16="http://schemas.microsoft.com/office/drawing/2014/main" id="{FA8674AA-2B54-9FBD-8FA4-8413D19AF6F3}"/>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7;p50">
              <a:extLst>
                <a:ext uri="{FF2B5EF4-FFF2-40B4-BE49-F238E27FC236}">
                  <a16:creationId xmlns:a16="http://schemas.microsoft.com/office/drawing/2014/main" id="{E7E758E0-8394-F8E8-B6AF-E251DA575B03}"/>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8;p50">
              <a:extLst>
                <a:ext uri="{FF2B5EF4-FFF2-40B4-BE49-F238E27FC236}">
                  <a16:creationId xmlns:a16="http://schemas.microsoft.com/office/drawing/2014/main" id="{EEC001AE-8383-CE01-6218-F3681C2E5812}"/>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9;p50">
              <a:extLst>
                <a:ext uri="{FF2B5EF4-FFF2-40B4-BE49-F238E27FC236}">
                  <a16:creationId xmlns:a16="http://schemas.microsoft.com/office/drawing/2014/main" id="{595E199D-3CD9-7A1A-A987-E1A266880C1A}"/>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0;p50">
              <a:extLst>
                <a:ext uri="{FF2B5EF4-FFF2-40B4-BE49-F238E27FC236}">
                  <a16:creationId xmlns:a16="http://schemas.microsoft.com/office/drawing/2014/main" id="{7FD690F0-3E6E-83B6-75A9-E766D289B71F}"/>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1;p50">
              <a:extLst>
                <a:ext uri="{FF2B5EF4-FFF2-40B4-BE49-F238E27FC236}">
                  <a16:creationId xmlns:a16="http://schemas.microsoft.com/office/drawing/2014/main" id="{C508D988-30C7-A88A-4C11-1A15DD3D1D71}"/>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2;p50">
              <a:extLst>
                <a:ext uri="{FF2B5EF4-FFF2-40B4-BE49-F238E27FC236}">
                  <a16:creationId xmlns:a16="http://schemas.microsoft.com/office/drawing/2014/main" id="{9D2F5855-A5C6-1749-8E0C-A5F9338E06CB}"/>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3;p50">
              <a:extLst>
                <a:ext uri="{FF2B5EF4-FFF2-40B4-BE49-F238E27FC236}">
                  <a16:creationId xmlns:a16="http://schemas.microsoft.com/office/drawing/2014/main" id="{705D3858-8325-0870-4EC1-205C65469B09}"/>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4;p50">
              <a:extLst>
                <a:ext uri="{FF2B5EF4-FFF2-40B4-BE49-F238E27FC236}">
                  <a16:creationId xmlns:a16="http://schemas.microsoft.com/office/drawing/2014/main" id="{890A9175-402A-ADE4-9DE1-1F137AEB8EBB}"/>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5;p50">
              <a:extLst>
                <a:ext uri="{FF2B5EF4-FFF2-40B4-BE49-F238E27FC236}">
                  <a16:creationId xmlns:a16="http://schemas.microsoft.com/office/drawing/2014/main" id="{FC73C981-692E-BD97-0410-463F579DC6E3}"/>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6;p50">
              <a:extLst>
                <a:ext uri="{FF2B5EF4-FFF2-40B4-BE49-F238E27FC236}">
                  <a16:creationId xmlns:a16="http://schemas.microsoft.com/office/drawing/2014/main" id="{D5137A92-CCA1-6DCF-53B5-29C7F3AE2089}"/>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7;p50">
              <a:extLst>
                <a:ext uri="{FF2B5EF4-FFF2-40B4-BE49-F238E27FC236}">
                  <a16:creationId xmlns:a16="http://schemas.microsoft.com/office/drawing/2014/main" id="{9C42E188-CF67-88F1-C7C1-8927A190E65E}"/>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8;p50">
              <a:extLst>
                <a:ext uri="{FF2B5EF4-FFF2-40B4-BE49-F238E27FC236}">
                  <a16:creationId xmlns:a16="http://schemas.microsoft.com/office/drawing/2014/main" id="{FAEC96CB-0566-D74E-F0E2-BD7F067701EA}"/>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9;p50">
              <a:extLst>
                <a:ext uri="{FF2B5EF4-FFF2-40B4-BE49-F238E27FC236}">
                  <a16:creationId xmlns:a16="http://schemas.microsoft.com/office/drawing/2014/main" id="{0ACFC872-6F8C-5C76-A32A-5612B7D239CC}"/>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0;p50">
              <a:extLst>
                <a:ext uri="{FF2B5EF4-FFF2-40B4-BE49-F238E27FC236}">
                  <a16:creationId xmlns:a16="http://schemas.microsoft.com/office/drawing/2014/main" id="{069F76B8-F449-EE6A-2D9E-C2AFEF37915D}"/>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1;p50">
              <a:extLst>
                <a:ext uri="{FF2B5EF4-FFF2-40B4-BE49-F238E27FC236}">
                  <a16:creationId xmlns:a16="http://schemas.microsoft.com/office/drawing/2014/main" id="{2AE83557-4D81-213C-3DC5-F08B7BD68505}"/>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2;p50">
              <a:extLst>
                <a:ext uri="{FF2B5EF4-FFF2-40B4-BE49-F238E27FC236}">
                  <a16:creationId xmlns:a16="http://schemas.microsoft.com/office/drawing/2014/main" id="{8C545BA8-4989-7E71-35BB-3B311366A50E}"/>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3;p50">
              <a:extLst>
                <a:ext uri="{FF2B5EF4-FFF2-40B4-BE49-F238E27FC236}">
                  <a16:creationId xmlns:a16="http://schemas.microsoft.com/office/drawing/2014/main" id="{C0EC8FB8-D447-3E02-C4DF-90066EB3B465}"/>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4;p50">
              <a:extLst>
                <a:ext uri="{FF2B5EF4-FFF2-40B4-BE49-F238E27FC236}">
                  <a16:creationId xmlns:a16="http://schemas.microsoft.com/office/drawing/2014/main" id="{C1B470D6-6829-6B58-1421-0F76C521A5A2}"/>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5;p50">
              <a:extLst>
                <a:ext uri="{FF2B5EF4-FFF2-40B4-BE49-F238E27FC236}">
                  <a16:creationId xmlns:a16="http://schemas.microsoft.com/office/drawing/2014/main" id="{43A2FA50-BCCF-5FBB-E2E3-BCCA0E2396B1}"/>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6;p50">
              <a:extLst>
                <a:ext uri="{FF2B5EF4-FFF2-40B4-BE49-F238E27FC236}">
                  <a16:creationId xmlns:a16="http://schemas.microsoft.com/office/drawing/2014/main" id="{1C507158-64F3-6582-53AB-8777C0DE5741}"/>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7;p50">
              <a:extLst>
                <a:ext uri="{FF2B5EF4-FFF2-40B4-BE49-F238E27FC236}">
                  <a16:creationId xmlns:a16="http://schemas.microsoft.com/office/drawing/2014/main" id="{7827F309-AE50-9DDB-1B72-E89C913D865D}"/>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8;p50">
              <a:extLst>
                <a:ext uri="{FF2B5EF4-FFF2-40B4-BE49-F238E27FC236}">
                  <a16:creationId xmlns:a16="http://schemas.microsoft.com/office/drawing/2014/main" id="{29B1934A-EE16-ADB7-F232-647980A64CA4}"/>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9;p50">
              <a:extLst>
                <a:ext uri="{FF2B5EF4-FFF2-40B4-BE49-F238E27FC236}">
                  <a16:creationId xmlns:a16="http://schemas.microsoft.com/office/drawing/2014/main" id="{FC098DA5-437A-E876-7D7C-B067A3DEF1F5}"/>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0;p50">
              <a:extLst>
                <a:ext uri="{FF2B5EF4-FFF2-40B4-BE49-F238E27FC236}">
                  <a16:creationId xmlns:a16="http://schemas.microsoft.com/office/drawing/2014/main" id="{AE4F1D94-E6B5-0396-2C14-067D53256485}"/>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1;p50">
              <a:extLst>
                <a:ext uri="{FF2B5EF4-FFF2-40B4-BE49-F238E27FC236}">
                  <a16:creationId xmlns:a16="http://schemas.microsoft.com/office/drawing/2014/main" id="{3269CC86-2B71-01B0-8976-2A6991C129B9}"/>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2;p50">
              <a:extLst>
                <a:ext uri="{FF2B5EF4-FFF2-40B4-BE49-F238E27FC236}">
                  <a16:creationId xmlns:a16="http://schemas.microsoft.com/office/drawing/2014/main" id="{09139BB1-B709-55D7-6200-877CD61ED0CC}"/>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3;p50">
              <a:extLst>
                <a:ext uri="{FF2B5EF4-FFF2-40B4-BE49-F238E27FC236}">
                  <a16:creationId xmlns:a16="http://schemas.microsoft.com/office/drawing/2014/main" id="{78F7AB2E-5887-B206-A3F3-7C79A3A80355}"/>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4;p50">
              <a:extLst>
                <a:ext uri="{FF2B5EF4-FFF2-40B4-BE49-F238E27FC236}">
                  <a16:creationId xmlns:a16="http://schemas.microsoft.com/office/drawing/2014/main" id="{586AB9F5-1D39-B95D-2716-5F37CBC8555E}"/>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5;p50">
              <a:extLst>
                <a:ext uri="{FF2B5EF4-FFF2-40B4-BE49-F238E27FC236}">
                  <a16:creationId xmlns:a16="http://schemas.microsoft.com/office/drawing/2014/main" id="{88921EBF-0EC9-5C7C-C3B7-F10DE61EC680}"/>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6;p50">
              <a:extLst>
                <a:ext uri="{FF2B5EF4-FFF2-40B4-BE49-F238E27FC236}">
                  <a16:creationId xmlns:a16="http://schemas.microsoft.com/office/drawing/2014/main" id="{BC6355FF-A18D-5601-7620-786D2F57FF98}"/>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7;p50">
              <a:extLst>
                <a:ext uri="{FF2B5EF4-FFF2-40B4-BE49-F238E27FC236}">
                  <a16:creationId xmlns:a16="http://schemas.microsoft.com/office/drawing/2014/main" id="{AC91226F-E0BB-3C9F-8C15-3BE53E449B2C}"/>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8;p50">
              <a:extLst>
                <a:ext uri="{FF2B5EF4-FFF2-40B4-BE49-F238E27FC236}">
                  <a16:creationId xmlns:a16="http://schemas.microsoft.com/office/drawing/2014/main" id="{CAC9E747-EC10-0948-160C-9F0E8A9E10E8}"/>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69;p50">
              <a:extLst>
                <a:ext uri="{FF2B5EF4-FFF2-40B4-BE49-F238E27FC236}">
                  <a16:creationId xmlns:a16="http://schemas.microsoft.com/office/drawing/2014/main" id="{5CAADA31-289A-312D-1A03-12FFA4FE4A46}"/>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0;p50">
              <a:extLst>
                <a:ext uri="{FF2B5EF4-FFF2-40B4-BE49-F238E27FC236}">
                  <a16:creationId xmlns:a16="http://schemas.microsoft.com/office/drawing/2014/main" id="{FC9486EA-F629-481C-26FB-718DF3AFBBB5}"/>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1;p50">
              <a:extLst>
                <a:ext uri="{FF2B5EF4-FFF2-40B4-BE49-F238E27FC236}">
                  <a16:creationId xmlns:a16="http://schemas.microsoft.com/office/drawing/2014/main" id="{3FE64DB4-B79A-7030-0A25-636EC2C39B91}"/>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2;p50">
              <a:extLst>
                <a:ext uri="{FF2B5EF4-FFF2-40B4-BE49-F238E27FC236}">
                  <a16:creationId xmlns:a16="http://schemas.microsoft.com/office/drawing/2014/main" id="{D3B9CCEE-AA7E-04D5-2356-63E2B25DB013}"/>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3;p50">
              <a:extLst>
                <a:ext uri="{FF2B5EF4-FFF2-40B4-BE49-F238E27FC236}">
                  <a16:creationId xmlns:a16="http://schemas.microsoft.com/office/drawing/2014/main" id="{538135B9-513B-6D60-7C4F-1443FD3B6A38}"/>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4;p50">
              <a:extLst>
                <a:ext uri="{FF2B5EF4-FFF2-40B4-BE49-F238E27FC236}">
                  <a16:creationId xmlns:a16="http://schemas.microsoft.com/office/drawing/2014/main" id="{E83D4158-716F-90F1-B09E-9B607A75CB58}"/>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5;p50">
              <a:extLst>
                <a:ext uri="{FF2B5EF4-FFF2-40B4-BE49-F238E27FC236}">
                  <a16:creationId xmlns:a16="http://schemas.microsoft.com/office/drawing/2014/main" id="{5CE61539-DF09-D3F5-485A-DC1EEC30F91D}"/>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6;p50">
              <a:extLst>
                <a:ext uri="{FF2B5EF4-FFF2-40B4-BE49-F238E27FC236}">
                  <a16:creationId xmlns:a16="http://schemas.microsoft.com/office/drawing/2014/main" id="{32280B03-805F-690F-5EC8-98D51D2242D9}"/>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7;p50">
              <a:extLst>
                <a:ext uri="{FF2B5EF4-FFF2-40B4-BE49-F238E27FC236}">
                  <a16:creationId xmlns:a16="http://schemas.microsoft.com/office/drawing/2014/main" id="{155E92C9-8945-E8CD-1F67-CB0CB46185F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8;p50">
              <a:extLst>
                <a:ext uri="{FF2B5EF4-FFF2-40B4-BE49-F238E27FC236}">
                  <a16:creationId xmlns:a16="http://schemas.microsoft.com/office/drawing/2014/main" id="{7D508360-E874-EEC4-31F7-4795C5419376}"/>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9;p50">
              <a:extLst>
                <a:ext uri="{FF2B5EF4-FFF2-40B4-BE49-F238E27FC236}">
                  <a16:creationId xmlns:a16="http://schemas.microsoft.com/office/drawing/2014/main" id="{4B572CC4-28CD-00DD-7CB3-095152999CC2}"/>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80;p50">
              <a:extLst>
                <a:ext uri="{FF2B5EF4-FFF2-40B4-BE49-F238E27FC236}">
                  <a16:creationId xmlns:a16="http://schemas.microsoft.com/office/drawing/2014/main" id="{2EBFFE98-C06A-5B29-9FD8-7C6AEF51F544}"/>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81;p50">
              <a:extLst>
                <a:ext uri="{FF2B5EF4-FFF2-40B4-BE49-F238E27FC236}">
                  <a16:creationId xmlns:a16="http://schemas.microsoft.com/office/drawing/2014/main" id="{0BC3E8C4-D9C7-26D3-A661-233F5BC370EA}"/>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82;p50">
              <a:extLst>
                <a:ext uri="{FF2B5EF4-FFF2-40B4-BE49-F238E27FC236}">
                  <a16:creationId xmlns:a16="http://schemas.microsoft.com/office/drawing/2014/main" id="{0C4CD8A6-6DD3-8A2B-4533-4CE6265516BF}"/>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986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a:extLst>
            <a:ext uri="{FF2B5EF4-FFF2-40B4-BE49-F238E27FC236}">
              <a16:creationId xmlns:a16="http://schemas.microsoft.com/office/drawing/2014/main" id="{FCCC032A-137B-75EF-A76B-C790BA77A060}"/>
            </a:ext>
          </a:extLst>
        </p:cNvPr>
        <p:cNvGrpSpPr/>
        <p:nvPr/>
      </p:nvGrpSpPr>
      <p:grpSpPr>
        <a:xfrm>
          <a:off x="0" y="0"/>
          <a:ext cx="0" cy="0"/>
          <a:chOff x="0" y="0"/>
          <a:chExt cx="0" cy="0"/>
        </a:xfrm>
      </p:grpSpPr>
      <p:sp>
        <p:nvSpPr>
          <p:cNvPr id="266" name="Google Shape;266;p38">
            <a:extLst>
              <a:ext uri="{FF2B5EF4-FFF2-40B4-BE49-F238E27FC236}">
                <a16:creationId xmlns:a16="http://schemas.microsoft.com/office/drawing/2014/main" id="{1386BABE-F318-E0B4-B075-64209D479B83}"/>
              </a:ext>
            </a:extLst>
          </p:cNvPr>
          <p:cNvSpPr txBox="1">
            <a:spLocks noGrp="1"/>
          </p:cNvSpPr>
          <p:nvPr>
            <p:ph type="title"/>
          </p:nvPr>
        </p:nvSpPr>
        <p:spPr>
          <a:xfrm>
            <a:off x="718461" y="311568"/>
            <a:ext cx="7704000" cy="572700"/>
          </a:xfrm>
          <a:prstGeom prst="rect">
            <a:avLst/>
          </a:prstGeom>
        </p:spPr>
        <p:txBody>
          <a:bodyPr spcFirstLastPara="1" wrap="square" lIns="91425" tIns="91425" rIns="91425" bIns="91425" anchor="t" anchorCtr="0">
            <a:noAutofit/>
          </a:bodyPr>
          <a:lstStyle/>
          <a:p>
            <a:r>
              <a:rPr lang="en-US" b="1" dirty="0"/>
              <a:t>Market Gaps Identified: </a:t>
            </a:r>
            <a:r>
              <a:rPr lang="en-US" sz="1800" dirty="0"/>
              <a:t>Highlighted Egyptian Competition</a:t>
            </a:r>
            <a:endParaRPr dirty="0"/>
          </a:p>
        </p:txBody>
      </p:sp>
      <p:sp>
        <p:nvSpPr>
          <p:cNvPr id="3" name="TextBox 2">
            <a:extLst>
              <a:ext uri="{FF2B5EF4-FFF2-40B4-BE49-F238E27FC236}">
                <a16:creationId xmlns:a16="http://schemas.microsoft.com/office/drawing/2014/main" id="{75DF1692-35C6-F577-E17E-F683C0F15AFC}"/>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sp>
        <p:nvSpPr>
          <p:cNvPr id="8" name="Google Shape;273;p38">
            <a:extLst>
              <a:ext uri="{FF2B5EF4-FFF2-40B4-BE49-F238E27FC236}">
                <a16:creationId xmlns:a16="http://schemas.microsoft.com/office/drawing/2014/main" id="{4CA94D42-8466-3DF7-A156-B05F5E0D3CB3}"/>
              </a:ext>
            </a:extLst>
          </p:cNvPr>
          <p:cNvSpPr txBox="1"/>
          <p:nvPr/>
        </p:nvSpPr>
        <p:spPr>
          <a:xfrm>
            <a:off x="718461" y="942108"/>
            <a:ext cx="7703900" cy="879919"/>
          </a:xfrm>
          <a:prstGeom prst="rect">
            <a:avLst/>
          </a:prstGeom>
          <a:noFill/>
          <a:ln>
            <a:noFill/>
          </a:ln>
        </p:spPr>
        <p:txBody>
          <a:bodyPr spcFirstLastPara="1" wrap="square" lIns="91425" tIns="91425" rIns="91425" bIns="91425" anchor="t" anchorCtr="0">
            <a:noAutofit/>
          </a:bodyPr>
          <a:lstStyle/>
          <a:p>
            <a:pPr marL="171450" lvl="0" indent="-171450">
              <a:buFontTx/>
              <a:buChar char="-"/>
            </a:pPr>
            <a:r>
              <a:rPr lang="en-US" sz="1200" b="1" dirty="0"/>
              <a:t>Bayut: </a:t>
            </a:r>
            <a:r>
              <a:rPr lang="en-US" sz="1200" dirty="0"/>
              <a:t>Free workshops but no accreditation or advanced content.</a:t>
            </a:r>
          </a:p>
          <a:p>
            <a:pPr marL="171450" lvl="0" indent="-171450">
              <a:buFontTx/>
              <a:buChar char="-"/>
            </a:pPr>
            <a:r>
              <a:rPr lang="en-US" sz="1200" b="1" dirty="0">
                <a:solidFill>
                  <a:schemeClr val="dk1"/>
                </a:solidFill>
                <a:latin typeface="Roboto"/>
                <a:ea typeface="Roboto"/>
                <a:cs typeface="Roboto"/>
                <a:sym typeface="Roboto"/>
              </a:rPr>
              <a:t>Coldwell/RECAP/AUC: </a:t>
            </a:r>
            <a:r>
              <a:rPr lang="en-US" sz="1200" dirty="0">
                <a:solidFill>
                  <a:schemeClr val="dk1"/>
                </a:solidFill>
                <a:latin typeface="Roboto"/>
                <a:ea typeface="Roboto"/>
                <a:cs typeface="Roboto"/>
                <a:sym typeface="Roboto"/>
              </a:rPr>
              <a:t>relatively low ROI vs. price.</a:t>
            </a:r>
          </a:p>
          <a:p>
            <a:pPr marL="171450" lvl="0" indent="-171450">
              <a:buFontTx/>
              <a:buChar char="-"/>
            </a:pPr>
            <a:r>
              <a:rPr lang="en-US" sz="1200" b="1" dirty="0">
                <a:solidFill>
                  <a:schemeClr val="dk1"/>
                </a:solidFill>
                <a:latin typeface="Roboto"/>
                <a:ea typeface="Roboto"/>
                <a:cs typeface="Roboto"/>
                <a:sym typeface="Roboto"/>
              </a:rPr>
              <a:t>AUC: </a:t>
            </a:r>
            <a:r>
              <a:rPr lang="en-US" sz="1200" dirty="0">
                <a:solidFill>
                  <a:schemeClr val="dk1"/>
                </a:solidFill>
                <a:latin typeface="Roboto"/>
                <a:ea typeface="Roboto"/>
                <a:cs typeface="Roboto"/>
                <a:sym typeface="Roboto"/>
              </a:rPr>
              <a:t>Strong theory but zero sales training – high fees</a:t>
            </a:r>
          </a:p>
          <a:p>
            <a:pPr marL="171450" lvl="0" indent="-171450">
              <a:buFontTx/>
              <a:buChar char="-"/>
            </a:pPr>
            <a:r>
              <a:rPr lang="en-US" sz="1200" b="1" dirty="0">
                <a:solidFill>
                  <a:schemeClr val="dk1"/>
                </a:solidFill>
                <a:latin typeface="Roboto"/>
                <a:ea typeface="Roboto"/>
                <a:cs typeface="Roboto"/>
                <a:sym typeface="Roboto"/>
              </a:rPr>
              <a:t>RECAP: </a:t>
            </a:r>
            <a:r>
              <a:rPr lang="en-US" sz="1200" dirty="0">
                <a:solidFill>
                  <a:schemeClr val="dk1"/>
                </a:solidFill>
                <a:latin typeface="Roboto"/>
                <a:ea typeface="Roboto"/>
                <a:cs typeface="Roboto"/>
                <a:sym typeface="Roboto"/>
              </a:rPr>
              <a:t>Practical but too niche/expensive.</a:t>
            </a:r>
          </a:p>
          <a:p>
            <a:pPr marL="171450" lvl="0" indent="-171450">
              <a:buFontTx/>
              <a:buChar char="-"/>
            </a:pPr>
            <a:endParaRPr lang="en-US" sz="1200" dirty="0">
              <a:solidFill>
                <a:schemeClr val="dk1"/>
              </a:solidFill>
              <a:latin typeface="Roboto"/>
              <a:ea typeface="Roboto"/>
              <a:cs typeface="Roboto"/>
              <a:sym typeface="Roboto"/>
            </a:endParaRPr>
          </a:p>
          <a:p>
            <a:pPr marL="171450" lvl="0" indent="-171450">
              <a:buFontTx/>
              <a:buChar char="-"/>
            </a:pPr>
            <a:endParaRPr lang="en-US" sz="1200" dirty="0">
              <a:solidFill>
                <a:schemeClr val="dk1"/>
              </a:solidFill>
              <a:latin typeface="Roboto"/>
              <a:ea typeface="Roboto"/>
              <a:cs typeface="Roboto"/>
              <a:sym typeface="Roboto"/>
            </a:endParaRPr>
          </a:p>
        </p:txBody>
      </p:sp>
      <p:pic>
        <p:nvPicPr>
          <p:cNvPr id="2" name="Picture 1">
            <a:extLst>
              <a:ext uri="{FF2B5EF4-FFF2-40B4-BE49-F238E27FC236}">
                <a16:creationId xmlns:a16="http://schemas.microsoft.com/office/drawing/2014/main" id="{1FFE66B6-210F-C3D7-3388-CD28426F5A08}"/>
              </a:ext>
            </a:extLst>
          </p:cNvPr>
          <p:cNvPicPr>
            <a:picLocks noChangeAspect="1"/>
          </p:cNvPicPr>
          <p:nvPr/>
        </p:nvPicPr>
        <p:blipFill>
          <a:blip r:embed="rId3"/>
          <a:stretch>
            <a:fillRect/>
          </a:stretch>
        </p:blipFill>
        <p:spPr>
          <a:xfrm>
            <a:off x="7396620" y="3573173"/>
            <a:ext cx="1284448" cy="1284448"/>
          </a:xfrm>
          <a:prstGeom prst="rect">
            <a:avLst/>
          </a:prstGeom>
        </p:spPr>
      </p:pic>
      <p:sp>
        <p:nvSpPr>
          <p:cNvPr id="5" name="Google Shape;273;p38">
            <a:extLst>
              <a:ext uri="{FF2B5EF4-FFF2-40B4-BE49-F238E27FC236}">
                <a16:creationId xmlns:a16="http://schemas.microsoft.com/office/drawing/2014/main" id="{D0B1D00D-2854-AF1B-D651-3EF4943EE3FD}"/>
              </a:ext>
            </a:extLst>
          </p:cNvPr>
          <p:cNvSpPr txBox="1"/>
          <p:nvPr/>
        </p:nvSpPr>
        <p:spPr>
          <a:xfrm>
            <a:off x="718461" y="1970750"/>
            <a:ext cx="7703900" cy="1212717"/>
          </a:xfrm>
          <a:prstGeom prst="rect">
            <a:avLst/>
          </a:prstGeom>
          <a:noFill/>
          <a:ln>
            <a:noFill/>
          </a:ln>
        </p:spPr>
        <p:txBody>
          <a:bodyPr spcFirstLastPara="1" wrap="square" lIns="91425" tIns="91425" rIns="91425" bIns="91425" anchor="t" anchorCtr="0">
            <a:noAutofit/>
          </a:bodyPr>
          <a:lstStyle/>
          <a:p>
            <a:pPr lvl="0"/>
            <a:r>
              <a:rPr lang="en-US" b="1" dirty="0">
                <a:solidFill>
                  <a:srgbClr val="0000FF"/>
                </a:solidFill>
                <a:latin typeface="Roboto"/>
                <a:ea typeface="Roboto"/>
                <a:cs typeface="Roboto"/>
              </a:rPr>
              <a:t>Competitive edge might be:</a:t>
            </a:r>
          </a:p>
          <a:p>
            <a:pPr lvl="0"/>
            <a:endParaRPr lang="en-US" sz="1200" dirty="0">
              <a:solidFill>
                <a:schemeClr val="dk1"/>
              </a:solidFill>
              <a:latin typeface="Roboto"/>
              <a:ea typeface="Roboto"/>
              <a:cs typeface="Roboto"/>
            </a:endParaRPr>
          </a:p>
          <a:p>
            <a:pPr marL="228600" lvl="0" indent="-228600">
              <a:buFont typeface="+mj-lt"/>
              <a:buAutoNum type="arabicPeriod"/>
            </a:pPr>
            <a:r>
              <a:rPr lang="en-US" sz="1200" dirty="0">
                <a:solidFill>
                  <a:schemeClr val="dk1"/>
                </a:solidFill>
                <a:latin typeface="Roboto"/>
                <a:ea typeface="Roboto"/>
                <a:cs typeface="Roboto"/>
              </a:rPr>
              <a:t>Better Pricing: Not the cheapest, but the most justified.</a:t>
            </a:r>
          </a:p>
          <a:p>
            <a:pPr marL="228600" lvl="0" indent="-228600">
              <a:buFont typeface="+mj-lt"/>
              <a:buAutoNum type="arabicPeriod"/>
            </a:pPr>
            <a:r>
              <a:rPr lang="en-US" sz="1200" dirty="0">
                <a:solidFill>
                  <a:schemeClr val="dk1"/>
                </a:solidFill>
                <a:latin typeface="Roboto"/>
                <a:ea typeface="Roboto"/>
                <a:cs typeface="Roboto"/>
              </a:rPr>
              <a:t>Stronger Trust Signals: Industry-backed certs &gt; bureaucratic stamps.</a:t>
            </a:r>
          </a:p>
          <a:p>
            <a:pPr marL="228600" lvl="0" indent="-228600">
              <a:buFont typeface="+mj-lt"/>
              <a:buAutoNum type="arabicPeriod"/>
            </a:pPr>
            <a:r>
              <a:rPr lang="en-US" sz="1200" dirty="0">
                <a:solidFill>
                  <a:schemeClr val="dk1"/>
                </a:solidFill>
                <a:latin typeface="Roboto"/>
                <a:ea typeface="Roboto"/>
                <a:cs typeface="Roboto"/>
              </a:rPr>
              <a:t>Hybrid Convenience: Learn anytime, anywhere (unlike rigid competitors).</a:t>
            </a:r>
          </a:p>
          <a:p>
            <a:pPr marL="171450" lvl="0" indent="-171450">
              <a:buFont typeface="Wingdings" panose="05000000000000000000" pitchFamily="2" charset="2"/>
              <a:buChar char="ü"/>
            </a:pPr>
            <a:endParaRPr lang="en-US" sz="1200" dirty="0">
              <a:solidFill>
                <a:schemeClr val="dk1"/>
              </a:solidFill>
              <a:latin typeface="Roboto"/>
              <a:ea typeface="Roboto"/>
              <a:cs typeface="Roboto"/>
            </a:endParaRPr>
          </a:p>
          <a:p>
            <a:pPr marL="171450" lvl="0" indent="-171450">
              <a:buFont typeface="Wingdings" panose="05000000000000000000" pitchFamily="2" charset="2"/>
              <a:buChar char="ü"/>
            </a:pPr>
            <a:endParaRPr lang="en-US" sz="1200" dirty="0">
              <a:solidFill>
                <a:schemeClr val="dk1"/>
              </a:solidFill>
              <a:latin typeface="Roboto"/>
              <a:ea typeface="Roboto"/>
              <a:cs typeface="Roboto"/>
            </a:endParaRPr>
          </a:p>
          <a:p>
            <a:r>
              <a:rPr lang="en-US" b="1" dirty="0">
                <a:solidFill>
                  <a:srgbClr val="0000FF"/>
                </a:solidFill>
                <a:latin typeface="Roboto"/>
                <a:ea typeface="Roboto"/>
                <a:cs typeface="Roboto"/>
              </a:rPr>
              <a:t>Next Steps:</a:t>
            </a:r>
          </a:p>
          <a:p>
            <a:pPr lvl="0"/>
            <a:endParaRPr lang="en-US" sz="1200" dirty="0">
              <a:solidFill>
                <a:schemeClr val="dk1"/>
              </a:solidFill>
              <a:latin typeface="Roboto"/>
              <a:ea typeface="Roboto"/>
              <a:cs typeface="Roboto"/>
            </a:endParaRPr>
          </a:p>
          <a:p>
            <a:pPr marL="171450" lvl="0" indent="-171450">
              <a:buFont typeface="Wingdings" panose="05000000000000000000" pitchFamily="2" charset="2"/>
              <a:buChar char="ü"/>
            </a:pPr>
            <a:r>
              <a:rPr lang="en-US" sz="1200" dirty="0">
                <a:solidFill>
                  <a:schemeClr val="dk1"/>
                </a:solidFill>
                <a:latin typeface="Roboto"/>
                <a:ea typeface="Roboto"/>
                <a:cs typeface="Roboto"/>
              </a:rPr>
              <a:t>Brokerage Partnerships &amp; Placement.</a:t>
            </a:r>
          </a:p>
          <a:p>
            <a:pPr marL="171450" lvl="0" indent="-171450">
              <a:buFont typeface="Wingdings" panose="05000000000000000000" pitchFamily="2" charset="2"/>
              <a:buChar char="ü"/>
            </a:pPr>
            <a:r>
              <a:rPr lang="en-US" sz="1200" dirty="0">
                <a:solidFill>
                  <a:schemeClr val="dk1"/>
                </a:solidFill>
                <a:latin typeface="Roboto"/>
                <a:ea typeface="Roboto"/>
                <a:cs typeface="Roboto"/>
              </a:rPr>
              <a:t>Turn graduates into case studies to attract new students. (story-telling).</a:t>
            </a:r>
          </a:p>
          <a:p>
            <a:pPr marL="171450" lvl="0" indent="-171450">
              <a:buFont typeface="Wingdings" panose="05000000000000000000" pitchFamily="2" charset="2"/>
              <a:buChar char="ü"/>
            </a:pPr>
            <a:r>
              <a:rPr lang="en-US" sz="1200" dirty="0">
                <a:solidFill>
                  <a:schemeClr val="dk1"/>
                </a:solidFill>
                <a:latin typeface="Roboto"/>
                <a:ea typeface="Roboto"/>
                <a:cs typeface="Roboto"/>
              </a:rPr>
              <a:t>Build trusted channels for hybrid options that are professional and reliable.</a:t>
            </a:r>
            <a:endParaRPr lang="en-US" sz="1200" dirty="0">
              <a:solidFill>
                <a:schemeClr val="dk1"/>
              </a:solidFill>
              <a:latin typeface="Roboto"/>
              <a:ea typeface="Roboto"/>
              <a:cs typeface="Roboto"/>
              <a:sym typeface="Roboto"/>
            </a:endParaRPr>
          </a:p>
        </p:txBody>
      </p:sp>
      <p:grpSp>
        <p:nvGrpSpPr>
          <p:cNvPr id="4" name="Google Shape;931;p50">
            <a:extLst>
              <a:ext uri="{FF2B5EF4-FFF2-40B4-BE49-F238E27FC236}">
                <a16:creationId xmlns:a16="http://schemas.microsoft.com/office/drawing/2014/main" id="{DA640D96-810E-E920-7E00-AFCB3FE93233}"/>
              </a:ext>
            </a:extLst>
          </p:cNvPr>
          <p:cNvGrpSpPr/>
          <p:nvPr/>
        </p:nvGrpSpPr>
        <p:grpSpPr>
          <a:xfrm>
            <a:off x="411178" y="372533"/>
            <a:ext cx="8283402" cy="4118187"/>
            <a:chOff x="233350" y="949250"/>
            <a:chExt cx="7137300" cy="3802300"/>
          </a:xfrm>
          <a:solidFill>
            <a:srgbClr val="000099">
              <a:alpha val="10000"/>
            </a:srgbClr>
          </a:solidFill>
        </p:grpSpPr>
        <p:sp>
          <p:nvSpPr>
            <p:cNvPr id="6" name="Google Shape;932;p50">
              <a:extLst>
                <a:ext uri="{FF2B5EF4-FFF2-40B4-BE49-F238E27FC236}">
                  <a16:creationId xmlns:a16="http://schemas.microsoft.com/office/drawing/2014/main" id="{933B0017-7617-6061-744B-17F4FB5D0BB4}"/>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3;p50">
              <a:extLst>
                <a:ext uri="{FF2B5EF4-FFF2-40B4-BE49-F238E27FC236}">
                  <a16:creationId xmlns:a16="http://schemas.microsoft.com/office/drawing/2014/main" id="{C6408B52-7F8D-4429-C133-A6FF30C43D6B}"/>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4;p50">
              <a:extLst>
                <a:ext uri="{FF2B5EF4-FFF2-40B4-BE49-F238E27FC236}">
                  <a16:creationId xmlns:a16="http://schemas.microsoft.com/office/drawing/2014/main" id="{10033D8E-5BC1-BD7D-5368-2C06AA247AA6}"/>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5;p50">
              <a:extLst>
                <a:ext uri="{FF2B5EF4-FFF2-40B4-BE49-F238E27FC236}">
                  <a16:creationId xmlns:a16="http://schemas.microsoft.com/office/drawing/2014/main" id="{5AD8B74D-F17A-FD93-82BB-7B5D97A0A4C2}"/>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p50">
              <a:extLst>
                <a:ext uri="{FF2B5EF4-FFF2-40B4-BE49-F238E27FC236}">
                  <a16:creationId xmlns:a16="http://schemas.microsoft.com/office/drawing/2014/main" id="{693D63DB-ED72-A00E-297D-B563D16FE7C5}"/>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7;p50">
              <a:extLst>
                <a:ext uri="{FF2B5EF4-FFF2-40B4-BE49-F238E27FC236}">
                  <a16:creationId xmlns:a16="http://schemas.microsoft.com/office/drawing/2014/main" id="{AC92144F-4A91-CC54-E21F-FC24CFD8348D}"/>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8;p50">
              <a:extLst>
                <a:ext uri="{FF2B5EF4-FFF2-40B4-BE49-F238E27FC236}">
                  <a16:creationId xmlns:a16="http://schemas.microsoft.com/office/drawing/2014/main" id="{D374E1F4-C59C-70F7-0E7A-7A74DA2A3CD5}"/>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9;p50">
              <a:extLst>
                <a:ext uri="{FF2B5EF4-FFF2-40B4-BE49-F238E27FC236}">
                  <a16:creationId xmlns:a16="http://schemas.microsoft.com/office/drawing/2014/main" id="{4FEB399A-F705-CD33-C5A4-AF532A928B88}"/>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0;p50">
              <a:extLst>
                <a:ext uri="{FF2B5EF4-FFF2-40B4-BE49-F238E27FC236}">
                  <a16:creationId xmlns:a16="http://schemas.microsoft.com/office/drawing/2014/main" id="{7C1C1676-EA0B-4217-748A-0971481794AF}"/>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1;p50">
              <a:extLst>
                <a:ext uri="{FF2B5EF4-FFF2-40B4-BE49-F238E27FC236}">
                  <a16:creationId xmlns:a16="http://schemas.microsoft.com/office/drawing/2014/main" id="{A85B4B75-152F-6240-2B3A-676BC1351498}"/>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2;p50">
              <a:extLst>
                <a:ext uri="{FF2B5EF4-FFF2-40B4-BE49-F238E27FC236}">
                  <a16:creationId xmlns:a16="http://schemas.microsoft.com/office/drawing/2014/main" id="{3ED861A9-9746-8BCD-515C-3C154F396CC1}"/>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3;p50">
              <a:extLst>
                <a:ext uri="{FF2B5EF4-FFF2-40B4-BE49-F238E27FC236}">
                  <a16:creationId xmlns:a16="http://schemas.microsoft.com/office/drawing/2014/main" id="{D3F80EB8-6F60-D878-4498-FC0C3BB8DDFA}"/>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4;p50">
              <a:extLst>
                <a:ext uri="{FF2B5EF4-FFF2-40B4-BE49-F238E27FC236}">
                  <a16:creationId xmlns:a16="http://schemas.microsoft.com/office/drawing/2014/main" id="{4AF05B11-E1C7-CEE7-AD77-EE976978ADF9}"/>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5;p50">
              <a:extLst>
                <a:ext uri="{FF2B5EF4-FFF2-40B4-BE49-F238E27FC236}">
                  <a16:creationId xmlns:a16="http://schemas.microsoft.com/office/drawing/2014/main" id="{7EF83295-F10C-B199-FC79-DC0D17D202FA}"/>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6;p50">
              <a:extLst>
                <a:ext uri="{FF2B5EF4-FFF2-40B4-BE49-F238E27FC236}">
                  <a16:creationId xmlns:a16="http://schemas.microsoft.com/office/drawing/2014/main" id="{03D582E5-B933-4358-50F5-A468616DCE8C}"/>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7;p50">
              <a:extLst>
                <a:ext uri="{FF2B5EF4-FFF2-40B4-BE49-F238E27FC236}">
                  <a16:creationId xmlns:a16="http://schemas.microsoft.com/office/drawing/2014/main" id="{5D321ACF-AFD6-7918-A3CA-CB572FC52D2C}"/>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8;p50">
              <a:extLst>
                <a:ext uri="{FF2B5EF4-FFF2-40B4-BE49-F238E27FC236}">
                  <a16:creationId xmlns:a16="http://schemas.microsoft.com/office/drawing/2014/main" id="{8DFCE45B-54A9-DB7C-A89B-290E2DBD678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9;p50">
              <a:extLst>
                <a:ext uri="{FF2B5EF4-FFF2-40B4-BE49-F238E27FC236}">
                  <a16:creationId xmlns:a16="http://schemas.microsoft.com/office/drawing/2014/main" id="{2658627E-89E1-5428-8951-0270CCB48C33}"/>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0;p50">
              <a:extLst>
                <a:ext uri="{FF2B5EF4-FFF2-40B4-BE49-F238E27FC236}">
                  <a16:creationId xmlns:a16="http://schemas.microsoft.com/office/drawing/2014/main" id="{B05427F7-1ECB-D018-CCD6-C9F652DDCE79}"/>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1;p50">
              <a:extLst>
                <a:ext uri="{FF2B5EF4-FFF2-40B4-BE49-F238E27FC236}">
                  <a16:creationId xmlns:a16="http://schemas.microsoft.com/office/drawing/2014/main" id="{01F3D168-2908-515E-FC7E-EC113D1BECC3}"/>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2;p50">
              <a:extLst>
                <a:ext uri="{FF2B5EF4-FFF2-40B4-BE49-F238E27FC236}">
                  <a16:creationId xmlns:a16="http://schemas.microsoft.com/office/drawing/2014/main" id="{BC21A72C-8306-19B2-0677-CF6818A99BEB}"/>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3;p50">
              <a:extLst>
                <a:ext uri="{FF2B5EF4-FFF2-40B4-BE49-F238E27FC236}">
                  <a16:creationId xmlns:a16="http://schemas.microsoft.com/office/drawing/2014/main" id="{54B71A63-4F43-8A70-AE4F-60B25B2582CB}"/>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4;p50">
              <a:extLst>
                <a:ext uri="{FF2B5EF4-FFF2-40B4-BE49-F238E27FC236}">
                  <a16:creationId xmlns:a16="http://schemas.microsoft.com/office/drawing/2014/main" id="{CB386134-1215-7177-D9A2-4582E8C19390}"/>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5;p50">
              <a:extLst>
                <a:ext uri="{FF2B5EF4-FFF2-40B4-BE49-F238E27FC236}">
                  <a16:creationId xmlns:a16="http://schemas.microsoft.com/office/drawing/2014/main" id="{21CC4A91-EC3E-9007-3554-EBCDF2FF171C}"/>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6;p50">
              <a:extLst>
                <a:ext uri="{FF2B5EF4-FFF2-40B4-BE49-F238E27FC236}">
                  <a16:creationId xmlns:a16="http://schemas.microsoft.com/office/drawing/2014/main" id="{51680163-00E5-DA61-EE7A-127CF5627E40}"/>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7;p50">
              <a:extLst>
                <a:ext uri="{FF2B5EF4-FFF2-40B4-BE49-F238E27FC236}">
                  <a16:creationId xmlns:a16="http://schemas.microsoft.com/office/drawing/2014/main" id="{8A9296D8-9AC0-8E08-55B2-2D9136E65C4B}"/>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8;p50">
              <a:extLst>
                <a:ext uri="{FF2B5EF4-FFF2-40B4-BE49-F238E27FC236}">
                  <a16:creationId xmlns:a16="http://schemas.microsoft.com/office/drawing/2014/main" id="{93E9E02C-3B9A-60AA-3070-3D8DFAA3D81E}"/>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9;p50">
              <a:extLst>
                <a:ext uri="{FF2B5EF4-FFF2-40B4-BE49-F238E27FC236}">
                  <a16:creationId xmlns:a16="http://schemas.microsoft.com/office/drawing/2014/main" id="{359224BE-C5D5-CFF7-6A6B-403ACEF1C1C1}"/>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0;p50">
              <a:extLst>
                <a:ext uri="{FF2B5EF4-FFF2-40B4-BE49-F238E27FC236}">
                  <a16:creationId xmlns:a16="http://schemas.microsoft.com/office/drawing/2014/main" id="{CF367157-BDF0-DB65-B5D3-CC20414E526B}"/>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1;p50">
              <a:extLst>
                <a:ext uri="{FF2B5EF4-FFF2-40B4-BE49-F238E27FC236}">
                  <a16:creationId xmlns:a16="http://schemas.microsoft.com/office/drawing/2014/main" id="{94E144E7-1A47-C46B-42FB-8C299037A895}"/>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2;p50">
              <a:extLst>
                <a:ext uri="{FF2B5EF4-FFF2-40B4-BE49-F238E27FC236}">
                  <a16:creationId xmlns:a16="http://schemas.microsoft.com/office/drawing/2014/main" id="{B826E422-9C2C-F2B6-C753-7C9DB55F8408}"/>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3;p50">
              <a:extLst>
                <a:ext uri="{FF2B5EF4-FFF2-40B4-BE49-F238E27FC236}">
                  <a16:creationId xmlns:a16="http://schemas.microsoft.com/office/drawing/2014/main" id="{38A800AD-4CD9-B82F-FA6F-17932322B683}"/>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4;p50">
              <a:extLst>
                <a:ext uri="{FF2B5EF4-FFF2-40B4-BE49-F238E27FC236}">
                  <a16:creationId xmlns:a16="http://schemas.microsoft.com/office/drawing/2014/main" id="{1C686C0D-0311-A2CB-41ED-B0A60731B4EF}"/>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965;p50">
              <a:extLst>
                <a:ext uri="{FF2B5EF4-FFF2-40B4-BE49-F238E27FC236}">
                  <a16:creationId xmlns:a16="http://schemas.microsoft.com/office/drawing/2014/main" id="{AF9C39F7-2AF8-7005-4192-88E26BE3FCF4}"/>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6;p50">
              <a:extLst>
                <a:ext uri="{FF2B5EF4-FFF2-40B4-BE49-F238E27FC236}">
                  <a16:creationId xmlns:a16="http://schemas.microsoft.com/office/drawing/2014/main" id="{9DB2E8F1-BF27-4E5E-5593-0AC09B0ABAA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7;p50">
              <a:extLst>
                <a:ext uri="{FF2B5EF4-FFF2-40B4-BE49-F238E27FC236}">
                  <a16:creationId xmlns:a16="http://schemas.microsoft.com/office/drawing/2014/main" id="{B6A41AA2-994A-EC44-967C-650139A1AE1F}"/>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8;p50">
              <a:extLst>
                <a:ext uri="{FF2B5EF4-FFF2-40B4-BE49-F238E27FC236}">
                  <a16:creationId xmlns:a16="http://schemas.microsoft.com/office/drawing/2014/main" id="{E44581F1-1842-9D0E-6D6E-58192B88BF67}"/>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9;p50">
              <a:extLst>
                <a:ext uri="{FF2B5EF4-FFF2-40B4-BE49-F238E27FC236}">
                  <a16:creationId xmlns:a16="http://schemas.microsoft.com/office/drawing/2014/main" id="{6C90475B-29A2-93DC-5D47-E40F7103FFDE}"/>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70;p50">
              <a:extLst>
                <a:ext uri="{FF2B5EF4-FFF2-40B4-BE49-F238E27FC236}">
                  <a16:creationId xmlns:a16="http://schemas.microsoft.com/office/drawing/2014/main" id="{B50C1DFD-98BF-B1CC-0573-A656F880D975}"/>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71;p50">
              <a:extLst>
                <a:ext uri="{FF2B5EF4-FFF2-40B4-BE49-F238E27FC236}">
                  <a16:creationId xmlns:a16="http://schemas.microsoft.com/office/drawing/2014/main" id="{2FAF2816-58EA-5864-D22B-8D3E6BD34EBB}"/>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72;p50">
              <a:extLst>
                <a:ext uri="{FF2B5EF4-FFF2-40B4-BE49-F238E27FC236}">
                  <a16:creationId xmlns:a16="http://schemas.microsoft.com/office/drawing/2014/main" id="{67A58772-F7FF-B0A9-E545-D59A4E4B2410}"/>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73;p50">
              <a:extLst>
                <a:ext uri="{FF2B5EF4-FFF2-40B4-BE49-F238E27FC236}">
                  <a16:creationId xmlns:a16="http://schemas.microsoft.com/office/drawing/2014/main" id="{E0763131-659F-E4F5-296A-A780DA639BCD}"/>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4;p50">
              <a:extLst>
                <a:ext uri="{FF2B5EF4-FFF2-40B4-BE49-F238E27FC236}">
                  <a16:creationId xmlns:a16="http://schemas.microsoft.com/office/drawing/2014/main" id="{3CAD7D25-D5C3-067A-760C-9C43754F6C8A}"/>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5;p50">
              <a:extLst>
                <a:ext uri="{FF2B5EF4-FFF2-40B4-BE49-F238E27FC236}">
                  <a16:creationId xmlns:a16="http://schemas.microsoft.com/office/drawing/2014/main" id="{97C9870A-4CC0-97CF-3B8E-45C3F54ED729}"/>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6;p50">
              <a:extLst>
                <a:ext uri="{FF2B5EF4-FFF2-40B4-BE49-F238E27FC236}">
                  <a16:creationId xmlns:a16="http://schemas.microsoft.com/office/drawing/2014/main" id="{1DB577D3-6855-FAC7-DB0D-2C0535C26E92}"/>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7;p50">
              <a:extLst>
                <a:ext uri="{FF2B5EF4-FFF2-40B4-BE49-F238E27FC236}">
                  <a16:creationId xmlns:a16="http://schemas.microsoft.com/office/drawing/2014/main" id="{C4F58F79-CD38-4843-9410-460B57AA9FC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8;p50">
              <a:extLst>
                <a:ext uri="{FF2B5EF4-FFF2-40B4-BE49-F238E27FC236}">
                  <a16:creationId xmlns:a16="http://schemas.microsoft.com/office/drawing/2014/main" id="{72667A00-200C-D13E-830C-40AF7B20A81D}"/>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9;p50">
              <a:extLst>
                <a:ext uri="{FF2B5EF4-FFF2-40B4-BE49-F238E27FC236}">
                  <a16:creationId xmlns:a16="http://schemas.microsoft.com/office/drawing/2014/main" id="{BE25CD2C-E6C8-7D96-3436-9CD5903B79E1}"/>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0;p50">
              <a:extLst>
                <a:ext uri="{FF2B5EF4-FFF2-40B4-BE49-F238E27FC236}">
                  <a16:creationId xmlns:a16="http://schemas.microsoft.com/office/drawing/2014/main" id="{43463414-B4EA-7D6B-3CEF-B32CCB018E4B}"/>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1;p50">
              <a:extLst>
                <a:ext uri="{FF2B5EF4-FFF2-40B4-BE49-F238E27FC236}">
                  <a16:creationId xmlns:a16="http://schemas.microsoft.com/office/drawing/2014/main" id="{A667333C-DF8F-658A-F8EA-489E5E87ED8A}"/>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82;p50">
              <a:extLst>
                <a:ext uri="{FF2B5EF4-FFF2-40B4-BE49-F238E27FC236}">
                  <a16:creationId xmlns:a16="http://schemas.microsoft.com/office/drawing/2014/main" id="{2DF6612F-FE41-5184-FF1E-9859E1AC28F8}"/>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3332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
        <p:cNvGrpSpPr/>
        <p:nvPr/>
      </p:nvGrpSpPr>
      <p:grpSpPr>
        <a:xfrm>
          <a:off x="0" y="0"/>
          <a:ext cx="0" cy="0"/>
          <a:chOff x="0" y="0"/>
          <a:chExt cx="0" cy="0"/>
        </a:xfrm>
      </p:grpSpPr>
      <p:sp>
        <p:nvSpPr>
          <p:cNvPr id="161" name="Google Shape;161;p30"/>
          <p:cNvSpPr txBox="1">
            <a:spLocks noGrp="1"/>
          </p:cNvSpPr>
          <p:nvPr>
            <p:ph type="title"/>
          </p:nvPr>
        </p:nvSpPr>
        <p:spPr>
          <a:xfrm>
            <a:off x="720000" y="2882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Table of contents</a:t>
            </a:r>
          </a:p>
        </p:txBody>
      </p:sp>
      <p:sp>
        <p:nvSpPr>
          <p:cNvPr id="8" name="TextBox 7">
            <a:extLst>
              <a:ext uri="{FF2B5EF4-FFF2-40B4-BE49-F238E27FC236}">
                <a16:creationId xmlns:a16="http://schemas.microsoft.com/office/drawing/2014/main" id="{53BA4AD6-4391-3D2E-DD2B-23F16C7E7C92}"/>
              </a:ext>
            </a:extLst>
          </p:cNvPr>
          <p:cNvSpPr txBox="1"/>
          <p:nvPr/>
        </p:nvSpPr>
        <p:spPr>
          <a:xfrm>
            <a:off x="7048459" y="4898244"/>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38" name="Picture 37">
            <a:extLst>
              <a:ext uri="{FF2B5EF4-FFF2-40B4-BE49-F238E27FC236}">
                <a16:creationId xmlns:a16="http://schemas.microsoft.com/office/drawing/2014/main" id="{DF862145-4192-BC3C-F8AA-E63B50E2AD92}"/>
              </a:ext>
            </a:extLst>
          </p:cNvPr>
          <p:cNvPicPr>
            <a:picLocks noChangeAspect="1"/>
          </p:cNvPicPr>
          <p:nvPr/>
        </p:nvPicPr>
        <p:blipFill>
          <a:blip r:embed="rId3"/>
          <a:stretch>
            <a:fillRect/>
          </a:stretch>
        </p:blipFill>
        <p:spPr>
          <a:xfrm>
            <a:off x="7396620" y="3573173"/>
            <a:ext cx="1284448" cy="1284448"/>
          </a:xfrm>
          <a:prstGeom prst="rect">
            <a:avLst/>
          </a:prstGeom>
        </p:spPr>
      </p:pic>
      <p:sp>
        <p:nvSpPr>
          <p:cNvPr id="42" name="Subtitle 41">
            <a:extLst>
              <a:ext uri="{FF2B5EF4-FFF2-40B4-BE49-F238E27FC236}">
                <a16:creationId xmlns:a16="http://schemas.microsoft.com/office/drawing/2014/main" id="{9F29FB31-93C9-31EB-2088-47377121D8BA}"/>
              </a:ext>
            </a:extLst>
          </p:cNvPr>
          <p:cNvSpPr>
            <a:spLocks noGrp="1"/>
          </p:cNvSpPr>
          <p:nvPr>
            <p:ph type="subTitle" idx="1"/>
          </p:nvPr>
        </p:nvSpPr>
        <p:spPr>
          <a:xfrm>
            <a:off x="971173" y="860922"/>
            <a:ext cx="6016449" cy="3421655"/>
          </a:xfrm>
        </p:spPr>
        <p:txBody>
          <a:bodyPr/>
          <a:lstStyle/>
          <a:p>
            <a:pPr marL="495300" indent="-342900">
              <a:lnSpc>
                <a:spcPct val="150000"/>
              </a:lnSpc>
              <a:buSzPct val="100000"/>
              <a:buAutoNum type="arabicPeriod"/>
            </a:pPr>
            <a:r>
              <a:rPr lang="en-US" sz="1400" b="1" dirty="0"/>
              <a:t>Executive Summary</a:t>
            </a:r>
          </a:p>
          <a:p>
            <a:pPr marL="495300" indent="-342900">
              <a:lnSpc>
                <a:spcPct val="150000"/>
              </a:lnSpc>
              <a:buSzPct val="100000"/>
              <a:buFont typeface="Inter"/>
              <a:buAutoNum type="arabicPeriod"/>
            </a:pPr>
            <a:r>
              <a:rPr lang="en-US" sz="1400" b="1" dirty="0"/>
              <a:t>Global Benchmarking</a:t>
            </a:r>
          </a:p>
          <a:p>
            <a:pPr marL="495300" indent="-342900">
              <a:lnSpc>
                <a:spcPct val="150000"/>
              </a:lnSpc>
              <a:buSzPct val="100000"/>
              <a:buFont typeface="Inter"/>
              <a:buAutoNum type="arabicPeriod"/>
            </a:pPr>
            <a:r>
              <a:rPr lang="en-US" sz="1400" b="1" dirty="0"/>
              <a:t>Local Competition</a:t>
            </a:r>
          </a:p>
          <a:p>
            <a:pPr marL="495300" indent="-342900">
              <a:lnSpc>
                <a:spcPct val="150000"/>
              </a:lnSpc>
              <a:buSzPct val="100000"/>
              <a:buFont typeface="Inter"/>
              <a:buAutoNum type="arabicPeriod"/>
            </a:pPr>
            <a:r>
              <a:rPr lang="en-US" sz="1400" b="1" dirty="0"/>
              <a:t>SWOT Analysis</a:t>
            </a:r>
          </a:p>
          <a:p>
            <a:pPr marL="495300" indent="-342900">
              <a:lnSpc>
                <a:spcPct val="150000"/>
              </a:lnSpc>
              <a:buSzPct val="100000"/>
              <a:buFont typeface="Inter"/>
              <a:buAutoNum type="arabicPeriod"/>
            </a:pPr>
            <a:r>
              <a:rPr lang="en-US" sz="1400" b="1" dirty="0"/>
              <a:t>Market Gaps</a:t>
            </a:r>
          </a:p>
          <a:p>
            <a:pPr marL="495300" indent="-342900">
              <a:lnSpc>
                <a:spcPct val="150000"/>
              </a:lnSpc>
              <a:buSzPct val="100000"/>
              <a:buFont typeface="Inter"/>
              <a:buAutoNum type="arabicPeriod"/>
            </a:pPr>
            <a:r>
              <a:rPr lang="en-US" sz="1400" b="1" dirty="0"/>
              <a:t>Justified Premiums</a:t>
            </a:r>
          </a:p>
          <a:p>
            <a:pPr marL="495300" indent="-342900">
              <a:lnSpc>
                <a:spcPct val="150000"/>
              </a:lnSpc>
              <a:buSzPct val="100000"/>
              <a:buFont typeface="Inter"/>
              <a:buAutoNum type="arabicPeriod"/>
            </a:pPr>
            <a:r>
              <a:rPr lang="en-US" sz="1400" b="1" dirty="0"/>
              <a:t>Strong Credibility</a:t>
            </a:r>
          </a:p>
          <a:p>
            <a:pPr marL="495300" indent="-342900">
              <a:lnSpc>
                <a:spcPct val="150000"/>
              </a:lnSpc>
              <a:buSzPct val="100000"/>
              <a:buFont typeface="Inter"/>
              <a:buAutoNum type="arabicPeriod"/>
            </a:pPr>
            <a:r>
              <a:rPr lang="en-US" sz="1400" b="1" dirty="0"/>
              <a:t>Keep it recurring</a:t>
            </a:r>
          </a:p>
          <a:p>
            <a:pPr marL="495300" indent="-342900">
              <a:lnSpc>
                <a:spcPct val="150000"/>
              </a:lnSpc>
              <a:buSzPct val="100000"/>
              <a:buFont typeface="Inter"/>
              <a:buAutoNum type="arabicPeriod"/>
            </a:pPr>
            <a:r>
              <a:rPr lang="en-US" sz="1400" b="1" dirty="0"/>
              <a:t>Business Model</a:t>
            </a:r>
          </a:p>
          <a:p>
            <a:pPr marL="495300" indent="-342900">
              <a:lnSpc>
                <a:spcPct val="150000"/>
              </a:lnSpc>
              <a:buSzPct val="100000"/>
              <a:buFont typeface="Inter"/>
              <a:buAutoNum type="arabicPeriod"/>
            </a:pPr>
            <a:r>
              <a:rPr lang="en-US" sz="1400" b="1" dirty="0"/>
              <a:t>Go-to Timeline</a:t>
            </a:r>
          </a:p>
          <a:p>
            <a:pPr marL="152400" indent="0">
              <a:lnSpc>
                <a:spcPct val="150000"/>
              </a:lnSpc>
              <a:buSzPct val="100000"/>
            </a:pPr>
            <a:r>
              <a:rPr lang="en-US" sz="1400" b="1" dirty="0"/>
              <a:t>11.  Financial Projections</a:t>
            </a:r>
          </a:p>
          <a:p>
            <a:pPr marL="152400" indent="0">
              <a:lnSpc>
                <a:spcPct val="150000"/>
              </a:lnSpc>
              <a:buSzPct val="100000"/>
            </a:pPr>
            <a:r>
              <a:rPr lang="en-US" sz="1400" b="1" dirty="0"/>
              <a:t>12.   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Shape 197"/>
        <p:cNvGrpSpPr/>
        <p:nvPr/>
      </p:nvGrpSpPr>
      <p:grpSpPr>
        <a:xfrm>
          <a:off x="0" y="0"/>
          <a:ext cx="0" cy="0"/>
          <a:chOff x="0" y="0"/>
          <a:chExt cx="0" cy="0"/>
        </a:xfrm>
      </p:grpSpPr>
      <p:grpSp>
        <p:nvGrpSpPr>
          <p:cNvPr id="348" name="Google Shape;931;p50">
            <a:extLst>
              <a:ext uri="{FF2B5EF4-FFF2-40B4-BE49-F238E27FC236}">
                <a16:creationId xmlns:a16="http://schemas.microsoft.com/office/drawing/2014/main" id="{BAD7464F-256E-920E-88A6-A293786C5A1D}"/>
              </a:ext>
            </a:extLst>
          </p:cNvPr>
          <p:cNvGrpSpPr/>
          <p:nvPr/>
        </p:nvGrpSpPr>
        <p:grpSpPr>
          <a:xfrm>
            <a:off x="411178" y="372533"/>
            <a:ext cx="8283402" cy="4118187"/>
            <a:chOff x="233350" y="949250"/>
            <a:chExt cx="7137300" cy="3802300"/>
          </a:xfrm>
          <a:solidFill>
            <a:srgbClr val="000099">
              <a:alpha val="10000"/>
            </a:srgbClr>
          </a:solidFill>
        </p:grpSpPr>
        <p:sp>
          <p:nvSpPr>
            <p:cNvPr id="349" name="Google Shape;932;p50">
              <a:extLst>
                <a:ext uri="{FF2B5EF4-FFF2-40B4-BE49-F238E27FC236}">
                  <a16:creationId xmlns:a16="http://schemas.microsoft.com/office/drawing/2014/main" id="{0AD77984-39C9-2ABF-7E8B-C9B7382644F4}"/>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33;p50">
              <a:extLst>
                <a:ext uri="{FF2B5EF4-FFF2-40B4-BE49-F238E27FC236}">
                  <a16:creationId xmlns:a16="http://schemas.microsoft.com/office/drawing/2014/main" id="{C792912E-03D5-27D6-C353-B1B5742FA4E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34;p50">
              <a:extLst>
                <a:ext uri="{FF2B5EF4-FFF2-40B4-BE49-F238E27FC236}">
                  <a16:creationId xmlns:a16="http://schemas.microsoft.com/office/drawing/2014/main" id="{9329BEB1-A3F7-AE07-DBCD-D74876198457}"/>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35;p50">
              <a:extLst>
                <a:ext uri="{FF2B5EF4-FFF2-40B4-BE49-F238E27FC236}">
                  <a16:creationId xmlns:a16="http://schemas.microsoft.com/office/drawing/2014/main" id="{1082767E-89FB-435B-7578-10ED613792ED}"/>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36;p50">
              <a:extLst>
                <a:ext uri="{FF2B5EF4-FFF2-40B4-BE49-F238E27FC236}">
                  <a16:creationId xmlns:a16="http://schemas.microsoft.com/office/drawing/2014/main" id="{E638934A-D423-130B-72E4-F2BABD190BE0}"/>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37;p50">
              <a:extLst>
                <a:ext uri="{FF2B5EF4-FFF2-40B4-BE49-F238E27FC236}">
                  <a16:creationId xmlns:a16="http://schemas.microsoft.com/office/drawing/2014/main" id="{69D20429-2EDB-8764-B588-8463E676FC59}"/>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38;p50">
              <a:extLst>
                <a:ext uri="{FF2B5EF4-FFF2-40B4-BE49-F238E27FC236}">
                  <a16:creationId xmlns:a16="http://schemas.microsoft.com/office/drawing/2014/main" id="{40AF2243-218B-8705-46FD-C72F7DF35BB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39;p50">
              <a:extLst>
                <a:ext uri="{FF2B5EF4-FFF2-40B4-BE49-F238E27FC236}">
                  <a16:creationId xmlns:a16="http://schemas.microsoft.com/office/drawing/2014/main" id="{1E4A4C96-2F57-0D00-7BB5-2956DE808B11}"/>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40;p50">
              <a:extLst>
                <a:ext uri="{FF2B5EF4-FFF2-40B4-BE49-F238E27FC236}">
                  <a16:creationId xmlns:a16="http://schemas.microsoft.com/office/drawing/2014/main" id="{9D14CAFB-CAEC-C7D2-03A7-540C13F31AE8}"/>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41;p50">
              <a:extLst>
                <a:ext uri="{FF2B5EF4-FFF2-40B4-BE49-F238E27FC236}">
                  <a16:creationId xmlns:a16="http://schemas.microsoft.com/office/drawing/2014/main" id="{0715292F-FE29-55EA-E1A3-D759992CBFAB}"/>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42;p50">
              <a:extLst>
                <a:ext uri="{FF2B5EF4-FFF2-40B4-BE49-F238E27FC236}">
                  <a16:creationId xmlns:a16="http://schemas.microsoft.com/office/drawing/2014/main" id="{8E8023BE-B8A4-0155-2D40-D31CAB8CAA39}"/>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43;p50">
              <a:extLst>
                <a:ext uri="{FF2B5EF4-FFF2-40B4-BE49-F238E27FC236}">
                  <a16:creationId xmlns:a16="http://schemas.microsoft.com/office/drawing/2014/main" id="{713353B1-CFA6-B847-0466-49709B3DB809}"/>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44;p50">
              <a:extLst>
                <a:ext uri="{FF2B5EF4-FFF2-40B4-BE49-F238E27FC236}">
                  <a16:creationId xmlns:a16="http://schemas.microsoft.com/office/drawing/2014/main" id="{E906DCBF-E7D7-C6C3-F4B3-0AB89B56FEAA}"/>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45;p50">
              <a:extLst>
                <a:ext uri="{FF2B5EF4-FFF2-40B4-BE49-F238E27FC236}">
                  <a16:creationId xmlns:a16="http://schemas.microsoft.com/office/drawing/2014/main" id="{5E41C0C5-3847-8F72-EF5B-E423F7E7C90E}"/>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46;p50">
              <a:extLst>
                <a:ext uri="{FF2B5EF4-FFF2-40B4-BE49-F238E27FC236}">
                  <a16:creationId xmlns:a16="http://schemas.microsoft.com/office/drawing/2014/main" id="{FDDDA14F-0350-F4E1-A78F-87CF9B70EC55}"/>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47;p50">
              <a:extLst>
                <a:ext uri="{FF2B5EF4-FFF2-40B4-BE49-F238E27FC236}">
                  <a16:creationId xmlns:a16="http://schemas.microsoft.com/office/drawing/2014/main" id="{A90995ED-CF4A-196E-1B2A-6A238AB9D090}"/>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48;p50">
              <a:extLst>
                <a:ext uri="{FF2B5EF4-FFF2-40B4-BE49-F238E27FC236}">
                  <a16:creationId xmlns:a16="http://schemas.microsoft.com/office/drawing/2014/main" id="{0AB122E2-2370-E9B0-4CF3-9335ED1771F1}"/>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49;p50">
              <a:extLst>
                <a:ext uri="{FF2B5EF4-FFF2-40B4-BE49-F238E27FC236}">
                  <a16:creationId xmlns:a16="http://schemas.microsoft.com/office/drawing/2014/main" id="{A13D2B13-6903-86D8-4807-DF16BD5A69EC}"/>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50;p50">
              <a:extLst>
                <a:ext uri="{FF2B5EF4-FFF2-40B4-BE49-F238E27FC236}">
                  <a16:creationId xmlns:a16="http://schemas.microsoft.com/office/drawing/2014/main" id="{DEBB8F82-E594-B412-A9E0-33E08DFDA9BF}"/>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51;p50">
              <a:extLst>
                <a:ext uri="{FF2B5EF4-FFF2-40B4-BE49-F238E27FC236}">
                  <a16:creationId xmlns:a16="http://schemas.microsoft.com/office/drawing/2014/main" id="{5A197476-963B-4B36-AE64-95105BEC0E37}"/>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52;p50">
              <a:extLst>
                <a:ext uri="{FF2B5EF4-FFF2-40B4-BE49-F238E27FC236}">
                  <a16:creationId xmlns:a16="http://schemas.microsoft.com/office/drawing/2014/main" id="{9365AB63-D864-C2CF-DF00-0CFE147DFE64}"/>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53;p50">
              <a:extLst>
                <a:ext uri="{FF2B5EF4-FFF2-40B4-BE49-F238E27FC236}">
                  <a16:creationId xmlns:a16="http://schemas.microsoft.com/office/drawing/2014/main" id="{925E9AB1-9BE3-637F-FBBA-308A3EACF9E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54;p50">
              <a:extLst>
                <a:ext uri="{FF2B5EF4-FFF2-40B4-BE49-F238E27FC236}">
                  <a16:creationId xmlns:a16="http://schemas.microsoft.com/office/drawing/2014/main" id="{E034C387-3C2F-C32B-F847-D0278C735EC8}"/>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55;p50">
              <a:extLst>
                <a:ext uri="{FF2B5EF4-FFF2-40B4-BE49-F238E27FC236}">
                  <a16:creationId xmlns:a16="http://schemas.microsoft.com/office/drawing/2014/main" id="{2E2C0A65-0F01-697B-AE6E-E175EC631BB9}"/>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956;p50">
              <a:extLst>
                <a:ext uri="{FF2B5EF4-FFF2-40B4-BE49-F238E27FC236}">
                  <a16:creationId xmlns:a16="http://schemas.microsoft.com/office/drawing/2014/main" id="{C37E05E3-ADDD-903F-F341-C4178D6A6F87}"/>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957;p50">
              <a:extLst>
                <a:ext uri="{FF2B5EF4-FFF2-40B4-BE49-F238E27FC236}">
                  <a16:creationId xmlns:a16="http://schemas.microsoft.com/office/drawing/2014/main" id="{8B2E35BF-48A9-CD0C-35B8-03950C3E0942}"/>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958;p50">
              <a:extLst>
                <a:ext uri="{FF2B5EF4-FFF2-40B4-BE49-F238E27FC236}">
                  <a16:creationId xmlns:a16="http://schemas.microsoft.com/office/drawing/2014/main" id="{D4E2CD15-DFE1-D39C-BB93-1AF4E6FD0021}"/>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959;p50">
              <a:extLst>
                <a:ext uri="{FF2B5EF4-FFF2-40B4-BE49-F238E27FC236}">
                  <a16:creationId xmlns:a16="http://schemas.microsoft.com/office/drawing/2014/main" id="{B1DC1A0A-E06B-7AAB-E1E8-168703581C99}"/>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960;p50">
              <a:extLst>
                <a:ext uri="{FF2B5EF4-FFF2-40B4-BE49-F238E27FC236}">
                  <a16:creationId xmlns:a16="http://schemas.microsoft.com/office/drawing/2014/main" id="{3FCA33A6-7F0B-4376-E884-BAF64E0A7161}"/>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961;p50">
              <a:extLst>
                <a:ext uri="{FF2B5EF4-FFF2-40B4-BE49-F238E27FC236}">
                  <a16:creationId xmlns:a16="http://schemas.microsoft.com/office/drawing/2014/main" id="{F9D7B406-DDDF-F911-595F-FDE1CF579FEF}"/>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62;p50">
              <a:extLst>
                <a:ext uri="{FF2B5EF4-FFF2-40B4-BE49-F238E27FC236}">
                  <a16:creationId xmlns:a16="http://schemas.microsoft.com/office/drawing/2014/main" id="{F43F8E5B-5F3C-D65D-DE15-8153E5D509A8}"/>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963;p50">
              <a:extLst>
                <a:ext uri="{FF2B5EF4-FFF2-40B4-BE49-F238E27FC236}">
                  <a16:creationId xmlns:a16="http://schemas.microsoft.com/office/drawing/2014/main" id="{6915D4C9-8355-E9DD-5AB5-53142D02D833}"/>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964;p50">
              <a:extLst>
                <a:ext uri="{FF2B5EF4-FFF2-40B4-BE49-F238E27FC236}">
                  <a16:creationId xmlns:a16="http://schemas.microsoft.com/office/drawing/2014/main" id="{9C7286A4-7EEB-ADB2-F8AB-CEDFDDDB992F}"/>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965;p50">
              <a:extLst>
                <a:ext uri="{FF2B5EF4-FFF2-40B4-BE49-F238E27FC236}">
                  <a16:creationId xmlns:a16="http://schemas.microsoft.com/office/drawing/2014/main" id="{7D7232B8-086C-C2D7-CA05-D56AB17190A7}"/>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66;p50">
              <a:extLst>
                <a:ext uri="{FF2B5EF4-FFF2-40B4-BE49-F238E27FC236}">
                  <a16:creationId xmlns:a16="http://schemas.microsoft.com/office/drawing/2014/main" id="{3BC95BE8-9008-05DF-ED56-8A895FCC1CB8}"/>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967;p50">
              <a:extLst>
                <a:ext uri="{FF2B5EF4-FFF2-40B4-BE49-F238E27FC236}">
                  <a16:creationId xmlns:a16="http://schemas.microsoft.com/office/drawing/2014/main" id="{535D394D-7C52-2C56-F92E-603A00F568F6}"/>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968;p50">
              <a:extLst>
                <a:ext uri="{FF2B5EF4-FFF2-40B4-BE49-F238E27FC236}">
                  <a16:creationId xmlns:a16="http://schemas.microsoft.com/office/drawing/2014/main" id="{049ABDFC-059F-E30D-C719-FA9DC8978812}"/>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969;p50">
              <a:extLst>
                <a:ext uri="{FF2B5EF4-FFF2-40B4-BE49-F238E27FC236}">
                  <a16:creationId xmlns:a16="http://schemas.microsoft.com/office/drawing/2014/main" id="{FE1B698F-1990-8140-8D3A-08A5886BE367}"/>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970;p50">
              <a:extLst>
                <a:ext uri="{FF2B5EF4-FFF2-40B4-BE49-F238E27FC236}">
                  <a16:creationId xmlns:a16="http://schemas.microsoft.com/office/drawing/2014/main" id="{E40B9A94-62BE-E9F3-0A2B-D0996CEFD339}"/>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971;p50">
              <a:extLst>
                <a:ext uri="{FF2B5EF4-FFF2-40B4-BE49-F238E27FC236}">
                  <a16:creationId xmlns:a16="http://schemas.microsoft.com/office/drawing/2014/main" id="{09420D09-C06F-5B1B-7C67-FAECB07089EE}"/>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972;p50">
              <a:extLst>
                <a:ext uri="{FF2B5EF4-FFF2-40B4-BE49-F238E27FC236}">
                  <a16:creationId xmlns:a16="http://schemas.microsoft.com/office/drawing/2014/main" id="{307D052B-A1C1-DCB5-92B4-300C29385D07}"/>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973;p50">
              <a:extLst>
                <a:ext uri="{FF2B5EF4-FFF2-40B4-BE49-F238E27FC236}">
                  <a16:creationId xmlns:a16="http://schemas.microsoft.com/office/drawing/2014/main" id="{FEC60BB3-B67B-B0A3-0F5F-B372E3657B02}"/>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974;p50">
              <a:extLst>
                <a:ext uri="{FF2B5EF4-FFF2-40B4-BE49-F238E27FC236}">
                  <a16:creationId xmlns:a16="http://schemas.microsoft.com/office/drawing/2014/main" id="{4E839004-040B-A851-5BA8-145D16679B34}"/>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975;p50">
              <a:extLst>
                <a:ext uri="{FF2B5EF4-FFF2-40B4-BE49-F238E27FC236}">
                  <a16:creationId xmlns:a16="http://schemas.microsoft.com/office/drawing/2014/main" id="{038FF235-4CF2-BE0A-D37D-8F4DBF0328F2}"/>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976;p50">
              <a:extLst>
                <a:ext uri="{FF2B5EF4-FFF2-40B4-BE49-F238E27FC236}">
                  <a16:creationId xmlns:a16="http://schemas.microsoft.com/office/drawing/2014/main" id="{1BDDBC5F-671C-937D-84B9-B35FB8333CE5}"/>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977;p50">
              <a:extLst>
                <a:ext uri="{FF2B5EF4-FFF2-40B4-BE49-F238E27FC236}">
                  <a16:creationId xmlns:a16="http://schemas.microsoft.com/office/drawing/2014/main" id="{1C2AA091-AEF5-9F57-02A9-2170108536FD}"/>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978;p50">
              <a:extLst>
                <a:ext uri="{FF2B5EF4-FFF2-40B4-BE49-F238E27FC236}">
                  <a16:creationId xmlns:a16="http://schemas.microsoft.com/office/drawing/2014/main" id="{54303E16-7EB3-7A8E-63F5-6EB37FE20B8F}"/>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979;p50">
              <a:extLst>
                <a:ext uri="{FF2B5EF4-FFF2-40B4-BE49-F238E27FC236}">
                  <a16:creationId xmlns:a16="http://schemas.microsoft.com/office/drawing/2014/main" id="{817695D4-55C1-E76F-9324-AF4E2A9E1645}"/>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980;p50">
              <a:extLst>
                <a:ext uri="{FF2B5EF4-FFF2-40B4-BE49-F238E27FC236}">
                  <a16:creationId xmlns:a16="http://schemas.microsoft.com/office/drawing/2014/main" id="{FA114F0B-510A-1155-E9B8-2235CFFB7F20}"/>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981;p50">
              <a:extLst>
                <a:ext uri="{FF2B5EF4-FFF2-40B4-BE49-F238E27FC236}">
                  <a16:creationId xmlns:a16="http://schemas.microsoft.com/office/drawing/2014/main" id="{CCE5A2DD-3F8B-B848-C70C-745714995646}"/>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82;p50">
              <a:extLst>
                <a:ext uri="{FF2B5EF4-FFF2-40B4-BE49-F238E27FC236}">
                  <a16:creationId xmlns:a16="http://schemas.microsoft.com/office/drawing/2014/main" id="{3148F41F-6118-42F2-B686-72D3D48B12DE}"/>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E4189B6F-FE7F-91B6-330B-2FA93EC7FC65}"/>
              </a:ext>
            </a:extLst>
          </p:cNvPr>
          <p:cNvSpPr/>
          <p:nvPr/>
        </p:nvSpPr>
        <p:spPr>
          <a:xfrm>
            <a:off x="28607" y="-186027"/>
            <a:ext cx="1369286" cy="2646878"/>
          </a:xfrm>
          <a:prstGeom prst="rect">
            <a:avLst/>
          </a:prstGeom>
          <a:noFill/>
        </p:spPr>
        <p:txBody>
          <a:bodyPr wrap="none" lIns="91440" tIns="45720" rIns="91440" bIns="45720">
            <a:spAutoFit/>
          </a:bodyPr>
          <a:lstStyle/>
          <a:p>
            <a:pPr algn="ctr"/>
            <a:r>
              <a:rPr lang="en-US" sz="16600" b="1" cap="none" spc="0" dirty="0">
                <a:ln/>
                <a:solidFill>
                  <a:schemeClr val="bg2">
                    <a:lumMod val="65000"/>
                    <a:alpha val="43000"/>
                  </a:schemeClr>
                </a:solidFill>
                <a:effectLst>
                  <a:outerShdw blurRad="38100" dist="19050" dir="2700000" algn="tl" rotWithShape="0">
                    <a:schemeClr val="dk1">
                      <a:lumMod val="50000"/>
                      <a:alpha val="40000"/>
                    </a:schemeClr>
                  </a:outerShdw>
                </a:effectLst>
              </a:rPr>
              <a:t>1</a:t>
            </a:r>
          </a:p>
        </p:txBody>
      </p:sp>
      <p:sp>
        <p:nvSpPr>
          <p:cNvPr id="198" name="Google Shape;198;p33"/>
          <p:cNvSpPr txBox="1">
            <a:spLocks noGrp="1"/>
          </p:cNvSpPr>
          <p:nvPr>
            <p:ph type="title"/>
          </p:nvPr>
        </p:nvSpPr>
        <p:spPr>
          <a:xfrm>
            <a:off x="713250" y="505607"/>
            <a:ext cx="5206643"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JUSTIFIED PREMIUMS</a:t>
            </a:r>
            <a:endParaRPr sz="3600" b="1" dirty="0"/>
          </a:p>
        </p:txBody>
      </p:sp>
      <p:sp>
        <p:nvSpPr>
          <p:cNvPr id="199" name="Google Shape;199;p33"/>
          <p:cNvSpPr txBox="1">
            <a:spLocks noGrp="1"/>
          </p:cNvSpPr>
          <p:nvPr>
            <p:ph type="body" idx="1"/>
          </p:nvPr>
        </p:nvSpPr>
        <p:spPr>
          <a:xfrm>
            <a:off x="920727" y="1145870"/>
            <a:ext cx="7399963" cy="439502"/>
          </a:xfrm>
          <a:prstGeom prst="rect">
            <a:avLst/>
          </a:prstGeom>
        </p:spPr>
        <p:txBody>
          <a:bodyPr spcFirstLastPara="1" wrap="square" lIns="91425" tIns="91425" rIns="91425" bIns="91425" anchor="t" anchorCtr="0">
            <a:noAutofit/>
          </a:bodyPr>
          <a:lstStyle/>
          <a:p>
            <a:pPr marL="0" lvl="0" indent="0">
              <a:buNone/>
            </a:pPr>
            <a:r>
              <a:rPr lang="en" sz="1400" b="1" dirty="0"/>
              <a:t>Pricing Strategy </a:t>
            </a:r>
            <a:r>
              <a:rPr lang="en" sz="1400" dirty="0"/>
              <a:t>– </a:t>
            </a:r>
            <a:r>
              <a:rPr lang="en-US" sz="1400" dirty="0"/>
              <a:t>Don’t compete on price—compete on Perception and ROI.</a:t>
            </a:r>
          </a:p>
          <a:p>
            <a:pPr marL="0" lvl="0" indent="0">
              <a:buNone/>
            </a:pPr>
            <a:endParaRPr dirty="0"/>
          </a:p>
        </p:txBody>
      </p:sp>
      <p:sp>
        <p:nvSpPr>
          <p:cNvPr id="200" name="Google Shape;200;p33"/>
          <p:cNvSpPr txBox="1"/>
          <p:nvPr/>
        </p:nvSpPr>
        <p:spPr>
          <a:xfrm>
            <a:off x="1343325" y="4851000"/>
            <a:ext cx="12258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Feature Name/Product</a:t>
            </a:r>
            <a:endParaRPr sz="700">
              <a:solidFill>
                <a:schemeClr val="lt1"/>
              </a:solidFill>
              <a:latin typeface="Roboto"/>
              <a:ea typeface="Roboto"/>
              <a:cs typeface="Roboto"/>
              <a:sym typeface="Roboto"/>
            </a:endParaRPr>
          </a:p>
        </p:txBody>
      </p:sp>
      <p:sp>
        <p:nvSpPr>
          <p:cNvPr id="201" name="Google Shape;201;p33"/>
          <p:cNvSpPr txBox="1"/>
          <p:nvPr/>
        </p:nvSpPr>
        <p:spPr>
          <a:xfrm>
            <a:off x="117900" y="4851000"/>
            <a:ext cx="12252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DD/MM/YYYY</a:t>
            </a:r>
            <a:endParaRPr sz="700">
              <a:solidFill>
                <a:schemeClr val="lt1"/>
              </a:solidFill>
              <a:latin typeface="Roboto"/>
              <a:ea typeface="Roboto"/>
              <a:cs typeface="Roboto"/>
              <a:sym typeface="Roboto"/>
            </a:endParaRPr>
          </a:p>
        </p:txBody>
      </p:sp>
      <p:sp>
        <p:nvSpPr>
          <p:cNvPr id="202" name="Google Shape;202;p33"/>
          <p:cNvSpPr txBox="1"/>
          <p:nvPr/>
        </p:nvSpPr>
        <p:spPr>
          <a:xfrm>
            <a:off x="7800300" y="4851000"/>
            <a:ext cx="1225800" cy="292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solidFill>
                  <a:schemeClr val="lt1"/>
                </a:solidFill>
                <a:latin typeface="Roboto"/>
                <a:ea typeface="Roboto"/>
                <a:cs typeface="Roboto"/>
                <a:sym typeface="Roboto"/>
              </a:rPr>
              <a:t>Your Company Name</a:t>
            </a:r>
            <a:endParaRPr sz="70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D04AB010-4B7A-F6EF-1DC3-1ABAAF9F5AC6}"/>
              </a:ext>
            </a:extLst>
          </p:cNvPr>
          <p:cNvPicPr>
            <a:picLocks noChangeAspect="1"/>
          </p:cNvPicPr>
          <p:nvPr/>
        </p:nvPicPr>
        <p:blipFill>
          <a:blip r:embed="rId3"/>
          <a:stretch>
            <a:fillRect/>
          </a:stretch>
        </p:blipFill>
        <p:spPr>
          <a:xfrm>
            <a:off x="7526325" y="30092"/>
            <a:ext cx="1284448" cy="1284448"/>
          </a:xfrm>
          <a:prstGeom prst="rect">
            <a:avLst/>
          </a:prstGeom>
        </p:spPr>
      </p:pic>
      <p:sp>
        <p:nvSpPr>
          <p:cNvPr id="342" name="Google Shape;675;p54">
            <a:extLst>
              <a:ext uri="{FF2B5EF4-FFF2-40B4-BE49-F238E27FC236}">
                <a16:creationId xmlns:a16="http://schemas.microsoft.com/office/drawing/2014/main" id="{32367316-AFAD-1E7B-5D3B-50076A5E1C75}"/>
              </a:ext>
            </a:extLst>
          </p:cNvPr>
          <p:cNvSpPr/>
          <p:nvPr/>
        </p:nvSpPr>
        <p:spPr>
          <a:xfrm>
            <a:off x="5840713" y="3590328"/>
            <a:ext cx="2877748" cy="456633"/>
          </a:xfrm>
          <a:prstGeom prst="rect">
            <a:avLst/>
          </a:prstGeom>
          <a:noFill/>
          <a:ln w="38100">
            <a:solidFill>
              <a:schemeClr val="tx2">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675;p54">
            <a:extLst>
              <a:ext uri="{FF2B5EF4-FFF2-40B4-BE49-F238E27FC236}">
                <a16:creationId xmlns:a16="http://schemas.microsoft.com/office/drawing/2014/main" id="{59A4A227-31C4-29B0-F6BA-DFB05FD7F212}"/>
              </a:ext>
            </a:extLst>
          </p:cNvPr>
          <p:cNvSpPr/>
          <p:nvPr/>
        </p:nvSpPr>
        <p:spPr>
          <a:xfrm>
            <a:off x="6165054" y="3084665"/>
            <a:ext cx="2229065" cy="456633"/>
          </a:xfrm>
          <a:prstGeom prst="rect">
            <a:avLst/>
          </a:prstGeom>
          <a:noFill/>
          <a:ln w="38100">
            <a:solidFill>
              <a:schemeClr val="tx2">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675;p54">
            <a:extLst>
              <a:ext uri="{FF2B5EF4-FFF2-40B4-BE49-F238E27FC236}">
                <a16:creationId xmlns:a16="http://schemas.microsoft.com/office/drawing/2014/main" id="{489AA5F9-7EF0-D176-944C-E37E1FF4F41D}"/>
              </a:ext>
            </a:extLst>
          </p:cNvPr>
          <p:cNvSpPr/>
          <p:nvPr/>
        </p:nvSpPr>
        <p:spPr>
          <a:xfrm>
            <a:off x="6538892" y="2573886"/>
            <a:ext cx="1450442" cy="456633"/>
          </a:xfrm>
          <a:prstGeom prst="rect">
            <a:avLst/>
          </a:prstGeom>
          <a:noFill/>
          <a:ln w="38100">
            <a:solidFill>
              <a:schemeClr val="tx2">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675;p54">
            <a:extLst>
              <a:ext uri="{FF2B5EF4-FFF2-40B4-BE49-F238E27FC236}">
                <a16:creationId xmlns:a16="http://schemas.microsoft.com/office/drawing/2014/main" id="{076213FE-6233-9BDE-935C-25EEBE090626}"/>
              </a:ext>
            </a:extLst>
          </p:cNvPr>
          <p:cNvSpPr/>
          <p:nvPr/>
        </p:nvSpPr>
        <p:spPr>
          <a:xfrm>
            <a:off x="6790655" y="2062557"/>
            <a:ext cx="973896" cy="456633"/>
          </a:xfrm>
          <a:prstGeom prst="rect">
            <a:avLst/>
          </a:prstGeom>
          <a:noFill/>
          <a:ln w="38100">
            <a:solidFill>
              <a:schemeClr val="tx2">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99;p33">
            <a:extLst>
              <a:ext uri="{FF2B5EF4-FFF2-40B4-BE49-F238E27FC236}">
                <a16:creationId xmlns:a16="http://schemas.microsoft.com/office/drawing/2014/main" id="{F093455D-4BE0-A915-2CE4-F9C99957B89D}"/>
              </a:ext>
            </a:extLst>
          </p:cNvPr>
          <p:cNvSpPr txBox="1">
            <a:spLocks/>
          </p:cNvSpPr>
          <p:nvPr/>
        </p:nvSpPr>
        <p:spPr>
          <a:xfrm>
            <a:off x="6781943" y="2154280"/>
            <a:ext cx="956781"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lgn="ctr">
              <a:buFont typeface="Roboto"/>
              <a:buNone/>
            </a:pPr>
            <a:r>
              <a:rPr lang="en-US" sz="1000" dirty="0"/>
              <a:t>WORKSHOP</a:t>
            </a:r>
          </a:p>
        </p:txBody>
      </p:sp>
      <p:sp>
        <p:nvSpPr>
          <p:cNvPr id="347" name="Google Shape;199;p33">
            <a:extLst>
              <a:ext uri="{FF2B5EF4-FFF2-40B4-BE49-F238E27FC236}">
                <a16:creationId xmlns:a16="http://schemas.microsoft.com/office/drawing/2014/main" id="{A2586A0F-4A5B-4B6F-BECD-31D13B291D5E}"/>
              </a:ext>
            </a:extLst>
          </p:cNvPr>
          <p:cNvSpPr txBox="1">
            <a:spLocks/>
          </p:cNvSpPr>
          <p:nvPr/>
        </p:nvSpPr>
        <p:spPr>
          <a:xfrm>
            <a:off x="6802008" y="2651557"/>
            <a:ext cx="956781"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lgn="ctr">
              <a:buFont typeface="Roboto"/>
              <a:buNone/>
            </a:pPr>
            <a:r>
              <a:rPr lang="en-US" sz="1000" dirty="0"/>
              <a:t>COURSE</a:t>
            </a:r>
          </a:p>
        </p:txBody>
      </p:sp>
      <p:sp>
        <p:nvSpPr>
          <p:cNvPr id="400" name="Google Shape;199;p33">
            <a:extLst>
              <a:ext uri="{FF2B5EF4-FFF2-40B4-BE49-F238E27FC236}">
                <a16:creationId xmlns:a16="http://schemas.microsoft.com/office/drawing/2014/main" id="{E7896F96-5F21-AB26-C348-8AF0F740A3D1}"/>
              </a:ext>
            </a:extLst>
          </p:cNvPr>
          <p:cNvSpPr txBox="1">
            <a:spLocks/>
          </p:cNvSpPr>
          <p:nvPr/>
        </p:nvSpPr>
        <p:spPr>
          <a:xfrm>
            <a:off x="6724458" y="3148561"/>
            <a:ext cx="1089831"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lgn="ctr">
              <a:buFont typeface="Roboto"/>
              <a:buNone/>
            </a:pPr>
            <a:r>
              <a:rPr lang="en-US" sz="1000" dirty="0"/>
              <a:t>CERTIFICATE</a:t>
            </a:r>
          </a:p>
        </p:txBody>
      </p:sp>
      <p:sp>
        <p:nvSpPr>
          <p:cNvPr id="401" name="Google Shape;199;p33">
            <a:extLst>
              <a:ext uri="{FF2B5EF4-FFF2-40B4-BE49-F238E27FC236}">
                <a16:creationId xmlns:a16="http://schemas.microsoft.com/office/drawing/2014/main" id="{0C18BD99-EC6F-4453-E8F7-DA26FDE0A290}"/>
              </a:ext>
            </a:extLst>
          </p:cNvPr>
          <p:cNvSpPr txBox="1">
            <a:spLocks/>
          </p:cNvSpPr>
          <p:nvPr/>
        </p:nvSpPr>
        <p:spPr>
          <a:xfrm>
            <a:off x="6730550" y="3657410"/>
            <a:ext cx="1089831"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lgn="ctr">
              <a:buFont typeface="Roboto"/>
              <a:buNone/>
            </a:pPr>
            <a:r>
              <a:rPr lang="en-US" sz="1000" dirty="0"/>
              <a:t>DIPLOMA</a:t>
            </a:r>
          </a:p>
        </p:txBody>
      </p:sp>
      <p:sp>
        <p:nvSpPr>
          <p:cNvPr id="408" name="Google Shape;273;p38">
            <a:extLst>
              <a:ext uri="{FF2B5EF4-FFF2-40B4-BE49-F238E27FC236}">
                <a16:creationId xmlns:a16="http://schemas.microsoft.com/office/drawing/2014/main" id="{185A9DBD-9E5B-3BF4-3D15-13FC7D739A03}"/>
              </a:ext>
            </a:extLst>
          </p:cNvPr>
          <p:cNvSpPr txBox="1"/>
          <p:nvPr/>
        </p:nvSpPr>
        <p:spPr>
          <a:xfrm>
            <a:off x="446715" y="1479780"/>
            <a:ext cx="5313884" cy="2905348"/>
          </a:xfrm>
          <a:prstGeom prst="rect">
            <a:avLst/>
          </a:prstGeom>
          <a:noFill/>
          <a:ln>
            <a:noFill/>
          </a:ln>
        </p:spPr>
        <p:txBody>
          <a:bodyPr spcFirstLastPara="1" wrap="square" lIns="91425" tIns="91425" rIns="91425" bIns="91425" anchor="t" anchorCtr="0">
            <a:noAutofit/>
          </a:bodyPr>
          <a:lstStyle/>
          <a:p>
            <a:pPr lvl="0"/>
            <a:r>
              <a:rPr lang="en-US" sz="1200" b="1" dirty="0">
                <a:solidFill>
                  <a:srgbClr val="0000FF"/>
                </a:solidFill>
                <a:latin typeface="Roboto"/>
                <a:ea typeface="Roboto"/>
                <a:cs typeface="Roboto"/>
              </a:rPr>
              <a:t>WORKSHOP</a:t>
            </a:r>
            <a:r>
              <a:rPr lang="en-US" b="1" dirty="0">
                <a:solidFill>
                  <a:srgbClr val="0000FF"/>
                </a:solidFill>
                <a:latin typeface="Roboto"/>
                <a:ea typeface="Roboto"/>
                <a:cs typeface="Roboto"/>
              </a:rPr>
              <a:t>:</a:t>
            </a:r>
          </a:p>
          <a:p>
            <a:pPr lvl="0"/>
            <a:r>
              <a:rPr lang="en-US" sz="1100" dirty="0">
                <a:solidFill>
                  <a:schemeClr val="tx1"/>
                </a:solidFill>
                <a:latin typeface="Roboto"/>
                <a:ea typeface="Roboto"/>
                <a:cs typeface="Roboto"/>
              </a:rPr>
              <a:t>A free workshop for lead generation &amp; Trust building, that would prove immediate value.</a:t>
            </a:r>
          </a:p>
          <a:p>
            <a:pPr lvl="0"/>
            <a:endParaRPr lang="en-US" sz="1100" dirty="0">
              <a:solidFill>
                <a:schemeClr val="tx1"/>
              </a:solidFill>
              <a:latin typeface="Roboto"/>
              <a:ea typeface="Roboto"/>
              <a:cs typeface="Roboto"/>
            </a:endParaRPr>
          </a:p>
          <a:p>
            <a:pPr lvl="0"/>
            <a:r>
              <a:rPr lang="en-US" sz="1200" b="1" dirty="0">
                <a:solidFill>
                  <a:srgbClr val="0000FF"/>
                </a:solidFill>
                <a:latin typeface="Roboto"/>
                <a:ea typeface="Roboto"/>
                <a:cs typeface="Roboto"/>
              </a:rPr>
              <a:t>Course:</a:t>
            </a:r>
          </a:p>
          <a:p>
            <a:r>
              <a:rPr lang="en-US" sz="1100" dirty="0">
                <a:solidFill>
                  <a:schemeClr val="tx1"/>
                </a:solidFill>
                <a:latin typeface="Roboto"/>
                <a:ea typeface="Roboto"/>
                <a:cs typeface="Roboto"/>
              </a:rPr>
              <a:t>For a certain skill building - establishing a paid community, solve pain points and teach actionable systems.</a:t>
            </a:r>
          </a:p>
          <a:p>
            <a:pPr lvl="0"/>
            <a:endParaRPr lang="en-US" b="1" dirty="0">
              <a:solidFill>
                <a:srgbClr val="0000FF"/>
              </a:solidFill>
              <a:latin typeface="Roboto"/>
              <a:ea typeface="Roboto"/>
              <a:cs typeface="Roboto"/>
            </a:endParaRPr>
          </a:p>
          <a:p>
            <a:pPr lvl="0"/>
            <a:r>
              <a:rPr lang="en-US" sz="1200" b="1" dirty="0">
                <a:solidFill>
                  <a:srgbClr val="0000FF"/>
                </a:solidFill>
                <a:latin typeface="Roboto"/>
                <a:ea typeface="Roboto"/>
                <a:cs typeface="Roboto"/>
              </a:rPr>
              <a:t>Certificate:</a:t>
            </a:r>
          </a:p>
          <a:p>
            <a:r>
              <a:rPr lang="en-US" sz="1100" dirty="0">
                <a:solidFill>
                  <a:schemeClr val="tx1"/>
                </a:solidFill>
                <a:latin typeface="Roboto"/>
                <a:ea typeface="Roboto"/>
                <a:cs typeface="Roboto"/>
              </a:rPr>
              <a:t>For credibility – for career advancement to facilitate job placement, adding industrial credentials.</a:t>
            </a:r>
          </a:p>
          <a:p>
            <a:endParaRPr lang="en-US" sz="1100" dirty="0">
              <a:solidFill>
                <a:schemeClr val="tx1"/>
              </a:solidFill>
              <a:latin typeface="Roboto"/>
              <a:ea typeface="Roboto"/>
              <a:cs typeface="Roboto"/>
            </a:endParaRPr>
          </a:p>
          <a:p>
            <a:pPr lvl="0"/>
            <a:r>
              <a:rPr lang="en-US" sz="1200" b="1" dirty="0">
                <a:solidFill>
                  <a:srgbClr val="0000FF"/>
                </a:solidFill>
                <a:latin typeface="Roboto"/>
                <a:ea typeface="Roboto"/>
                <a:cs typeface="Roboto"/>
              </a:rPr>
              <a:t>Diploma:</a:t>
            </a:r>
          </a:p>
          <a:p>
            <a:r>
              <a:rPr lang="en-US" sz="1100" dirty="0">
                <a:solidFill>
                  <a:schemeClr val="tx1"/>
                </a:solidFill>
                <a:latin typeface="Roboto"/>
                <a:ea typeface="Roboto"/>
                <a:cs typeface="Roboto"/>
              </a:rPr>
              <a:t>For Elite tier – for industry leadership targeting established agents/broker and creating industry influencers.</a:t>
            </a:r>
          </a:p>
          <a:p>
            <a:pPr lvl="0"/>
            <a:endParaRPr lang="en-US" sz="1100" dirty="0">
              <a:solidFill>
                <a:schemeClr val="tx1"/>
              </a:solidFill>
              <a:latin typeface="Roboto"/>
              <a:ea typeface="Roboto"/>
              <a:cs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A62C44D1-DF83-6B21-0842-92626C83952F}"/>
            </a:ext>
          </a:extLst>
        </p:cNvPr>
        <p:cNvGrpSpPr/>
        <p:nvPr/>
      </p:nvGrpSpPr>
      <p:grpSpPr>
        <a:xfrm>
          <a:off x="0" y="0"/>
          <a:ext cx="0" cy="0"/>
          <a:chOff x="0" y="0"/>
          <a:chExt cx="0" cy="0"/>
        </a:xfrm>
      </p:grpSpPr>
      <p:grpSp>
        <p:nvGrpSpPr>
          <p:cNvPr id="348" name="Google Shape;931;p50">
            <a:extLst>
              <a:ext uri="{FF2B5EF4-FFF2-40B4-BE49-F238E27FC236}">
                <a16:creationId xmlns:a16="http://schemas.microsoft.com/office/drawing/2014/main" id="{4E094B7D-07FC-2D0A-DABD-3E7658974704}"/>
              </a:ext>
            </a:extLst>
          </p:cNvPr>
          <p:cNvGrpSpPr/>
          <p:nvPr/>
        </p:nvGrpSpPr>
        <p:grpSpPr>
          <a:xfrm>
            <a:off x="411178" y="372533"/>
            <a:ext cx="8283402" cy="4118187"/>
            <a:chOff x="233350" y="949250"/>
            <a:chExt cx="7137300" cy="3802300"/>
          </a:xfrm>
          <a:solidFill>
            <a:srgbClr val="000099">
              <a:alpha val="10000"/>
            </a:srgbClr>
          </a:solidFill>
        </p:grpSpPr>
        <p:sp>
          <p:nvSpPr>
            <p:cNvPr id="349" name="Google Shape;932;p50">
              <a:extLst>
                <a:ext uri="{FF2B5EF4-FFF2-40B4-BE49-F238E27FC236}">
                  <a16:creationId xmlns:a16="http://schemas.microsoft.com/office/drawing/2014/main" id="{4037FD96-1388-457E-6B8E-61FFAA29A4A2}"/>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33;p50">
              <a:extLst>
                <a:ext uri="{FF2B5EF4-FFF2-40B4-BE49-F238E27FC236}">
                  <a16:creationId xmlns:a16="http://schemas.microsoft.com/office/drawing/2014/main" id="{BA4BAFE1-D422-C5FA-91FD-B524DF63F318}"/>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34;p50">
              <a:extLst>
                <a:ext uri="{FF2B5EF4-FFF2-40B4-BE49-F238E27FC236}">
                  <a16:creationId xmlns:a16="http://schemas.microsoft.com/office/drawing/2014/main" id="{D1EFF0F3-7DFB-F672-403C-C324EC3BD28C}"/>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35;p50">
              <a:extLst>
                <a:ext uri="{FF2B5EF4-FFF2-40B4-BE49-F238E27FC236}">
                  <a16:creationId xmlns:a16="http://schemas.microsoft.com/office/drawing/2014/main" id="{00AC5137-BA46-6874-28B5-558F0D234AE6}"/>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36;p50">
              <a:extLst>
                <a:ext uri="{FF2B5EF4-FFF2-40B4-BE49-F238E27FC236}">
                  <a16:creationId xmlns:a16="http://schemas.microsoft.com/office/drawing/2014/main" id="{D9650E73-981E-DF9E-9D14-F1EB8FA98EE7}"/>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37;p50">
              <a:extLst>
                <a:ext uri="{FF2B5EF4-FFF2-40B4-BE49-F238E27FC236}">
                  <a16:creationId xmlns:a16="http://schemas.microsoft.com/office/drawing/2014/main" id="{37D9D742-C8C6-D849-6D83-C79929160A6C}"/>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38;p50">
              <a:extLst>
                <a:ext uri="{FF2B5EF4-FFF2-40B4-BE49-F238E27FC236}">
                  <a16:creationId xmlns:a16="http://schemas.microsoft.com/office/drawing/2014/main" id="{82B790A5-C6D8-03D0-9FFF-5DB54AC8E8C9}"/>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39;p50">
              <a:extLst>
                <a:ext uri="{FF2B5EF4-FFF2-40B4-BE49-F238E27FC236}">
                  <a16:creationId xmlns:a16="http://schemas.microsoft.com/office/drawing/2014/main" id="{A1F34684-56EF-7898-98DA-7BC1403482A9}"/>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40;p50">
              <a:extLst>
                <a:ext uri="{FF2B5EF4-FFF2-40B4-BE49-F238E27FC236}">
                  <a16:creationId xmlns:a16="http://schemas.microsoft.com/office/drawing/2014/main" id="{3D92F3C5-0CD4-6483-77F3-AC0B9D94B272}"/>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41;p50">
              <a:extLst>
                <a:ext uri="{FF2B5EF4-FFF2-40B4-BE49-F238E27FC236}">
                  <a16:creationId xmlns:a16="http://schemas.microsoft.com/office/drawing/2014/main" id="{3E5C0E45-CA91-ED7E-D193-B4D159C9F27C}"/>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42;p50">
              <a:extLst>
                <a:ext uri="{FF2B5EF4-FFF2-40B4-BE49-F238E27FC236}">
                  <a16:creationId xmlns:a16="http://schemas.microsoft.com/office/drawing/2014/main" id="{A54324C3-FFE8-C04F-CBB3-BA3A18951D07}"/>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43;p50">
              <a:extLst>
                <a:ext uri="{FF2B5EF4-FFF2-40B4-BE49-F238E27FC236}">
                  <a16:creationId xmlns:a16="http://schemas.microsoft.com/office/drawing/2014/main" id="{60A8BE1A-262A-62A5-3BD3-B84DFC32CC0F}"/>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44;p50">
              <a:extLst>
                <a:ext uri="{FF2B5EF4-FFF2-40B4-BE49-F238E27FC236}">
                  <a16:creationId xmlns:a16="http://schemas.microsoft.com/office/drawing/2014/main" id="{7732D776-3157-3C45-F13E-09E7242E00F3}"/>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45;p50">
              <a:extLst>
                <a:ext uri="{FF2B5EF4-FFF2-40B4-BE49-F238E27FC236}">
                  <a16:creationId xmlns:a16="http://schemas.microsoft.com/office/drawing/2014/main" id="{62F68767-16D0-C5FB-093A-367487D25FA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46;p50">
              <a:extLst>
                <a:ext uri="{FF2B5EF4-FFF2-40B4-BE49-F238E27FC236}">
                  <a16:creationId xmlns:a16="http://schemas.microsoft.com/office/drawing/2014/main" id="{56654A01-0CC0-886A-2AFF-DD97FD53102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47;p50">
              <a:extLst>
                <a:ext uri="{FF2B5EF4-FFF2-40B4-BE49-F238E27FC236}">
                  <a16:creationId xmlns:a16="http://schemas.microsoft.com/office/drawing/2014/main" id="{9A6BCAEA-FC81-2CFD-CECD-3C4C6DAD8FA2}"/>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48;p50">
              <a:extLst>
                <a:ext uri="{FF2B5EF4-FFF2-40B4-BE49-F238E27FC236}">
                  <a16:creationId xmlns:a16="http://schemas.microsoft.com/office/drawing/2014/main" id="{72DEF8BE-51E0-6C8D-C31E-7D0C4EA3EC2F}"/>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49;p50">
              <a:extLst>
                <a:ext uri="{FF2B5EF4-FFF2-40B4-BE49-F238E27FC236}">
                  <a16:creationId xmlns:a16="http://schemas.microsoft.com/office/drawing/2014/main" id="{3B71C66F-1D4F-66F9-C998-3FE646ABC9C0}"/>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50;p50">
              <a:extLst>
                <a:ext uri="{FF2B5EF4-FFF2-40B4-BE49-F238E27FC236}">
                  <a16:creationId xmlns:a16="http://schemas.microsoft.com/office/drawing/2014/main" id="{144FC4EE-869A-6426-0281-EF1AE9538989}"/>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51;p50">
              <a:extLst>
                <a:ext uri="{FF2B5EF4-FFF2-40B4-BE49-F238E27FC236}">
                  <a16:creationId xmlns:a16="http://schemas.microsoft.com/office/drawing/2014/main" id="{87204B6A-4028-5C52-6A91-13C79935396F}"/>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52;p50">
              <a:extLst>
                <a:ext uri="{FF2B5EF4-FFF2-40B4-BE49-F238E27FC236}">
                  <a16:creationId xmlns:a16="http://schemas.microsoft.com/office/drawing/2014/main" id="{55324E83-3B1D-7536-DFA7-0F578448D9F7}"/>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53;p50">
              <a:extLst>
                <a:ext uri="{FF2B5EF4-FFF2-40B4-BE49-F238E27FC236}">
                  <a16:creationId xmlns:a16="http://schemas.microsoft.com/office/drawing/2014/main" id="{6B0FC7C3-FC27-8C2A-F392-A01274EBD823}"/>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54;p50">
              <a:extLst>
                <a:ext uri="{FF2B5EF4-FFF2-40B4-BE49-F238E27FC236}">
                  <a16:creationId xmlns:a16="http://schemas.microsoft.com/office/drawing/2014/main" id="{3939F1AE-893F-52D9-B76C-86B97FB9D704}"/>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55;p50">
              <a:extLst>
                <a:ext uri="{FF2B5EF4-FFF2-40B4-BE49-F238E27FC236}">
                  <a16:creationId xmlns:a16="http://schemas.microsoft.com/office/drawing/2014/main" id="{9F0B4ABA-D569-68CC-0EF0-3910F267DDCA}"/>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956;p50">
              <a:extLst>
                <a:ext uri="{FF2B5EF4-FFF2-40B4-BE49-F238E27FC236}">
                  <a16:creationId xmlns:a16="http://schemas.microsoft.com/office/drawing/2014/main" id="{7BE435BB-7581-2C98-4653-7D0C351884C6}"/>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957;p50">
              <a:extLst>
                <a:ext uri="{FF2B5EF4-FFF2-40B4-BE49-F238E27FC236}">
                  <a16:creationId xmlns:a16="http://schemas.microsoft.com/office/drawing/2014/main" id="{00953246-01C0-9D7D-CB34-22A3988FCCE0}"/>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958;p50">
              <a:extLst>
                <a:ext uri="{FF2B5EF4-FFF2-40B4-BE49-F238E27FC236}">
                  <a16:creationId xmlns:a16="http://schemas.microsoft.com/office/drawing/2014/main" id="{0EF95FAD-116D-34D1-CB08-B7E13BE5579F}"/>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959;p50">
              <a:extLst>
                <a:ext uri="{FF2B5EF4-FFF2-40B4-BE49-F238E27FC236}">
                  <a16:creationId xmlns:a16="http://schemas.microsoft.com/office/drawing/2014/main" id="{680B3C8B-CB6A-07E1-7220-5931F345D7C2}"/>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960;p50">
              <a:extLst>
                <a:ext uri="{FF2B5EF4-FFF2-40B4-BE49-F238E27FC236}">
                  <a16:creationId xmlns:a16="http://schemas.microsoft.com/office/drawing/2014/main" id="{F5EC140A-571A-26F1-FF8A-E5980F6691D8}"/>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961;p50">
              <a:extLst>
                <a:ext uri="{FF2B5EF4-FFF2-40B4-BE49-F238E27FC236}">
                  <a16:creationId xmlns:a16="http://schemas.microsoft.com/office/drawing/2014/main" id="{76971A72-C658-E1C0-AB6F-A80B183AD95D}"/>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62;p50">
              <a:extLst>
                <a:ext uri="{FF2B5EF4-FFF2-40B4-BE49-F238E27FC236}">
                  <a16:creationId xmlns:a16="http://schemas.microsoft.com/office/drawing/2014/main" id="{8E95FA6E-458F-A8D8-A61E-C1C804BC4498}"/>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963;p50">
              <a:extLst>
                <a:ext uri="{FF2B5EF4-FFF2-40B4-BE49-F238E27FC236}">
                  <a16:creationId xmlns:a16="http://schemas.microsoft.com/office/drawing/2014/main" id="{E9B63B6F-BBD2-FFF4-A27B-4247EBC8C1AF}"/>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964;p50">
              <a:extLst>
                <a:ext uri="{FF2B5EF4-FFF2-40B4-BE49-F238E27FC236}">
                  <a16:creationId xmlns:a16="http://schemas.microsoft.com/office/drawing/2014/main" id="{4FA5B391-F372-669D-306A-6BA6398AEC7D}"/>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965;p50">
              <a:extLst>
                <a:ext uri="{FF2B5EF4-FFF2-40B4-BE49-F238E27FC236}">
                  <a16:creationId xmlns:a16="http://schemas.microsoft.com/office/drawing/2014/main" id="{C44328A0-011F-F977-84B7-3E6C29452C15}"/>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66;p50">
              <a:extLst>
                <a:ext uri="{FF2B5EF4-FFF2-40B4-BE49-F238E27FC236}">
                  <a16:creationId xmlns:a16="http://schemas.microsoft.com/office/drawing/2014/main" id="{DC31124E-FC5F-DB93-82BF-494C0D0D38C5}"/>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967;p50">
              <a:extLst>
                <a:ext uri="{FF2B5EF4-FFF2-40B4-BE49-F238E27FC236}">
                  <a16:creationId xmlns:a16="http://schemas.microsoft.com/office/drawing/2014/main" id="{7405D230-F653-0082-2C03-C764534E4C5B}"/>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968;p50">
              <a:extLst>
                <a:ext uri="{FF2B5EF4-FFF2-40B4-BE49-F238E27FC236}">
                  <a16:creationId xmlns:a16="http://schemas.microsoft.com/office/drawing/2014/main" id="{5AFC4889-1F11-F2CE-3D31-230BFCCAACEA}"/>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969;p50">
              <a:extLst>
                <a:ext uri="{FF2B5EF4-FFF2-40B4-BE49-F238E27FC236}">
                  <a16:creationId xmlns:a16="http://schemas.microsoft.com/office/drawing/2014/main" id="{1F9E121C-F135-7BE6-F0FB-41870892E15C}"/>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970;p50">
              <a:extLst>
                <a:ext uri="{FF2B5EF4-FFF2-40B4-BE49-F238E27FC236}">
                  <a16:creationId xmlns:a16="http://schemas.microsoft.com/office/drawing/2014/main" id="{ECA78BDA-DF45-A2C2-1099-AC8CF43AB138}"/>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971;p50">
              <a:extLst>
                <a:ext uri="{FF2B5EF4-FFF2-40B4-BE49-F238E27FC236}">
                  <a16:creationId xmlns:a16="http://schemas.microsoft.com/office/drawing/2014/main" id="{EA9B701B-E721-C77F-3E81-611FD802F308}"/>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972;p50">
              <a:extLst>
                <a:ext uri="{FF2B5EF4-FFF2-40B4-BE49-F238E27FC236}">
                  <a16:creationId xmlns:a16="http://schemas.microsoft.com/office/drawing/2014/main" id="{026166BA-D2C3-CE30-EAD2-E7C56375D4B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973;p50">
              <a:extLst>
                <a:ext uri="{FF2B5EF4-FFF2-40B4-BE49-F238E27FC236}">
                  <a16:creationId xmlns:a16="http://schemas.microsoft.com/office/drawing/2014/main" id="{86EE6650-134C-47B1-141E-03BAEE888FC2}"/>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974;p50">
              <a:extLst>
                <a:ext uri="{FF2B5EF4-FFF2-40B4-BE49-F238E27FC236}">
                  <a16:creationId xmlns:a16="http://schemas.microsoft.com/office/drawing/2014/main" id="{F29F301B-8614-EE85-4E44-1AD9A0953F40}"/>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975;p50">
              <a:extLst>
                <a:ext uri="{FF2B5EF4-FFF2-40B4-BE49-F238E27FC236}">
                  <a16:creationId xmlns:a16="http://schemas.microsoft.com/office/drawing/2014/main" id="{B6BE7EDE-91FE-C296-4946-1CB3896CC305}"/>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976;p50">
              <a:extLst>
                <a:ext uri="{FF2B5EF4-FFF2-40B4-BE49-F238E27FC236}">
                  <a16:creationId xmlns:a16="http://schemas.microsoft.com/office/drawing/2014/main" id="{BB28CA7B-AB4A-77CD-D422-8D88DD9AB6A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977;p50">
              <a:extLst>
                <a:ext uri="{FF2B5EF4-FFF2-40B4-BE49-F238E27FC236}">
                  <a16:creationId xmlns:a16="http://schemas.microsoft.com/office/drawing/2014/main" id="{492F7F09-7751-586E-B650-FEF952E6E97E}"/>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978;p50">
              <a:extLst>
                <a:ext uri="{FF2B5EF4-FFF2-40B4-BE49-F238E27FC236}">
                  <a16:creationId xmlns:a16="http://schemas.microsoft.com/office/drawing/2014/main" id="{BDB3E424-7269-8B1C-90CC-17E84BF2BA82}"/>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979;p50">
              <a:extLst>
                <a:ext uri="{FF2B5EF4-FFF2-40B4-BE49-F238E27FC236}">
                  <a16:creationId xmlns:a16="http://schemas.microsoft.com/office/drawing/2014/main" id="{2E2F5503-7F7F-B0FA-C389-6E44F57D1B77}"/>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980;p50">
              <a:extLst>
                <a:ext uri="{FF2B5EF4-FFF2-40B4-BE49-F238E27FC236}">
                  <a16:creationId xmlns:a16="http://schemas.microsoft.com/office/drawing/2014/main" id="{CC6926EF-C2BA-0D08-1468-3F5D0B5622AC}"/>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981;p50">
              <a:extLst>
                <a:ext uri="{FF2B5EF4-FFF2-40B4-BE49-F238E27FC236}">
                  <a16:creationId xmlns:a16="http://schemas.microsoft.com/office/drawing/2014/main" id="{32139ECF-A20A-CB0E-44FB-9AFE4BEDFC41}"/>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82;p50">
              <a:extLst>
                <a:ext uri="{FF2B5EF4-FFF2-40B4-BE49-F238E27FC236}">
                  <a16:creationId xmlns:a16="http://schemas.microsoft.com/office/drawing/2014/main" id="{3D49B081-088E-7B4A-80A7-5EB0EBCFA3BF}"/>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2D0E695F-46CE-15D4-4656-D9E85E597C26}"/>
              </a:ext>
            </a:extLst>
          </p:cNvPr>
          <p:cNvSpPr/>
          <p:nvPr/>
        </p:nvSpPr>
        <p:spPr>
          <a:xfrm>
            <a:off x="28607" y="-186027"/>
            <a:ext cx="1369286" cy="2646878"/>
          </a:xfrm>
          <a:prstGeom prst="rect">
            <a:avLst/>
          </a:prstGeom>
          <a:noFill/>
        </p:spPr>
        <p:txBody>
          <a:bodyPr wrap="none" lIns="91440" tIns="45720" rIns="91440" bIns="45720">
            <a:spAutoFit/>
          </a:bodyPr>
          <a:lstStyle/>
          <a:p>
            <a:pPr algn="ctr"/>
            <a:r>
              <a:rPr lang="en-US" sz="16600" b="1" cap="none" spc="0" dirty="0">
                <a:ln/>
                <a:solidFill>
                  <a:schemeClr val="bg2">
                    <a:lumMod val="65000"/>
                    <a:alpha val="43000"/>
                  </a:schemeClr>
                </a:solidFill>
                <a:effectLst>
                  <a:outerShdw blurRad="38100" dist="19050" dir="2700000" algn="tl" rotWithShape="0">
                    <a:schemeClr val="dk1">
                      <a:lumMod val="50000"/>
                      <a:alpha val="40000"/>
                    </a:schemeClr>
                  </a:outerShdw>
                </a:effectLst>
              </a:rPr>
              <a:t>1</a:t>
            </a:r>
          </a:p>
        </p:txBody>
      </p:sp>
      <p:sp>
        <p:nvSpPr>
          <p:cNvPr id="198" name="Google Shape;198;p33">
            <a:extLst>
              <a:ext uri="{FF2B5EF4-FFF2-40B4-BE49-F238E27FC236}">
                <a16:creationId xmlns:a16="http://schemas.microsoft.com/office/drawing/2014/main" id="{06059D6E-E9D5-2FF1-E4A3-846A576AC077}"/>
              </a:ext>
            </a:extLst>
          </p:cNvPr>
          <p:cNvSpPr txBox="1">
            <a:spLocks noGrp="1"/>
          </p:cNvSpPr>
          <p:nvPr>
            <p:ph type="title"/>
          </p:nvPr>
        </p:nvSpPr>
        <p:spPr>
          <a:xfrm>
            <a:off x="713250" y="505607"/>
            <a:ext cx="5206643"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JUSTIFIED PREMIUMS</a:t>
            </a:r>
            <a:endParaRPr sz="3600" b="1" dirty="0"/>
          </a:p>
        </p:txBody>
      </p:sp>
      <p:sp>
        <p:nvSpPr>
          <p:cNvPr id="199" name="Google Shape;199;p33">
            <a:extLst>
              <a:ext uri="{FF2B5EF4-FFF2-40B4-BE49-F238E27FC236}">
                <a16:creationId xmlns:a16="http://schemas.microsoft.com/office/drawing/2014/main" id="{232CB0A3-D703-333F-9D4F-FF1F91967E22}"/>
              </a:ext>
            </a:extLst>
          </p:cNvPr>
          <p:cNvSpPr txBox="1">
            <a:spLocks noGrp="1"/>
          </p:cNvSpPr>
          <p:nvPr>
            <p:ph type="body" idx="1"/>
          </p:nvPr>
        </p:nvSpPr>
        <p:spPr>
          <a:xfrm>
            <a:off x="920727" y="1145870"/>
            <a:ext cx="7399963" cy="439502"/>
          </a:xfrm>
          <a:prstGeom prst="rect">
            <a:avLst/>
          </a:prstGeom>
        </p:spPr>
        <p:txBody>
          <a:bodyPr spcFirstLastPara="1" wrap="square" lIns="91425" tIns="91425" rIns="91425" bIns="91425" anchor="t" anchorCtr="0">
            <a:noAutofit/>
          </a:bodyPr>
          <a:lstStyle/>
          <a:p>
            <a:pPr marL="0" lvl="0" indent="0">
              <a:buNone/>
            </a:pPr>
            <a:r>
              <a:rPr lang="en" sz="1400" b="1" dirty="0"/>
              <a:t>Pricing Strategy </a:t>
            </a:r>
            <a:r>
              <a:rPr lang="en" sz="1400" dirty="0"/>
              <a:t>– </a:t>
            </a:r>
            <a:r>
              <a:rPr lang="en-US" sz="1400" dirty="0"/>
              <a:t>Keep them stranded!</a:t>
            </a:r>
          </a:p>
          <a:p>
            <a:pPr marL="0" lvl="0" indent="0">
              <a:buNone/>
            </a:pPr>
            <a:endParaRPr dirty="0"/>
          </a:p>
        </p:txBody>
      </p:sp>
      <p:sp>
        <p:nvSpPr>
          <p:cNvPr id="200" name="Google Shape;200;p33">
            <a:extLst>
              <a:ext uri="{FF2B5EF4-FFF2-40B4-BE49-F238E27FC236}">
                <a16:creationId xmlns:a16="http://schemas.microsoft.com/office/drawing/2014/main" id="{FE552EFE-AB92-8B1D-F974-CFD44FB07A7F}"/>
              </a:ext>
            </a:extLst>
          </p:cNvPr>
          <p:cNvSpPr txBox="1"/>
          <p:nvPr/>
        </p:nvSpPr>
        <p:spPr>
          <a:xfrm>
            <a:off x="1343325" y="4851000"/>
            <a:ext cx="12258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Feature Name/Product</a:t>
            </a:r>
            <a:endParaRPr sz="700">
              <a:solidFill>
                <a:schemeClr val="lt1"/>
              </a:solidFill>
              <a:latin typeface="Roboto"/>
              <a:ea typeface="Roboto"/>
              <a:cs typeface="Roboto"/>
              <a:sym typeface="Roboto"/>
            </a:endParaRPr>
          </a:p>
        </p:txBody>
      </p:sp>
      <p:sp>
        <p:nvSpPr>
          <p:cNvPr id="201" name="Google Shape;201;p33">
            <a:extLst>
              <a:ext uri="{FF2B5EF4-FFF2-40B4-BE49-F238E27FC236}">
                <a16:creationId xmlns:a16="http://schemas.microsoft.com/office/drawing/2014/main" id="{CFA60B2C-05FF-27FF-5C02-7B6ACA83C1CE}"/>
              </a:ext>
            </a:extLst>
          </p:cNvPr>
          <p:cNvSpPr txBox="1"/>
          <p:nvPr/>
        </p:nvSpPr>
        <p:spPr>
          <a:xfrm>
            <a:off x="117900" y="4851000"/>
            <a:ext cx="12252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DD/MM/YYYY</a:t>
            </a:r>
            <a:endParaRPr sz="700">
              <a:solidFill>
                <a:schemeClr val="lt1"/>
              </a:solidFill>
              <a:latin typeface="Roboto"/>
              <a:ea typeface="Roboto"/>
              <a:cs typeface="Roboto"/>
              <a:sym typeface="Roboto"/>
            </a:endParaRPr>
          </a:p>
        </p:txBody>
      </p:sp>
      <p:sp>
        <p:nvSpPr>
          <p:cNvPr id="202" name="Google Shape;202;p33">
            <a:extLst>
              <a:ext uri="{FF2B5EF4-FFF2-40B4-BE49-F238E27FC236}">
                <a16:creationId xmlns:a16="http://schemas.microsoft.com/office/drawing/2014/main" id="{9688E4AC-3B26-06B1-AE4B-5A1CD3B63C3A}"/>
              </a:ext>
            </a:extLst>
          </p:cNvPr>
          <p:cNvSpPr txBox="1"/>
          <p:nvPr/>
        </p:nvSpPr>
        <p:spPr>
          <a:xfrm>
            <a:off x="7800300" y="4851000"/>
            <a:ext cx="1225800" cy="292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solidFill>
                  <a:schemeClr val="lt1"/>
                </a:solidFill>
                <a:latin typeface="Roboto"/>
                <a:ea typeface="Roboto"/>
                <a:cs typeface="Roboto"/>
                <a:sym typeface="Roboto"/>
              </a:rPr>
              <a:t>Your Company Name</a:t>
            </a:r>
            <a:endParaRPr sz="70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DBD6F12D-0B70-93F3-ED62-6747603C6F26}"/>
              </a:ext>
            </a:extLst>
          </p:cNvPr>
          <p:cNvPicPr>
            <a:picLocks noChangeAspect="1"/>
          </p:cNvPicPr>
          <p:nvPr/>
        </p:nvPicPr>
        <p:blipFill>
          <a:blip r:embed="rId3"/>
          <a:stretch>
            <a:fillRect/>
          </a:stretch>
        </p:blipFill>
        <p:spPr>
          <a:xfrm>
            <a:off x="7526325" y="30092"/>
            <a:ext cx="1284448" cy="1284448"/>
          </a:xfrm>
          <a:prstGeom prst="rect">
            <a:avLst/>
          </a:prstGeom>
        </p:spPr>
      </p:pic>
      <p:graphicFrame>
        <p:nvGraphicFramePr>
          <p:cNvPr id="5" name="Table 4">
            <a:extLst>
              <a:ext uri="{FF2B5EF4-FFF2-40B4-BE49-F238E27FC236}">
                <a16:creationId xmlns:a16="http://schemas.microsoft.com/office/drawing/2014/main" id="{3FE946FC-4A6E-E048-676F-77374ECDB74A}"/>
              </a:ext>
            </a:extLst>
          </p:cNvPr>
          <p:cNvGraphicFramePr>
            <a:graphicFrameLocks noGrp="1"/>
          </p:cNvGraphicFramePr>
          <p:nvPr>
            <p:extLst>
              <p:ext uri="{D42A27DB-BD31-4B8C-83A1-F6EECF244321}">
                <p14:modId xmlns:p14="http://schemas.microsoft.com/office/powerpoint/2010/main" val="1198053450"/>
              </p:ext>
            </p:extLst>
          </p:nvPr>
        </p:nvGraphicFramePr>
        <p:xfrm>
          <a:off x="674397" y="1666825"/>
          <a:ext cx="7767704" cy="2795292"/>
        </p:xfrm>
        <a:graphic>
          <a:graphicData uri="http://schemas.openxmlformats.org/drawingml/2006/table">
            <a:tbl>
              <a:tblPr firstRow="1" bandRow="1">
                <a:tableStyleId>{9AE7B465-CCD6-4F54-BA24-8E86100A1743}</a:tableStyleId>
              </a:tblPr>
              <a:tblGrid>
                <a:gridCol w="1489254">
                  <a:extLst>
                    <a:ext uri="{9D8B030D-6E8A-4147-A177-3AD203B41FA5}">
                      <a16:colId xmlns:a16="http://schemas.microsoft.com/office/drawing/2014/main" val="1026180629"/>
                    </a:ext>
                  </a:extLst>
                </a:gridCol>
                <a:gridCol w="2228045">
                  <a:extLst>
                    <a:ext uri="{9D8B030D-6E8A-4147-A177-3AD203B41FA5}">
                      <a16:colId xmlns:a16="http://schemas.microsoft.com/office/drawing/2014/main" val="2416014741"/>
                    </a:ext>
                  </a:extLst>
                </a:gridCol>
                <a:gridCol w="1532586">
                  <a:extLst>
                    <a:ext uri="{9D8B030D-6E8A-4147-A177-3AD203B41FA5}">
                      <a16:colId xmlns:a16="http://schemas.microsoft.com/office/drawing/2014/main" val="1554069290"/>
                    </a:ext>
                  </a:extLst>
                </a:gridCol>
                <a:gridCol w="2517819">
                  <a:extLst>
                    <a:ext uri="{9D8B030D-6E8A-4147-A177-3AD203B41FA5}">
                      <a16:colId xmlns:a16="http://schemas.microsoft.com/office/drawing/2014/main" val="2975882724"/>
                    </a:ext>
                  </a:extLst>
                </a:gridCol>
              </a:tblGrid>
              <a:tr h="417852">
                <a:tc>
                  <a:txBody>
                    <a:bodyPr/>
                    <a:lstStyle/>
                    <a:p>
                      <a:pPr algn="ctr"/>
                      <a:r>
                        <a:rPr lang="en-US" sz="1400" b="1" i="0" u="none" strike="noStrike" cap="none" dirty="0">
                          <a:solidFill>
                            <a:srgbClr val="0000FF"/>
                          </a:solidFill>
                          <a:latin typeface="Inter Medium"/>
                          <a:ea typeface="Inter Medium"/>
                          <a:cs typeface="Roboto"/>
                          <a:sym typeface="Roboto"/>
                        </a:rPr>
                        <a:t>TIER</a:t>
                      </a:r>
                    </a:p>
                  </a:txBody>
                  <a:tcPr anchor="ctr"/>
                </a:tc>
                <a:tc>
                  <a:txBody>
                    <a:bodyPr/>
                    <a:lstStyle/>
                    <a:p>
                      <a:pPr algn="ctr"/>
                      <a:r>
                        <a:rPr lang="en-US" sz="1400" b="1" i="0" u="none" strike="noStrike" cap="none" dirty="0">
                          <a:solidFill>
                            <a:srgbClr val="0000FF"/>
                          </a:solidFill>
                          <a:latin typeface="Inter Medium"/>
                          <a:ea typeface="Inter Medium"/>
                          <a:cs typeface="Roboto"/>
                          <a:sym typeface="Roboto"/>
                        </a:rPr>
                        <a:t>FORMAT</a:t>
                      </a:r>
                    </a:p>
                  </a:txBody>
                  <a:tcPr anchor="ctr"/>
                </a:tc>
                <a:tc>
                  <a:txBody>
                    <a:bodyPr/>
                    <a:lstStyle/>
                    <a:p>
                      <a:pPr algn="ctr"/>
                      <a:r>
                        <a:rPr lang="en-US" sz="1400" b="1" i="0" u="none" strike="noStrike" cap="none" dirty="0">
                          <a:solidFill>
                            <a:srgbClr val="0000FF"/>
                          </a:solidFill>
                          <a:latin typeface="Inter Medium"/>
                          <a:ea typeface="Inter Medium"/>
                          <a:cs typeface="Roboto"/>
                          <a:sym typeface="Roboto"/>
                        </a:rPr>
                        <a:t>PRICE</a:t>
                      </a:r>
                    </a:p>
                  </a:txBody>
                  <a:tcPr anchor="ctr"/>
                </a:tc>
                <a:tc>
                  <a:txBody>
                    <a:bodyPr/>
                    <a:lstStyle/>
                    <a:p>
                      <a:pPr algn="ctr"/>
                      <a:r>
                        <a:rPr lang="en-US" sz="1400" b="1" i="0" u="none" strike="noStrike" cap="none" dirty="0">
                          <a:solidFill>
                            <a:srgbClr val="0000FF"/>
                          </a:solidFill>
                          <a:latin typeface="Inter Medium"/>
                          <a:ea typeface="Inter Medium"/>
                          <a:cs typeface="Roboto"/>
                          <a:sym typeface="Roboto"/>
                        </a:rPr>
                        <a:t>CONVERSION STRATEGY</a:t>
                      </a:r>
                    </a:p>
                  </a:txBody>
                  <a:tcPr anchor="ctr"/>
                </a:tc>
                <a:extLst>
                  <a:ext uri="{0D108BD9-81ED-4DB2-BD59-A6C34878D82A}">
                    <a16:rowId xmlns:a16="http://schemas.microsoft.com/office/drawing/2014/main" val="3532900220"/>
                  </a:ext>
                </a:extLst>
              </a:tr>
              <a:tr h="591951">
                <a:tc>
                  <a:txBody>
                    <a:bodyPr/>
                    <a:lstStyle/>
                    <a:p>
                      <a:pPr algn="ctr"/>
                      <a:r>
                        <a:rPr lang="en-US" sz="1100" b="1" i="0" u="none" strike="noStrike" cap="none" dirty="0">
                          <a:solidFill>
                            <a:schemeClr val="dk1"/>
                          </a:solidFill>
                          <a:latin typeface="Roboto"/>
                          <a:ea typeface="Roboto"/>
                          <a:cs typeface="Roboto"/>
                          <a:sym typeface="Roboto"/>
                        </a:rPr>
                        <a:t>Workshops</a:t>
                      </a:r>
                    </a:p>
                  </a:txBody>
                  <a:tcPr anchor="ctr"/>
                </a:tc>
                <a:tc>
                  <a:txBody>
                    <a:bodyPr/>
                    <a:lstStyle/>
                    <a:p>
                      <a:pPr algn="ctr"/>
                      <a:r>
                        <a:rPr lang="en-US" sz="1100" b="0" i="0" u="none" strike="noStrike" cap="none" dirty="0">
                          <a:solidFill>
                            <a:schemeClr val="dk1"/>
                          </a:solidFill>
                          <a:latin typeface="Roboto"/>
                          <a:ea typeface="Roboto"/>
                          <a:cs typeface="Roboto"/>
                          <a:sym typeface="Arial"/>
                        </a:rPr>
                        <a:t>2-3 hours</a:t>
                      </a:r>
                    </a:p>
                    <a:p>
                      <a:pPr algn="ctr"/>
                      <a:r>
                        <a:rPr lang="en-US" sz="1100" b="0" i="0" u="none" strike="noStrike" cap="none" dirty="0">
                          <a:solidFill>
                            <a:schemeClr val="dk1"/>
                          </a:solidFill>
                          <a:latin typeface="Roboto"/>
                          <a:ea typeface="Roboto"/>
                          <a:cs typeface="Roboto"/>
                          <a:sym typeface="Arial"/>
                        </a:rPr>
                        <a:t>(in-person)</a:t>
                      </a:r>
                    </a:p>
                    <a:p>
                      <a:pPr algn="ctr"/>
                      <a:r>
                        <a:rPr lang="en-US" sz="1100" b="0" i="0" u="none" strike="noStrike" cap="none" dirty="0">
                          <a:solidFill>
                            <a:srgbClr val="FF0000"/>
                          </a:solidFill>
                          <a:latin typeface="Roboto"/>
                          <a:ea typeface="Roboto"/>
                          <a:cs typeface="Roboto"/>
                          <a:sym typeface="Arial"/>
                        </a:rPr>
                        <a:t>Quarterly</a:t>
                      </a:r>
                    </a:p>
                  </a:txBody>
                  <a:tcPr anchor="ctr"/>
                </a:tc>
                <a:tc>
                  <a:txBody>
                    <a:bodyPr/>
                    <a:lstStyle/>
                    <a:p>
                      <a:pPr marR="0" algn="ctr" rtl="0">
                        <a:lnSpc>
                          <a:spcPct val="100000"/>
                        </a:lnSpc>
                        <a:spcBef>
                          <a:spcPts val="0"/>
                        </a:spcBef>
                        <a:spcAft>
                          <a:spcPts val="0"/>
                        </a:spcAft>
                        <a:buClr>
                          <a:srgbClr val="000000"/>
                        </a:buClr>
                        <a:buFont typeface="Arial"/>
                      </a:pPr>
                      <a:r>
                        <a:rPr lang="en-US" sz="1100" b="0" i="1" u="none" strike="noStrike" cap="none" spc="0" baseline="0" dirty="0">
                          <a:solidFill>
                            <a:schemeClr val="dk1"/>
                          </a:solidFill>
                          <a:latin typeface="Roboto"/>
                          <a:ea typeface="Roboto"/>
                          <a:cs typeface="Roboto"/>
                          <a:sym typeface="Arial"/>
                        </a:rPr>
                        <a:t>Free</a:t>
                      </a:r>
                    </a:p>
                  </a:txBody>
                  <a:tcPr anchor="ctr"/>
                </a:tc>
                <a:tc>
                  <a:txBody>
                    <a:bodyPr/>
                    <a:lstStyle/>
                    <a:p>
                      <a:pPr algn="ctr"/>
                      <a:r>
                        <a:rPr lang="en-US" sz="1050" b="0" i="0" u="none" strike="noStrike" cap="none" dirty="0">
                          <a:solidFill>
                            <a:schemeClr val="dk1"/>
                          </a:solidFill>
                          <a:latin typeface="Roboto"/>
                          <a:ea typeface="Roboto"/>
                          <a:cs typeface="Roboto"/>
                          <a:sym typeface="Arial"/>
                        </a:rPr>
                        <a:t>Loved these Workshop? Master all the tools in our Course (25% discount if you enroll today!)</a:t>
                      </a:r>
                    </a:p>
                  </a:txBody>
                  <a:tcPr anchor="ctr"/>
                </a:tc>
                <a:extLst>
                  <a:ext uri="{0D108BD9-81ED-4DB2-BD59-A6C34878D82A}">
                    <a16:rowId xmlns:a16="http://schemas.microsoft.com/office/drawing/2014/main" val="3744676895"/>
                  </a:ext>
                </a:extLst>
              </a:tr>
              <a:tr h="591951">
                <a:tc>
                  <a:txBody>
                    <a:bodyPr/>
                    <a:lstStyle/>
                    <a:p>
                      <a:pPr algn="ctr"/>
                      <a:r>
                        <a:rPr lang="en-US" sz="1100" b="1" i="0" u="none" strike="noStrike" cap="none" dirty="0">
                          <a:solidFill>
                            <a:schemeClr val="dk1"/>
                          </a:solidFill>
                          <a:latin typeface="Roboto"/>
                          <a:ea typeface="Roboto"/>
                          <a:cs typeface="Roboto"/>
                          <a:sym typeface="Roboto"/>
                        </a:rPr>
                        <a:t>Courses (2-4)</a:t>
                      </a:r>
                      <a:endParaRPr lang="en-US" sz="1100" b="1" i="0" u="none" strike="noStrike" cap="none" dirty="0">
                        <a:solidFill>
                          <a:schemeClr val="dk1"/>
                        </a:solidFill>
                        <a:latin typeface="Roboto"/>
                        <a:ea typeface="Roboto"/>
                        <a:cs typeface="Roboto"/>
                        <a:sym typeface="Arial"/>
                      </a:endParaRPr>
                    </a:p>
                  </a:txBody>
                  <a:tcPr anchor="ctr"/>
                </a:tc>
                <a:tc>
                  <a:txBody>
                    <a:bodyPr/>
                    <a:lstStyle/>
                    <a:p>
                      <a:pPr marR="0" algn="ctr" rtl="0">
                        <a:lnSpc>
                          <a:spcPct val="100000"/>
                        </a:lnSpc>
                        <a:spcBef>
                          <a:spcPts val="0"/>
                        </a:spcBef>
                        <a:spcAft>
                          <a:spcPts val="0"/>
                        </a:spcAft>
                        <a:buClr>
                          <a:srgbClr val="000000"/>
                        </a:buClr>
                        <a:buFont typeface="Arial"/>
                      </a:pPr>
                      <a:r>
                        <a:rPr lang="en-US" sz="1100" b="0" i="0" u="none" strike="noStrike" cap="none" dirty="0">
                          <a:solidFill>
                            <a:schemeClr val="dk1"/>
                          </a:solidFill>
                          <a:latin typeface="Roboto"/>
                          <a:ea typeface="Roboto"/>
                          <a:cs typeface="Roboto"/>
                          <a:sym typeface="Arial"/>
                        </a:rPr>
                        <a:t>2-4 weeks</a:t>
                      </a:r>
                    </a:p>
                    <a:p>
                      <a:pPr marR="0" algn="ctr" rtl="0">
                        <a:lnSpc>
                          <a:spcPct val="100000"/>
                        </a:lnSpc>
                        <a:spcBef>
                          <a:spcPts val="0"/>
                        </a:spcBef>
                        <a:spcAft>
                          <a:spcPts val="0"/>
                        </a:spcAft>
                        <a:buClr>
                          <a:srgbClr val="000000"/>
                        </a:buClr>
                        <a:buFont typeface="Arial"/>
                      </a:pPr>
                      <a:r>
                        <a:rPr lang="en-US" sz="1100" b="0" i="0" u="none" strike="noStrike" cap="none" dirty="0">
                          <a:solidFill>
                            <a:schemeClr val="dk1"/>
                          </a:solidFill>
                          <a:latin typeface="Roboto"/>
                          <a:ea typeface="Roboto"/>
                          <a:cs typeface="Roboto"/>
                          <a:sym typeface="Arial"/>
                        </a:rPr>
                        <a:t>(Live online sessions + recordings + WhatsApp group)</a:t>
                      </a:r>
                    </a:p>
                  </a:txBody>
                  <a:tcPr anchor="ctr"/>
                </a:tc>
                <a:tc>
                  <a:txBody>
                    <a:bodyPr/>
                    <a:lstStyle/>
                    <a:p>
                      <a:pPr algn="ctr"/>
                      <a:r>
                        <a:rPr lang="en-US" sz="1100" b="0" i="1" u="none" strike="noStrike" cap="none" spc="0" baseline="0" dirty="0">
                          <a:solidFill>
                            <a:schemeClr val="dk1"/>
                          </a:solidFill>
                          <a:latin typeface="Roboto"/>
                          <a:ea typeface="Roboto"/>
                          <a:cs typeface="Roboto"/>
                          <a:sym typeface="Arial"/>
                        </a:rPr>
                        <a:t>EGP 3500 - 7000</a:t>
                      </a:r>
                    </a:p>
                  </a:txBody>
                  <a:tcPr anchor="ctr"/>
                </a:tc>
                <a:tc>
                  <a:txBody>
                    <a:bodyPr/>
                    <a:lstStyle/>
                    <a:p>
                      <a:pPr algn="ctr"/>
                      <a:r>
                        <a:rPr lang="en-US" sz="1050" b="0" i="0" u="none" strike="noStrike" cap="none" dirty="0">
                          <a:solidFill>
                            <a:schemeClr val="dk1"/>
                          </a:solidFill>
                          <a:latin typeface="Roboto"/>
                          <a:ea typeface="Roboto"/>
                          <a:cs typeface="Roboto"/>
                          <a:sym typeface="Arial"/>
                        </a:rPr>
                        <a:t>Ready to get certified? 83% of grads boost income with our Certificate program!</a:t>
                      </a:r>
                    </a:p>
                  </a:txBody>
                  <a:tcPr anchor="ctr"/>
                </a:tc>
                <a:extLst>
                  <a:ext uri="{0D108BD9-81ED-4DB2-BD59-A6C34878D82A}">
                    <a16:rowId xmlns:a16="http://schemas.microsoft.com/office/drawing/2014/main" val="3428387669"/>
                  </a:ext>
                </a:extLst>
              </a:tr>
              <a:tr h="591951">
                <a:tc>
                  <a:txBody>
                    <a:bodyPr/>
                    <a:lstStyle/>
                    <a:p>
                      <a:pPr algn="ctr"/>
                      <a:r>
                        <a:rPr lang="en-US" sz="1100" b="1" i="0" u="none" strike="noStrike" cap="none" dirty="0">
                          <a:solidFill>
                            <a:schemeClr val="dk1"/>
                          </a:solidFill>
                          <a:latin typeface="Roboto"/>
                          <a:ea typeface="Roboto"/>
                          <a:cs typeface="Roboto"/>
                          <a:sym typeface="Roboto"/>
                        </a:rPr>
                        <a:t>Certificates (2 choices)</a:t>
                      </a:r>
                      <a:endParaRPr lang="en-US" sz="1100" b="1" i="0" u="none" strike="noStrike" cap="none" dirty="0">
                        <a:solidFill>
                          <a:schemeClr val="dk1"/>
                        </a:solidFill>
                        <a:latin typeface="Roboto"/>
                        <a:ea typeface="Roboto"/>
                        <a:cs typeface="Roboto"/>
                        <a:sym typeface="Arial"/>
                      </a:endParaRPr>
                    </a:p>
                  </a:txBody>
                  <a:tcPr anchor="ctr"/>
                </a:tc>
                <a:tc>
                  <a:txBody>
                    <a:bodyPr/>
                    <a:lstStyle/>
                    <a:p>
                      <a:pPr marR="0" algn="ctr" rtl="0">
                        <a:lnSpc>
                          <a:spcPct val="100000"/>
                        </a:lnSpc>
                        <a:spcBef>
                          <a:spcPts val="0"/>
                        </a:spcBef>
                        <a:spcAft>
                          <a:spcPts val="0"/>
                        </a:spcAft>
                        <a:buClr>
                          <a:srgbClr val="000000"/>
                        </a:buClr>
                        <a:buFont typeface="Arial"/>
                      </a:pPr>
                      <a:r>
                        <a:rPr lang="en-US" sz="1100" b="0" i="0" u="none" strike="noStrike" cap="none" dirty="0">
                          <a:solidFill>
                            <a:schemeClr val="dk1"/>
                          </a:solidFill>
                          <a:latin typeface="Roboto"/>
                          <a:ea typeface="Roboto"/>
                          <a:cs typeface="Roboto"/>
                          <a:sym typeface="Arial"/>
                        </a:rPr>
                        <a:t>2 Months</a:t>
                      </a:r>
                    </a:p>
                    <a:p>
                      <a:pPr marR="0" algn="ctr" rtl="0">
                        <a:lnSpc>
                          <a:spcPct val="100000"/>
                        </a:lnSpc>
                        <a:spcBef>
                          <a:spcPts val="0"/>
                        </a:spcBef>
                        <a:spcAft>
                          <a:spcPts val="0"/>
                        </a:spcAft>
                        <a:buClr>
                          <a:srgbClr val="000000"/>
                        </a:buClr>
                        <a:buFont typeface="Arial"/>
                      </a:pPr>
                      <a:r>
                        <a:rPr lang="en-US" sz="1100" b="0" i="0" u="none" strike="noStrike" cap="none" dirty="0">
                          <a:solidFill>
                            <a:schemeClr val="dk1"/>
                          </a:solidFill>
                          <a:latin typeface="Roboto"/>
                          <a:ea typeface="Roboto"/>
                          <a:cs typeface="Roboto"/>
                          <a:sym typeface="Arial"/>
                        </a:rPr>
                        <a:t>Hybrid (Online + 2 in-person sessions)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1" u="none" strike="noStrike" cap="none" spc="0" baseline="0" dirty="0">
                          <a:solidFill>
                            <a:schemeClr val="dk1"/>
                          </a:solidFill>
                          <a:latin typeface="Roboto"/>
                          <a:ea typeface="Roboto"/>
                          <a:cs typeface="Roboto"/>
                          <a:sym typeface="Arial"/>
                        </a:rPr>
                        <a:t>EGP 10000 - 14000</a:t>
                      </a:r>
                    </a:p>
                  </a:txBody>
                  <a:tcPr anchor="ctr"/>
                </a:tc>
                <a:tc>
                  <a:txBody>
                    <a:bodyPr/>
                    <a:lstStyle/>
                    <a:p>
                      <a:pPr marR="0" algn="ctr" rtl="0">
                        <a:lnSpc>
                          <a:spcPct val="100000"/>
                        </a:lnSpc>
                        <a:spcBef>
                          <a:spcPts val="0"/>
                        </a:spcBef>
                        <a:spcAft>
                          <a:spcPts val="0"/>
                        </a:spcAft>
                        <a:buClr>
                          <a:srgbClr val="000000"/>
                        </a:buClr>
                        <a:buFont typeface="Arial"/>
                      </a:pPr>
                      <a:r>
                        <a:rPr lang="en-US" sz="1050" b="0" i="0" u="none" strike="noStrike" cap="none" dirty="0">
                          <a:solidFill>
                            <a:schemeClr val="dk1"/>
                          </a:solidFill>
                          <a:latin typeface="Roboto"/>
                          <a:ea typeface="Roboto"/>
                          <a:cs typeface="Roboto"/>
                          <a:sym typeface="Arial"/>
                        </a:rPr>
                        <a:t>Turn course grads into certificate students by proving career ROI.</a:t>
                      </a:r>
                    </a:p>
                  </a:txBody>
                  <a:tcPr anchor="ctr"/>
                </a:tc>
                <a:extLst>
                  <a:ext uri="{0D108BD9-81ED-4DB2-BD59-A6C34878D82A}">
                    <a16:rowId xmlns:a16="http://schemas.microsoft.com/office/drawing/2014/main" val="2780654152"/>
                  </a:ext>
                </a:extLst>
              </a:tr>
              <a:tr h="591951">
                <a:tc>
                  <a:txBody>
                    <a:bodyPr/>
                    <a:lstStyle/>
                    <a:p>
                      <a:pPr algn="ctr"/>
                      <a:r>
                        <a:rPr lang="en-US" sz="1100" b="1" i="0" u="none" strike="noStrike" cap="none" dirty="0">
                          <a:solidFill>
                            <a:schemeClr val="dk1"/>
                          </a:solidFill>
                          <a:latin typeface="Roboto"/>
                          <a:ea typeface="Roboto"/>
                          <a:cs typeface="Roboto"/>
                          <a:sym typeface="Roboto"/>
                        </a:rPr>
                        <a:t>Diplomas (2 choices)</a:t>
                      </a:r>
                      <a:endParaRPr lang="en-US" sz="1100" b="1" i="0" u="none" strike="noStrike" cap="none" dirty="0">
                        <a:solidFill>
                          <a:schemeClr val="dk1"/>
                        </a:solidFill>
                        <a:latin typeface="Roboto"/>
                        <a:ea typeface="Roboto"/>
                        <a:cs typeface="Roboto"/>
                        <a:sym typeface="Arial"/>
                      </a:endParaRPr>
                    </a:p>
                  </a:txBody>
                  <a:tcPr anchor="ctr"/>
                </a:tc>
                <a:tc>
                  <a:txBody>
                    <a:bodyPr/>
                    <a:lstStyle/>
                    <a:p>
                      <a:pPr marR="0" algn="ctr" rtl="0">
                        <a:lnSpc>
                          <a:spcPct val="100000"/>
                        </a:lnSpc>
                        <a:spcBef>
                          <a:spcPts val="0"/>
                        </a:spcBef>
                        <a:spcAft>
                          <a:spcPts val="0"/>
                        </a:spcAft>
                        <a:buClr>
                          <a:srgbClr val="000000"/>
                        </a:buClr>
                        <a:buFont typeface="Arial"/>
                      </a:pPr>
                      <a:r>
                        <a:rPr lang="en-US" sz="1100" b="0" i="0" u="none" strike="noStrike" cap="none" dirty="0">
                          <a:solidFill>
                            <a:schemeClr val="dk1"/>
                          </a:solidFill>
                          <a:latin typeface="Roboto"/>
                          <a:ea typeface="Roboto"/>
                          <a:cs typeface="Roboto"/>
                          <a:sym typeface="Arial"/>
                        </a:rPr>
                        <a:t>4 Months</a:t>
                      </a:r>
                    </a:p>
                    <a:p>
                      <a:pPr marR="0" algn="ctr" rtl="0">
                        <a:lnSpc>
                          <a:spcPct val="100000"/>
                        </a:lnSpc>
                        <a:spcBef>
                          <a:spcPts val="0"/>
                        </a:spcBef>
                        <a:spcAft>
                          <a:spcPts val="0"/>
                        </a:spcAft>
                        <a:buClr>
                          <a:srgbClr val="000000"/>
                        </a:buClr>
                        <a:buFont typeface="Arial"/>
                      </a:pPr>
                      <a:r>
                        <a:rPr lang="en-US" sz="1100" b="0" i="0" u="none" strike="noStrike" cap="none" dirty="0">
                          <a:solidFill>
                            <a:schemeClr val="dk1"/>
                          </a:solidFill>
                          <a:latin typeface="Roboto"/>
                          <a:ea typeface="Roboto"/>
                          <a:cs typeface="Roboto"/>
                          <a:sym typeface="Arial"/>
                        </a:rPr>
                        <a:t>Weekly Hybrid Classes + Market proved internship/project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1" u="none" strike="noStrike" cap="none" spc="0" baseline="0" dirty="0">
                          <a:solidFill>
                            <a:schemeClr val="dk1"/>
                          </a:solidFill>
                          <a:latin typeface="Roboto"/>
                          <a:ea typeface="Roboto"/>
                          <a:cs typeface="Roboto"/>
                          <a:sym typeface="Arial"/>
                        </a:rPr>
                        <a:t>EGP 22000 - 28000</a:t>
                      </a:r>
                    </a:p>
                  </a:txBody>
                  <a:tcPr anchor="ctr"/>
                </a:tc>
                <a:tc>
                  <a:txBody>
                    <a:bodyPr/>
                    <a:lstStyle/>
                    <a:p>
                      <a:pPr marR="0" algn="ctr" rtl="0">
                        <a:lnSpc>
                          <a:spcPct val="100000"/>
                        </a:lnSpc>
                        <a:spcBef>
                          <a:spcPts val="0"/>
                        </a:spcBef>
                        <a:spcAft>
                          <a:spcPts val="0"/>
                        </a:spcAft>
                        <a:buClr>
                          <a:srgbClr val="000000"/>
                        </a:buClr>
                        <a:buFont typeface="Arial"/>
                      </a:pPr>
                      <a:r>
                        <a:rPr lang="en-US" sz="1050" b="0" i="0" u="none" strike="noStrike" cap="none" dirty="0">
                          <a:solidFill>
                            <a:schemeClr val="dk1"/>
                          </a:solidFill>
                          <a:latin typeface="Roboto"/>
                          <a:ea typeface="Roboto"/>
                          <a:cs typeface="Roboto"/>
                          <a:sym typeface="Arial"/>
                        </a:rPr>
                        <a:t>Position diploma as the ultimate industry advantage for elite brokers.</a:t>
                      </a:r>
                    </a:p>
                  </a:txBody>
                  <a:tcPr anchor="ctr"/>
                </a:tc>
                <a:extLst>
                  <a:ext uri="{0D108BD9-81ED-4DB2-BD59-A6C34878D82A}">
                    <a16:rowId xmlns:a16="http://schemas.microsoft.com/office/drawing/2014/main" val="1073395298"/>
                  </a:ext>
                </a:extLst>
              </a:tr>
            </a:tbl>
          </a:graphicData>
        </a:graphic>
      </p:graphicFrame>
    </p:spTree>
    <p:extLst>
      <p:ext uri="{BB962C8B-B14F-4D97-AF65-F5344CB8AC3E}">
        <p14:creationId xmlns:p14="http://schemas.microsoft.com/office/powerpoint/2010/main" val="1918868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A4D497E9-10B1-A6F2-18E3-54C8FB8D8FE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97C14BB-A393-123E-A5A8-2B11CDDF0048}"/>
              </a:ext>
            </a:extLst>
          </p:cNvPr>
          <p:cNvSpPr/>
          <p:nvPr/>
        </p:nvSpPr>
        <p:spPr>
          <a:xfrm>
            <a:off x="28607" y="-186027"/>
            <a:ext cx="1369286" cy="2646878"/>
          </a:xfrm>
          <a:prstGeom prst="rect">
            <a:avLst/>
          </a:prstGeom>
          <a:noFill/>
        </p:spPr>
        <p:txBody>
          <a:bodyPr wrap="none" lIns="91440" tIns="45720" rIns="91440" bIns="45720">
            <a:spAutoFit/>
          </a:bodyPr>
          <a:lstStyle/>
          <a:p>
            <a:pPr algn="ctr"/>
            <a:r>
              <a:rPr lang="en-US" sz="16600" b="1" cap="none" spc="0" dirty="0">
                <a:ln/>
                <a:solidFill>
                  <a:schemeClr val="bg2">
                    <a:lumMod val="65000"/>
                    <a:alpha val="43000"/>
                  </a:schemeClr>
                </a:solidFill>
                <a:effectLst>
                  <a:outerShdw blurRad="38100" dist="19050" dir="2700000" algn="tl" rotWithShape="0">
                    <a:schemeClr val="dk1">
                      <a:lumMod val="50000"/>
                      <a:alpha val="40000"/>
                    </a:schemeClr>
                  </a:outerShdw>
                </a:effectLst>
              </a:rPr>
              <a:t>2</a:t>
            </a:r>
          </a:p>
        </p:txBody>
      </p:sp>
      <p:sp>
        <p:nvSpPr>
          <p:cNvPr id="198" name="Google Shape;198;p33">
            <a:extLst>
              <a:ext uri="{FF2B5EF4-FFF2-40B4-BE49-F238E27FC236}">
                <a16:creationId xmlns:a16="http://schemas.microsoft.com/office/drawing/2014/main" id="{B27FC885-7C0B-2CF6-2DAF-D2D3AD2E85A7}"/>
              </a:ext>
            </a:extLst>
          </p:cNvPr>
          <p:cNvSpPr txBox="1">
            <a:spLocks noGrp="1"/>
          </p:cNvSpPr>
          <p:nvPr>
            <p:ph type="title"/>
          </p:nvPr>
        </p:nvSpPr>
        <p:spPr>
          <a:xfrm>
            <a:off x="713250" y="505607"/>
            <a:ext cx="5206643"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t>STRONG CRIDIBILITY</a:t>
            </a:r>
            <a:endParaRPr sz="3600" b="1" dirty="0"/>
          </a:p>
        </p:txBody>
      </p:sp>
      <p:sp>
        <p:nvSpPr>
          <p:cNvPr id="199" name="Google Shape;199;p33">
            <a:extLst>
              <a:ext uri="{FF2B5EF4-FFF2-40B4-BE49-F238E27FC236}">
                <a16:creationId xmlns:a16="http://schemas.microsoft.com/office/drawing/2014/main" id="{119C8B93-E434-0E5B-1E2A-0029E218C07A}"/>
              </a:ext>
            </a:extLst>
          </p:cNvPr>
          <p:cNvSpPr txBox="1">
            <a:spLocks noGrp="1"/>
          </p:cNvSpPr>
          <p:nvPr>
            <p:ph type="body" idx="1"/>
          </p:nvPr>
        </p:nvSpPr>
        <p:spPr>
          <a:xfrm>
            <a:off x="920727" y="1145870"/>
            <a:ext cx="7399963" cy="439502"/>
          </a:xfrm>
          <a:prstGeom prst="rect">
            <a:avLst/>
          </a:prstGeom>
        </p:spPr>
        <p:txBody>
          <a:bodyPr spcFirstLastPara="1" wrap="square" lIns="91425" tIns="91425" rIns="91425" bIns="91425" anchor="t" anchorCtr="0">
            <a:noAutofit/>
          </a:bodyPr>
          <a:lstStyle/>
          <a:p>
            <a:pPr marL="0" lvl="0" indent="0">
              <a:buNone/>
            </a:pPr>
            <a:r>
              <a:rPr lang="en-US" sz="1400" b="1" dirty="0"/>
              <a:t>Accreditation roadmap</a:t>
            </a:r>
            <a:r>
              <a:rPr lang="en" sz="1400" b="1" dirty="0"/>
              <a:t> </a:t>
            </a:r>
            <a:r>
              <a:rPr lang="en" sz="1400" dirty="0"/>
              <a:t>– </a:t>
            </a:r>
            <a:r>
              <a:rPr lang="en-US" sz="1400" dirty="0"/>
              <a:t>balancing credibility, speed-to-market, and local trust signals.</a:t>
            </a:r>
            <a:endParaRPr dirty="0"/>
          </a:p>
        </p:txBody>
      </p:sp>
      <p:sp>
        <p:nvSpPr>
          <p:cNvPr id="200" name="Google Shape;200;p33">
            <a:extLst>
              <a:ext uri="{FF2B5EF4-FFF2-40B4-BE49-F238E27FC236}">
                <a16:creationId xmlns:a16="http://schemas.microsoft.com/office/drawing/2014/main" id="{9E29F67C-1683-1EC4-D813-0829E9F7D995}"/>
              </a:ext>
            </a:extLst>
          </p:cNvPr>
          <p:cNvSpPr txBox="1"/>
          <p:nvPr/>
        </p:nvSpPr>
        <p:spPr>
          <a:xfrm>
            <a:off x="1343325" y="4851000"/>
            <a:ext cx="12258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Feature Name/Product</a:t>
            </a:r>
            <a:endParaRPr sz="700">
              <a:solidFill>
                <a:schemeClr val="lt1"/>
              </a:solidFill>
              <a:latin typeface="Roboto"/>
              <a:ea typeface="Roboto"/>
              <a:cs typeface="Roboto"/>
              <a:sym typeface="Roboto"/>
            </a:endParaRPr>
          </a:p>
        </p:txBody>
      </p:sp>
      <p:sp>
        <p:nvSpPr>
          <p:cNvPr id="201" name="Google Shape;201;p33">
            <a:extLst>
              <a:ext uri="{FF2B5EF4-FFF2-40B4-BE49-F238E27FC236}">
                <a16:creationId xmlns:a16="http://schemas.microsoft.com/office/drawing/2014/main" id="{93516C3A-07E9-BC93-C351-9F4DAD64FE9A}"/>
              </a:ext>
            </a:extLst>
          </p:cNvPr>
          <p:cNvSpPr txBox="1"/>
          <p:nvPr/>
        </p:nvSpPr>
        <p:spPr>
          <a:xfrm>
            <a:off x="117900" y="4851000"/>
            <a:ext cx="12252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DD/MM/YYYY</a:t>
            </a:r>
            <a:endParaRPr sz="700">
              <a:solidFill>
                <a:schemeClr val="lt1"/>
              </a:solidFill>
              <a:latin typeface="Roboto"/>
              <a:ea typeface="Roboto"/>
              <a:cs typeface="Roboto"/>
              <a:sym typeface="Roboto"/>
            </a:endParaRPr>
          </a:p>
        </p:txBody>
      </p:sp>
      <p:sp>
        <p:nvSpPr>
          <p:cNvPr id="202" name="Google Shape;202;p33">
            <a:extLst>
              <a:ext uri="{FF2B5EF4-FFF2-40B4-BE49-F238E27FC236}">
                <a16:creationId xmlns:a16="http://schemas.microsoft.com/office/drawing/2014/main" id="{FD5AE323-DAD6-A673-B767-5040CD6BF971}"/>
              </a:ext>
            </a:extLst>
          </p:cNvPr>
          <p:cNvSpPr txBox="1"/>
          <p:nvPr/>
        </p:nvSpPr>
        <p:spPr>
          <a:xfrm>
            <a:off x="7800300" y="4851000"/>
            <a:ext cx="1225800" cy="292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solidFill>
                  <a:schemeClr val="lt1"/>
                </a:solidFill>
                <a:latin typeface="Roboto"/>
                <a:ea typeface="Roboto"/>
                <a:cs typeface="Roboto"/>
                <a:sym typeface="Roboto"/>
              </a:rPr>
              <a:t>Your Company Name</a:t>
            </a:r>
            <a:endParaRPr sz="70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2CDE6502-6943-84AA-D69B-9DF91AF4F526}"/>
              </a:ext>
            </a:extLst>
          </p:cNvPr>
          <p:cNvPicPr>
            <a:picLocks noChangeAspect="1"/>
          </p:cNvPicPr>
          <p:nvPr/>
        </p:nvPicPr>
        <p:blipFill>
          <a:blip r:embed="rId3"/>
          <a:stretch>
            <a:fillRect/>
          </a:stretch>
        </p:blipFill>
        <p:spPr>
          <a:xfrm>
            <a:off x="7531848" y="108083"/>
            <a:ext cx="1284448" cy="1284448"/>
          </a:xfrm>
          <a:prstGeom prst="rect">
            <a:avLst/>
          </a:prstGeom>
        </p:spPr>
      </p:pic>
      <p:sp>
        <p:nvSpPr>
          <p:cNvPr id="13" name="Google Shape;492;p63">
            <a:extLst>
              <a:ext uri="{FF2B5EF4-FFF2-40B4-BE49-F238E27FC236}">
                <a16:creationId xmlns:a16="http://schemas.microsoft.com/office/drawing/2014/main" id="{4A18A1E9-2298-2795-BF26-50602816B8D1}"/>
              </a:ext>
            </a:extLst>
          </p:cNvPr>
          <p:cNvSpPr txBox="1"/>
          <p:nvPr/>
        </p:nvSpPr>
        <p:spPr>
          <a:xfrm>
            <a:off x="720908" y="1944557"/>
            <a:ext cx="1873559" cy="537911"/>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1600"/>
              </a:spcAft>
              <a:buClrTx/>
              <a:buSzTx/>
              <a:buFontTx/>
              <a:buNone/>
              <a:tabLst/>
              <a:defRPr/>
            </a:pPr>
            <a:r>
              <a:rPr lang="en-US" sz="1200" b="1" dirty="0">
                <a:solidFill>
                  <a:schemeClr val="dk1"/>
                </a:solidFill>
                <a:latin typeface="Roboto"/>
                <a:ea typeface="Roboto"/>
                <a:cs typeface="Roboto"/>
                <a:sym typeface="Barlow Medium"/>
              </a:rPr>
              <a:t>1- Developer &amp; Brokerage Co-Branding</a:t>
            </a:r>
            <a:endParaRPr sz="1200" b="1" dirty="0">
              <a:solidFill>
                <a:schemeClr val="dk1"/>
              </a:solidFill>
              <a:latin typeface="Roboto"/>
              <a:ea typeface="Roboto"/>
              <a:cs typeface="Roboto"/>
              <a:sym typeface="Barlow Medium"/>
            </a:endParaRPr>
          </a:p>
        </p:txBody>
      </p:sp>
      <p:sp>
        <p:nvSpPr>
          <p:cNvPr id="14" name="Google Shape;493;p63">
            <a:extLst>
              <a:ext uri="{FF2B5EF4-FFF2-40B4-BE49-F238E27FC236}">
                <a16:creationId xmlns:a16="http://schemas.microsoft.com/office/drawing/2014/main" id="{F1D4C4D4-7553-F689-688D-F83BFD69E535}"/>
              </a:ext>
            </a:extLst>
          </p:cNvPr>
          <p:cNvSpPr txBox="1"/>
          <p:nvPr/>
        </p:nvSpPr>
        <p:spPr>
          <a:xfrm>
            <a:off x="6610269" y="1944557"/>
            <a:ext cx="1643702" cy="466562"/>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defTabSz="914400" eaLnBrk="1" fontAlgn="auto" latinLnBrk="0" hangingPunct="1">
              <a:spcAft>
                <a:spcPts val="1600"/>
              </a:spcAft>
              <a:buClrTx/>
              <a:buSzTx/>
              <a:buFontTx/>
              <a:buNone/>
              <a:tabLst/>
              <a:defRPr kumimoji="0" sz="1200" kern="0" spc="0" normalizeH="0" baseline="0">
                <a:ln>
                  <a:noFill/>
                </a:ln>
                <a:solidFill>
                  <a:srgbClr val="364951"/>
                </a:solidFill>
                <a:effectLst/>
                <a:uLnTx/>
                <a:uFillTx/>
                <a:latin typeface="Barlow Medium"/>
                <a:ea typeface="Barlow Medium"/>
                <a:cs typeface="Barlow Medium"/>
              </a:defRPr>
            </a:lvl1pPr>
          </a:lstStyle>
          <a:p>
            <a:r>
              <a:rPr lang="en-US" b="1" dirty="0">
                <a:sym typeface="Barlow Medium"/>
              </a:rPr>
              <a:t>3-  </a:t>
            </a:r>
            <a:r>
              <a:rPr lang="en-US" b="1" dirty="0">
                <a:solidFill>
                  <a:schemeClr val="dk1"/>
                </a:solidFill>
                <a:latin typeface="Roboto"/>
                <a:ea typeface="Roboto"/>
                <a:cs typeface="Roboto"/>
                <a:sym typeface="Barlow Medium"/>
              </a:rPr>
              <a:t>International</a:t>
            </a:r>
            <a:r>
              <a:rPr lang="en-US" b="1" dirty="0">
                <a:sym typeface="Barlow Medium"/>
              </a:rPr>
              <a:t> </a:t>
            </a:r>
            <a:r>
              <a:rPr lang="en-US" b="1" dirty="0">
                <a:solidFill>
                  <a:schemeClr val="dk1"/>
                </a:solidFill>
                <a:latin typeface="Roboto"/>
                <a:ea typeface="Roboto"/>
                <a:cs typeface="Roboto"/>
                <a:sym typeface="Barlow Medium"/>
              </a:rPr>
              <a:t>Endorsements</a:t>
            </a:r>
            <a:endParaRPr b="1" dirty="0">
              <a:solidFill>
                <a:schemeClr val="dk1"/>
              </a:solidFill>
              <a:latin typeface="Roboto"/>
              <a:ea typeface="Roboto"/>
              <a:cs typeface="Roboto"/>
              <a:sym typeface="Barlow Medium"/>
            </a:endParaRPr>
          </a:p>
        </p:txBody>
      </p:sp>
      <p:sp>
        <p:nvSpPr>
          <p:cNvPr id="15" name="Google Shape;494;p63">
            <a:extLst>
              <a:ext uri="{FF2B5EF4-FFF2-40B4-BE49-F238E27FC236}">
                <a16:creationId xmlns:a16="http://schemas.microsoft.com/office/drawing/2014/main" id="{602E55AD-CD9F-32B6-05EA-465DA9670E1A}"/>
              </a:ext>
            </a:extLst>
          </p:cNvPr>
          <p:cNvSpPr txBox="1"/>
          <p:nvPr/>
        </p:nvSpPr>
        <p:spPr>
          <a:xfrm>
            <a:off x="3542642" y="1980231"/>
            <a:ext cx="2006815" cy="537911"/>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defTabSz="914400" eaLnBrk="1" fontAlgn="auto" latinLnBrk="0" hangingPunct="1">
              <a:spcAft>
                <a:spcPts val="1600"/>
              </a:spcAft>
              <a:buClrTx/>
              <a:buSzTx/>
              <a:buFontTx/>
              <a:buNone/>
              <a:tabLst/>
              <a:defRPr sz="1200" b="1">
                <a:solidFill>
                  <a:schemeClr val="dk1"/>
                </a:solidFill>
                <a:latin typeface="Roboto"/>
                <a:ea typeface="Roboto"/>
                <a:cs typeface="Roboto"/>
              </a:defRPr>
            </a:lvl1pPr>
          </a:lstStyle>
          <a:p>
            <a:r>
              <a:rPr lang="en-US" dirty="0">
                <a:sym typeface="Barlow Medium"/>
              </a:rPr>
              <a:t>2- Industry Association Validation</a:t>
            </a:r>
            <a:endParaRPr dirty="0">
              <a:sym typeface="Barlow Medium"/>
            </a:endParaRPr>
          </a:p>
        </p:txBody>
      </p:sp>
      <p:sp>
        <p:nvSpPr>
          <p:cNvPr id="205" name="Google Shape;492;p63">
            <a:extLst>
              <a:ext uri="{FF2B5EF4-FFF2-40B4-BE49-F238E27FC236}">
                <a16:creationId xmlns:a16="http://schemas.microsoft.com/office/drawing/2014/main" id="{D2DCFD6F-1A89-461C-8C22-C73CC099BF80}"/>
              </a:ext>
            </a:extLst>
          </p:cNvPr>
          <p:cNvSpPr txBox="1"/>
          <p:nvPr/>
        </p:nvSpPr>
        <p:spPr>
          <a:xfrm>
            <a:off x="3379342" y="2482468"/>
            <a:ext cx="2331123" cy="1456414"/>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p>
            <a:pPr lvl="0" algn="ctr">
              <a:spcAft>
                <a:spcPts val="1600"/>
              </a:spcAft>
              <a:buClrTx/>
              <a:defRPr/>
            </a:pPr>
            <a:r>
              <a:rPr lang="en-US" sz="1000" dirty="0">
                <a:solidFill>
                  <a:schemeClr val="dk1"/>
                </a:solidFill>
                <a:latin typeface="Roboto"/>
                <a:ea typeface="Roboto"/>
                <a:cs typeface="Roboto"/>
                <a:sym typeface="Barlow Medium"/>
              </a:rPr>
              <a:t>Issues Egyptian Real Estate Brokers Association "EREBA-Approved Training" stamps.</a:t>
            </a:r>
          </a:p>
          <a:p>
            <a:pPr marL="171450" marR="0" lvl="0" indent="-171450" algn="ctr" defTabSz="914400" eaLnBrk="1" fontAlgn="auto" latinLnBrk="0" hangingPunct="1">
              <a:lnSpc>
                <a:spcPct val="100000"/>
              </a:lnSpc>
              <a:spcBef>
                <a:spcPts val="0"/>
              </a:spcBef>
              <a:buClrTx/>
              <a:buSzTx/>
              <a:buFont typeface="Arial" panose="020B0604020202020204" pitchFamily="34" charset="0"/>
              <a:buChar char="•"/>
              <a:tabLst/>
              <a:defRPr/>
            </a:pPr>
            <a:r>
              <a:rPr lang="en-US" sz="900" dirty="0">
                <a:solidFill>
                  <a:schemeClr val="dk1"/>
                </a:solidFill>
                <a:latin typeface="Roboto"/>
                <a:ea typeface="Roboto"/>
                <a:cs typeface="Roboto"/>
                <a:sym typeface="Barlow Medium"/>
              </a:rPr>
              <a:t>Submit course outlines to EREBA’s education committee.</a:t>
            </a:r>
          </a:p>
          <a:p>
            <a:pPr marL="171450" marR="0" lvl="0" indent="-171450" algn="ctr" defTabSz="914400" eaLnBrk="1" fontAlgn="auto" latinLnBrk="0" hangingPunct="1">
              <a:lnSpc>
                <a:spcPct val="100000"/>
              </a:lnSpc>
              <a:spcBef>
                <a:spcPts val="0"/>
              </a:spcBef>
              <a:buClrTx/>
              <a:buSzTx/>
              <a:buFont typeface="Arial" panose="020B0604020202020204" pitchFamily="34" charset="0"/>
              <a:buChar char="•"/>
              <a:tabLst/>
              <a:defRPr/>
            </a:pPr>
            <a:r>
              <a:rPr lang="en-US" sz="900" dirty="0">
                <a:solidFill>
                  <a:schemeClr val="dk1"/>
                </a:solidFill>
                <a:latin typeface="Roboto"/>
                <a:ea typeface="Roboto"/>
                <a:cs typeface="Roboto"/>
                <a:sym typeface="Barlow Medium"/>
              </a:rPr>
              <a:t>Pay ~ EGP 10,000/year for auditing/membership.</a:t>
            </a:r>
          </a:p>
          <a:p>
            <a:pPr marL="171450" marR="0" lvl="0" indent="-171450" algn="ctr" defTabSz="914400" eaLnBrk="1" fontAlgn="auto" latinLnBrk="0" hangingPunct="1">
              <a:lnSpc>
                <a:spcPct val="100000"/>
              </a:lnSpc>
              <a:spcBef>
                <a:spcPts val="0"/>
              </a:spcBef>
              <a:buClrTx/>
              <a:buSzTx/>
              <a:buFont typeface="Arial" panose="020B0604020202020204" pitchFamily="34" charset="0"/>
              <a:buChar char="•"/>
              <a:tabLst/>
              <a:defRPr/>
            </a:pPr>
            <a:r>
              <a:rPr lang="en-US" sz="900" dirty="0">
                <a:solidFill>
                  <a:schemeClr val="dk1"/>
                </a:solidFill>
                <a:latin typeface="Roboto"/>
                <a:ea typeface="Roboto"/>
                <a:cs typeface="Roboto"/>
                <a:sym typeface="Barlow Medium"/>
              </a:rPr>
              <a:t>Host 1 joint webinar/year with EREBA.</a:t>
            </a:r>
            <a:endParaRPr lang="en-US" sz="1000" dirty="0">
              <a:solidFill>
                <a:schemeClr val="dk1"/>
              </a:solidFill>
              <a:latin typeface="Roboto"/>
              <a:ea typeface="Roboto"/>
              <a:cs typeface="Roboto"/>
              <a:sym typeface="Barlow Medium"/>
            </a:endParaRPr>
          </a:p>
          <a:p>
            <a:pPr marL="0" marR="0" lvl="0" indent="0" algn="ctr" defTabSz="914400" eaLnBrk="1" fontAlgn="auto" latinLnBrk="0" hangingPunct="1">
              <a:lnSpc>
                <a:spcPct val="100000"/>
              </a:lnSpc>
              <a:spcBef>
                <a:spcPts val="0"/>
              </a:spcBef>
              <a:spcAft>
                <a:spcPts val="1600"/>
              </a:spcAft>
              <a:buClrTx/>
              <a:buSzTx/>
              <a:buFontTx/>
              <a:buNone/>
              <a:tabLst/>
              <a:defRPr/>
            </a:pPr>
            <a:endParaRPr sz="1000" dirty="0">
              <a:solidFill>
                <a:schemeClr val="dk1"/>
              </a:solidFill>
              <a:latin typeface="Roboto"/>
              <a:ea typeface="Roboto"/>
              <a:cs typeface="Roboto"/>
              <a:sym typeface="Barlow Medium"/>
            </a:endParaRPr>
          </a:p>
        </p:txBody>
      </p:sp>
      <p:sp>
        <p:nvSpPr>
          <p:cNvPr id="208" name="Google Shape;492;p63">
            <a:extLst>
              <a:ext uri="{FF2B5EF4-FFF2-40B4-BE49-F238E27FC236}">
                <a16:creationId xmlns:a16="http://schemas.microsoft.com/office/drawing/2014/main" id="{F95B6DBD-1D19-EFF3-E7D2-2D809EFDE3B7}"/>
              </a:ext>
            </a:extLst>
          </p:cNvPr>
          <p:cNvSpPr txBox="1"/>
          <p:nvPr/>
        </p:nvSpPr>
        <p:spPr>
          <a:xfrm>
            <a:off x="492125" y="2460851"/>
            <a:ext cx="2331123" cy="1674178"/>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1600"/>
              </a:spcAft>
              <a:buClrTx/>
              <a:buSzTx/>
              <a:buFontTx/>
              <a:buNone/>
              <a:tabLst/>
              <a:defRPr/>
            </a:pPr>
            <a:r>
              <a:rPr lang="en-US" sz="1000" dirty="0">
                <a:solidFill>
                  <a:schemeClr val="dk1"/>
                </a:solidFill>
                <a:latin typeface="Roboto"/>
                <a:ea typeface="Roboto"/>
                <a:cs typeface="Roboto"/>
                <a:sym typeface="Barlow Medium"/>
              </a:rPr>
              <a:t>Partner with major Egyptian developers/brokerages to issue joint certificates.</a:t>
            </a:r>
          </a:p>
          <a:p>
            <a:pPr marL="171450" marR="0" lvl="0" indent="-171450" algn="ctr" defTabSz="914400" eaLnBrk="1" fontAlgn="auto" latinLnBrk="0" hangingPunct="1">
              <a:lnSpc>
                <a:spcPct val="100000"/>
              </a:lnSpc>
              <a:spcBef>
                <a:spcPts val="0"/>
              </a:spcBef>
              <a:buClrTx/>
              <a:buSzTx/>
              <a:buFont typeface="Arial" panose="020B0604020202020204" pitchFamily="34" charset="0"/>
              <a:buChar char="•"/>
              <a:tabLst/>
              <a:defRPr/>
            </a:pPr>
            <a:r>
              <a:rPr lang="en-US" sz="900" dirty="0">
                <a:solidFill>
                  <a:schemeClr val="dk1"/>
                </a:solidFill>
                <a:latin typeface="Roboto"/>
                <a:ea typeface="Roboto"/>
                <a:cs typeface="Roboto"/>
                <a:sym typeface="Barlow Medium"/>
              </a:rPr>
              <a:t>Target mid-sized developers – they’re more agile.</a:t>
            </a:r>
          </a:p>
          <a:p>
            <a:pPr marL="171450" marR="0" lvl="0" indent="-171450" algn="ctr" defTabSz="914400" eaLnBrk="1" fontAlgn="auto" latinLnBrk="0" hangingPunct="1">
              <a:lnSpc>
                <a:spcPct val="100000"/>
              </a:lnSpc>
              <a:spcBef>
                <a:spcPts val="0"/>
              </a:spcBef>
              <a:buClrTx/>
              <a:buSzTx/>
              <a:buFont typeface="Arial" panose="020B0604020202020204" pitchFamily="34" charset="0"/>
              <a:buChar char="•"/>
              <a:tabLst/>
              <a:defRPr/>
            </a:pPr>
            <a:r>
              <a:rPr lang="en-US" sz="900" dirty="0">
                <a:solidFill>
                  <a:schemeClr val="dk1"/>
                </a:solidFill>
                <a:latin typeface="Roboto"/>
                <a:ea typeface="Roboto"/>
                <a:cs typeface="Roboto"/>
                <a:sym typeface="Barlow Medium"/>
              </a:rPr>
              <a:t>Offer free training to their sales teams in exchange for co-branding</a:t>
            </a:r>
          </a:p>
          <a:p>
            <a:pPr marL="171450" marR="0" lvl="0" indent="-171450" algn="ctr" defTabSz="914400" eaLnBrk="1" fontAlgn="auto" latinLnBrk="0" hangingPunct="1">
              <a:lnSpc>
                <a:spcPct val="100000"/>
              </a:lnSpc>
              <a:spcBef>
                <a:spcPts val="0"/>
              </a:spcBef>
              <a:buClrTx/>
              <a:buSzTx/>
              <a:buFont typeface="Arial" panose="020B0604020202020204" pitchFamily="34" charset="0"/>
              <a:buChar char="•"/>
              <a:tabLst/>
              <a:defRPr/>
            </a:pPr>
            <a:r>
              <a:rPr lang="en-US" sz="900" dirty="0">
                <a:solidFill>
                  <a:schemeClr val="dk1"/>
                </a:solidFill>
                <a:latin typeface="Roboto"/>
                <a:ea typeface="Roboto"/>
                <a:cs typeface="Roboto"/>
                <a:sym typeface="Barlow Medium"/>
              </a:rPr>
              <a:t>According to ECRA – Egyptian agents value developer affiliation over government certs.</a:t>
            </a:r>
          </a:p>
          <a:p>
            <a:pPr marL="171450" marR="0" lvl="0" indent="-171450" algn="ctr" defTabSz="914400" eaLnBrk="1" fontAlgn="auto" latinLnBrk="0" hangingPunct="1">
              <a:lnSpc>
                <a:spcPct val="100000"/>
              </a:lnSpc>
              <a:spcBef>
                <a:spcPts val="0"/>
              </a:spcBef>
              <a:spcAft>
                <a:spcPts val="1600"/>
              </a:spcAft>
              <a:buClrTx/>
              <a:buSzTx/>
              <a:buFont typeface="Arial" panose="020B0604020202020204" pitchFamily="34" charset="0"/>
              <a:buChar char="•"/>
              <a:tabLst/>
              <a:defRPr/>
            </a:pPr>
            <a:endParaRPr lang="en-US" sz="1000" dirty="0">
              <a:solidFill>
                <a:schemeClr val="dk1"/>
              </a:solidFill>
              <a:latin typeface="Roboto"/>
              <a:ea typeface="Roboto"/>
              <a:cs typeface="Roboto"/>
              <a:sym typeface="Barlow Medium"/>
            </a:endParaRPr>
          </a:p>
          <a:p>
            <a:pPr marL="0" marR="0" lvl="0" indent="0" algn="ctr" defTabSz="914400" eaLnBrk="1" fontAlgn="auto" latinLnBrk="0" hangingPunct="1">
              <a:lnSpc>
                <a:spcPct val="100000"/>
              </a:lnSpc>
              <a:spcBef>
                <a:spcPts val="0"/>
              </a:spcBef>
              <a:spcAft>
                <a:spcPts val="1600"/>
              </a:spcAft>
              <a:buClrTx/>
              <a:buSzTx/>
              <a:buFontTx/>
              <a:buNone/>
              <a:tabLst/>
              <a:defRPr/>
            </a:pPr>
            <a:endParaRPr sz="1000" dirty="0">
              <a:solidFill>
                <a:schemeClr val="dk1"/>
              </a:solidFill>
              <a:latin typeface="Roboto"/>
              <a:ea typeface="Roboto"/>
              <a:cs typeface="Roboto"/>
              <a:sym typeface="Barlow Medium"/>
            </a:endParaRPr>
          </a:p>
        </p:txBody>
      </p:sp>
      <p:sp>
        <p:nvSpPr>
          <p:cNvPr id="209" name="Google Shape;492;p63">
            <a:extLst>
              <a:ext uri="{FF2B5EF4-FFF2-40B4-BE49-F238E27FC236}">
                <a16:creationId xmlns:a16="http://schemas.microsoft.com/office/drawing/2014/main" id="{AC55B53E-ECD7-9256-A805-9E7044FC19C5}"/>
              </a:ext>
            </a:extLst>
          </p:cNvPr>
          <p:cNvSpPr txBox="1"/>
          <p:nvPr/>
        </p:nvSpPr>
        <p:spPr>
          <a:xfrm>
            <a:off x="6266558" y="2460851"/>
            <a:ext cx="2331123" cy="1674178"/>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p>
            <a:pPr marL="171450" lvl="0" indent="-171450" algn="ctr">
              <a:buClrTx/>
              <a:buFont typeface="Arial" panose="020B0604020202020204" pitchFamily="34" charset="0"/>
              <a:buChar char="•"/>
            </a:pPr>
            <a:r>
              <a:rPr lang="en-US" sz="1000" b="1" dirty="0">
                <a:solidFill>
                  <a:schemeClr val="dk1"/>
                </a:solidFill>
                <a:latin typeface="Roboto"/>
                <a:ea typeface="Roboto"/>
                <a:cs typeface="Roboto"/>
                <a:sym typeface="Barlow Medium"/>
              </a:rPr>
              <a:t>FIABCI Egypt : </a:t>
            </a:r>
          </a:p>
          <a:p>
            <a:pPr lvl="0" algn="ctr">
              <a:buClrTx/>
            </a:pPr>
            <a:r>
              <a:rPr lang="en-US" sz="1000" dirty="0">
                <a:solidFill>
                  <a:schemeClr val="dk1"/>
                </a:solidFill>
                <a:latin typeface="Roboto"/>
                <a:ea typeface="Roboto"/>
                <a:cs typeface="Roboto"/>
              </a:rPr>
              <a:t>"FIABCI-Endorsed Real Estate Diploma“</a:t>
            </a:r>
          </a:p>
          <a:p>
            <a:pPr lvl="0" algn="ctr">
              <a:buClrTx/>
            </a:pPr>
            <a:r>
              <a:rPr lang="en-US" sz="800" dirty="0">
                <a:solidFill>
                  <a:srgbClr val="C00000"/>
                </a:solidFill>
                <a:latin typeface="Roboto"/>
                <a:ea typeface="Roboto"/>
                <a:cs typeface="Roboto"/>
              </a:rPr>
              <a:t>FIABCI requires local board membership (~EGP 15K/year). Benefit: Attracts agents targeting expat/dollar-based clients.</a:t>
            </a:r>
          </a:p>
          <a:p>
            <a:pPr lvl="0" algn="ctr">
              <a:buClrTx/>
            </a:pPr>
            <a:endParaRPr lang="en-US" sz="800" dirty="0">
              <a:solidFill>
                <a:srgbClr val="0000FF"/>
              </a:solidFill>
              <a:latin typeface="Roboto"/>
              <a:ea typeface="Roboto"/>
              <a:cs typeface="Roboto"/>
            </a:endParaRPr>
          </a:p>
          <a:p>
            <a:pPr marL="171450" lvl="0" indent="-171450" algn="ctr">
              <a:buClrTx/>
              <a:buFont typeface="Arial" panose="020B0604020202020204" pitchFamily="34" charset="0"/>
              <a:buChar char="•"/>
            </a:pPr>
            <a:r>
              <a:rPr lang="en-US" sz="1000" b="1" dirty="0">
                <a:solidFill>
                  <a:schemeClr val="dk1"/>
                </a:solidFill>
                <a:latin typeface="Roboto"/>
                <a:ea typeface="Roboto"/>
                <a:cs typeface="Roboto"/>
                <a:sym typeface="Barlow Medium"/>
              </a:rPr>
              <a:t>NAR Global (U.S. National Association of Realtors):</a:t>
            </a:r>
          </a:p>
          <a:p>
            <a:pPr lvl="0" algn="ctr">
              <a:buClrTx/>
            </a:pPr>
            <a:r>
              <a:rPr lang="en-US" sz="1000" dirty="0">
                <a:solidFill>
                  <a:schemeClr val="dk1"/>
                </a:solidFill>
                <a:latin typeface="Roboto"/>
                <a:ea typeface="Roboto"/>
                <a:cs typeface="Roboto"/>
                <a:sym typeface="Barlow Medium"/>
              </a:rPr>
              <a:t>Certified International Property Specialist (CIPS) prep courses.</a:t>
            </a:r>
          </a:p>
          <a:p>
            <a:pPr lvl="0" algn="ctr">
              <a:buClrTx/>
            </a:pPr>
            <a:r>
              <a:rPr lang="en-US" sz="800" dirty="0">
                <a:solidFill>
                  <a:srgbClr val="C00000"/>
                </a:solidFill>
                <a:latin typeface="Roboto"/>
                <a:ea typeface="Roboto"/>
                <a:cs typeface="Roboto"/>
                <a:sym typeface="Barlow Medium"/>
              </a:rPr>
              <a:t>License prep content from NAR ($5,000–$10,000/year).</a:t>
            </a:r>
            <a:endParaRPr sz="800" dirty="0">
              <a:solidFill>
                <a:srgbClr val="C00000"/>
              </a:solidFill>
              <a:latin typeface="Roboto"/>
              <a:ea typeface="Roboto"/>
              <a:cs typeface="Roboto"/>
              <a:sym typeface="Barlow Medium"/>
            </a:endParaRPr>
          </a:p>
        </p:txBody>
      </p:sp>
      <p:grpSp>
        <p:nvGrpSpPr>
          <p:cNvPr id="215" name="Google Shape;931;p50">
            <a:extLst>
              <a:ext uri="{FF2B5EF4-FFF2-40B4-BE49-F238E27FC236}">
                <a16:creationId xmlns:a16="http://schemas.microsoft.com/office/drawing/2014/main" id="{1CA791AC-CD49-25F0-EF9D-F353378FBB9B}"/>
              </a:ext>
            </a:extLst>
          </p:cNvPr>
          <p:cNvGrpSpPr/>
          <p:nvPr/>
        </p:nvGrpSpPr>
        <p:grpSpPr>
          <a:xfrm>
            <a:off x="411178" y="372533"/>
            <a:ext cx="8283402" cy="4118187"/>
            <a:chOff x="233350" y="949250"/>
            <a:chExt cx="7137300" cy="3802300"/>
          </a:xfrm>
          <a:solidFill>
            <a:srgbClr val="000099">
              <a:alpha val="10000"/>
            </a:srgbClr>
          </a:solidFill>
        </p:grpSpPr>
        <p:sp>
          <p:nvSpPr>
            <p:cNvPr id="216" name="Google Shape;932;p50">
              <a:extLst>
                <a:ext uri="{FF2B5EF4-FFF2-40B4-BE49-F238E27FC236}">
                  <a16:creationId xmlns:a16="http://schemas.microsoft.com/office/drawing/2014/main" id="{AA46CACF-CF5D-6D12-3EF7-C718BE035373}"/>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933;p50">
              <a:extLst>
                <a:ext uri="{FF2B5EF4-FFF2-40B4-BE49-F238E27FC236}">
                  <a16:creationId xmlns:a16="http://schemas.microsoft.com/office/drawing/2014/main" id="{D710DBA6-F8A8-F1C5-27BE-E3D3A5A1D12B}"/>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934;p50">
              <a:extLst>
                <a:ext uri="{FF2B5EF4-FFF2-40B4-BE49-F238E27FC236}">
                  <a16:creationId xmlns:a16="http://schemas.microsoft.com/office/drawing/2014/main" id="{DEC98E88-BB2C-5D39-198B-0AACEB5B9705}"/>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935;p50">
              <a:extLst>
                <a:ext uri="{FF2B5EF4-FFF2-40B4-BE49-F238E27FC236}">
                  <a16:creationId xmlns:a16="http://schemas.microsoft.com/office/drawing/2014/main" id="{E40FFFD7-82D1-8082-159C-7A8E55EB3B89}"/>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936;p50">
              <a:extLst>
                <a:ext uri="{FF2B5EF4-FFF2-40B4-BE49-F238E27FC236}">
                  <a16:creationId xmlns:a16="http://schemas.microsoft.com/office/drawing/2014/main" id="{505C2538-AAEB-214A-391F-7461BE46EB5B}"/>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937;p50">
              <a:extLst>
                <a:ext uri="{FF2B5EF4-FFF2-40B4-BE49-F238E27FC236}">
                  <a16:creationId xmlns:a16="http://schemas.microsoft.com/office/drawing/2014/main" id="{22134BF5-DE46-6199-B74A-7516FAF7E7FB}"/>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938;p50">
              <a:extLst>
                <a:ext uri="{FF2B5EF4-FFF2-40B4-BE49-F238E27FC236}">
                  <a16:creationId xmlns:a16="http://schemas.microsoft.com/office/drawing/2014/main" id="{62305D7F-1817-50E8-7425-7B6FD5D00D00}"/>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939;p50">
              <a:extLst>
                <a:ext uri="{FF2B5EF4-FFF2-40B4-BE49-F238E27FC236}">
                  <a16:creationId xmlns:a16="http://schemas.microsoft.com/office/drawing/2014/main" id="{2A3B565A-C50F-0163-5181-27DDB6F12FB6}"/>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940;p50">
              <a:extLst>
                <a:ext uri="{FF2B5EF4-FFF2-40B4-BE49-F238E27FC236}">
                  <a16:creationId xmlns:a16="http://schemas.microsoft.com/office/drawing/2014/main" id="{DF5377F9-0954-1862-3ED6-86011786A97D}"/>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941;p50">
              <a:extLst>
                <a:ext uri="{FF2B5EF4-FFF2-40B4-BE49-F238E27FC236}">
                  <a16:creationId xmlns:a16="http://schemas.microsoft.com/office/drawing/2014/main" id="{6A18B239-4A7F-E026-C7C0-B27DFCEB3A6A}"/>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942;p50">
              <a:extLst>
                <a:ext uri="{FF2B5EF4-FFF2-40B4-BE49-F238E27FC236}">
                  <a16:creationId xmlns:a16="http://schemas.microsoft.com/office/drawing/2014/main" id="{A082620E-C861-17CB-58D7-2B36CD8B9346}"/>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943;p50">
              <a:extLst>
                <a:ext uri="{FF2B5EF4-FFF2-40B4-BE49-F238E27FC236}">
                  <a16:creationId xmlns:a16="http://schemas.microsoft.com/office/drawing/2014/main" id="{78BD9877-C450-74C6-1AFF-2869FA3AD41C}"/>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944;p50">
              <a:extLst>
                <a:ext uri="{FF2B5EF4-FFF2-40B4-BE49-F238E27FC236}">
                  <a16:creationId xmlns:a16="http://schemas.microsoft.com/office/drawing/2014/main" id="{FC005A21-43F2-7473-A663-8D8ABFBC0AAB}"/>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945;p50">
              <a:extLst>
                <a:ext uri="{FF2B5EF4-FFF2-40B4-BE49-F238E27FC236}">
                  <a16:creationId xmlns:a16="http://schemas.microsoft.com/office/drawing/2014/main" id="{187C62CF-E6BD-691C-E83E-34E8F2495C5D}"/>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946;p50">
              <a:extLst>
                <a:ext uri="{FF2B5EF4-FFF2-40B4-BE49-F238E27FC236}">
                  <a16:creationId xmlns:a16="http://schemas.microsoft.com/office/drawing/2014/main" id="{CC20B840-7821-4647-D88C-274122954593}"/>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947;p50">
              <a:extLst>
                <a:ext uri="{FF2B5EF4-FFF2-40B4-BE49-F238E27FC236}">
                  <a16:creationId xmlns:a16="http://schemas.microsoft.com/office/drawing/2014/main" id="{E2058536-AF6E-0081-3A32-A2979660BC29}"/>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948;p50">
              <a:extLst>
                <a:ext uri="{FF2B5EF4-FFF2-40B4-BE49-F238E27FC236}">
                  <a16:creationId xmlns:a16="http://schemas.microsoft.com/office/drawing/2014/main" id="{D54E5782-9236-6DBB-D33A-836F23BB6B04}"/>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949;p50">
              <a:extLst>
                <a:ext uri="{FF2B5EF4-FFF2-40B4-BE49-F238E27FC236}">
                  <a16:creationId xmlns:a16="http://schemas.microsoft.com/office/drawing/2014/main" id="{67705A28-CF49-FD2B-ABAA-FA3B201D3B83}"/>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950;p50">
              <a:extLst>
                <a:ext uri="{FF2B5EF4-FFF2-40B4-BE49-F238E27FC236}">
                  <a16:creationId xmlns:a16="http://schemas.microsoft.com/office/drawing/2014/main" id="{726CFDEB-77D3-A365-2C3D-B956CB5D13DD}"/>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951;p50">
              <a:extLst>
                <a:ext uri="{FF2B5EF4-FFF2-40B4-BE49-F238E27FC236}">
                  <a16:creationId xmlns:a16="http://schemas.microsoft.com/office/drawing/2014/main" id="{1FE413E6-DF19-F886-CDC9-36B1DB625290}"/>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952;p50">
              <a:extLst>
                <a:ext uri="{FF2B5EF4-FFF2-40B4-BE49-F238E27FC236}">
                  <a16:creationId xmlns:a16="http://schemas.microsoft.com/office/drawing/2014/main" id="{F1C1422B-6B54-B4A7-6B5A-2E90E743A7D1}"/>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953;p50">
              <a:extLst>
                <a:ext uri="{FF2B5EF4-FFF2-40B4-BE49-F238E27FC236}">
                  <a16:creationId xmlns:a16="http://schemas.microsoft.com/office/drawing/2014/main" id="{D6287292-5EB0-BC0C-018B-BA2146C22F8E}"/>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954;p50">
              <a:extLst>
                <a:ext uri="{FF2B5EF4-FFF2-40B4-BE49-F238E27FC236}">
                  <a16:creationId xmlns:a16="http://schemas.microsoft.com/office/drawing/2014/main" id="{C30DECAA-A608-712B-D0FC-671D4C710F50}"/>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955;p50">
              <a:extLst>
                <a:ext uri="{FF2B5EF4-FFF2-40B4-BE49-F238E27FC236}">
                  <a16:creationId xmlns:a16="http://schemas.microsoft.com/office/drawing/2014/main" id="{BEC79829-11EB-F635-D405-EBEE2380E5BC}"/>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956;p50">
              <a:extLst>
                <a:ext uri="{FF2B5EF4-FFF2-40B4-BE49-F238E27FC236}">
                  <a16:creationId xmlns:a16="http://schemas.microsoft.com/office/drawing/2014/main" id="{F366E684-5119-8932-68E9-D6950538F1BC}"/>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957;p50">
              <a:extLst>
                <a:ext uri="{FF2B5EF4-FFF2-40B4-BE49-F238E27FC236}">
                  <a16:creationId xmlns:a16="http://schemas.microsoft.com/office/drawing/2014/main" id="{23EAB200-355D-71B7-FC09-546C95F072D7}"/>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958;p50">
              <a:extLst>
                <a:ext uri="{FF2B5EF4-FFF2-40B4-BE49-F238E27FC236}">
                  <a16:creationId xmlns:a16="http://schemas.microsoft.com/office/drawing/2014/main" id="{590A384B-E8C1-8BCD-3291-53DFCB898CF2}"/>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959;p50">
              <a:extLst>
                <a:ext uri="{FF2B5EF4-FFF2-40B4-BE49-F238E27FC236}">
                  <a16:creationId xmlns:a16="http://schemas.microsoft.com/office/drawing/2014/main" id="{482A8384-A6CF-5A1D-48E9-6E2E30CC896F}"/>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960;p50">
              <a:extLst>
                <a:ext uri="{FF2B5EF4-FFF2-40B4-BE49-F238E27FC236}">
                  <a16:creationId xmlns:a16="http://schemas.microsoft.com/office/drawing/2014/main" id="{4C0A6EB4-1C2C-9BA5-F8CC-EEAC38411F24}"/>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961;p50">
              <a:extLst>
                <a:ext uri="{FF2B5EF4-FFF2-40B4-BE49-F238E27FC236}">
                  <a16:creationId xmlns:a16="http://schemas.microsoft.com/office/drawing/2014/main" id="{E32C70A2-6AB8-7FB7-9346-51214F1708BE}"/>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962;p50">
              <a:extLst>
                <a:ext uri="{FF2B5EF4-FFF2-40B4-BE49-F238E27FC236}">
                  <a16:creationId xmlns:a16="http://schemas.microsoft.com/office/drawing/2014/main" id="{B5AF73DD-3653-2A6C-DD53-18F4DE2DAD38}"/>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963;p50">
              <a:extLst>
                <a:ext uri="{FF2B5EF4-FFF2-40B4-BE49-F238E27FC236}">
                  <a16:creationId xmlns:a16="http://schemas.microsoft.com/office/drawing/2014/main" id="{06FA75C8-A6E8-4930-1613-30985CCDF5B0}"/>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964;p50">
              <a:extLst>
                <a:ext uri="{FF2B5EF4-FFF2-40B4-BE49-F238E27FC236}">
                  <a16:creationId xmlns:a16="http://schemas.microsoft.com/office/drawing/2014/main" id="{DB911E3F-3235-4971-4AEA-E6CF112B27D7}"/>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965;p50">
              <a:extLst>
                <a:ext uri="{FF2B5EF4-FFF2-40B4-BE49-F238E27FC236}">
                  <a16:creationId xmlns:a16="http://schemas.microsoft.com/office/drawing/2014/main" id="{A792B328-E56F-2A3D-319B-6B33EF6103E7}"/>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966;p50">
              <a:extLst>
                <a:ext uri="{FF2B5EF4-FFF2-40B4-BE49-F238E27FC236}">
                  <a16:creationId xmlns:a16="http://schemas.microsoft.com/office/drawing/2014/main" id="{D788182C-C995-7158-E744-D4F478BDF27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967;p50">
              <a:extLst>
                <a:ext uri="{FF2B5EF4-FFF2-40B4-BE49-F238E27FC236}">
                  <a16:creationId xmlns:a16="http://schemas.microsoft.com/office/drawing/2014/main" id="{5AE4C4B6-1C04-9C91-FAF5-240132164811}"/>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968;p50">
              <a:extLst>
                <a:ext uri="{FF2B5EF4-FFF2-40B4-BE49-F238E27FC236}">
                  <a16:creationId xmlns:a16="http://schemas.microsoft.com/office/drawing/2014/main" id="{D72ACA93-D3CC-50D5-EF92-A5DFC2840245}"/>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969;p50">
              <a:extLst>
                <a:ext uri="{FF2B5EF4-FFF2-40B4-BE49-F238E27FC236}">
                  <a16:creationId xmlns:a16="http://schemas.microsoft.com/office/drawing/2014/main" id="{9740DC18-895C-FB17-7D2D-282FBA3B22EE}"/>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970;p50">
              <a:extLst>
                <a:ext uri="{FF2B5EF4-FFF2-40B4-BE49-F238E27FC236}">
                  <a16:creationId xmlns:a16="http://schemas.microsoft.com/office/drawing/2014/main" id="{81658E43-8DD9-BA88-3A12-620F141CE6F9}"/>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971;p50">
              <a:extLst>
                <a:ext uri="{FF2B5EF4-FFF2-40B4-BE49-F238E27FC236}">
                  <a16:creationId xmlns:a16="http://schemas.microsoft.com/office/drawing/2014/main" id="{9EBAF412-18E3-4184-B474-89BBCCC0E0DF}"/>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972;p50">
              <a:extLst>
                <a:ext uri="{FF2B5EF4-FFF2-40B4-BE49-F238E27FC236}">
                  <a16:creationId xmlns:a16="http://schemas.microsoft.com/office/drawing/2014/main" id="{6BA62F47-815B-2317-3A6D-B32DB9FDC8F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973;p50">
              <a:extLst>
                <a:ext uri="{FF2B5EF4-FFF2-40B4-BE49-F238E27FC236}">
                  <a16:creationId xmlns:a16="http://schemas.microsoft.com/office/drawing/2014/main" id="{35C4DDB9-23A0-2995-65AF-D917DBFA4E50}"/>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974;p50">
              <a:extLst>
                <a:ext uri="{FF2B5EF4-FFF2-40B4-BE49-F238E27FC236}">
                  <a16:creationId xmlns:a16="http://schemas.microsoft.com/office/drawing/2014/main" id="{BEB3CFB5-2697-E9D2-2BAF-82D73AFBAEB5}"/>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975;p50">
              <a:extLst>
                <a:ext uri="{FF2B5EF4-FFF2-40B4-BE49-F238E27FC236}">
                  <a16:creationId xmlns:a16="http://schemas.microsoft.com/office/drawing/2014/main" id="{1DA56695-4DC3-AD7A-EC4C-F4E130591701}"/>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976;p50">
              <a:extLst>
                <a:ext uri="{FF2B5EF4-FFF2-40B4-BE49-F238E27FC236}">
                  <a16:creationId xmlns:a16="http://schemas.microsoft.com/office/drawing/2014/main" id="{147848B4-B398-5B8E-4654-8A24329090CF}"/>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977;p50">
              <a:extLst>
                <a:ext uri="{FF2B5EF4-FFF2-40B4-BE49-F238E27FC236}">
                  <a16:creationId xmlns:a16="http://schemas.microsoft.com/office/drawing/2014/main" id="{DCC29874-E28B-2FDD-F350-BECFC5F60569}"/>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78;p50">
              <a:extLst>
                <a:ext uri="{FF2B5EF4-FFF2-40B4-BE49-F238E27FC236}">
                  <a16:creationId xmlns:a16="http://schemas.microsoft.com/office/drawing/2014/main" id="{39EB3AC8-D49F-BC27-B759-B5C51D881534}"/>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79;p50">
              <a:extLst>
                <a:ext uri="{FF2B5EF4-FFF2-40B4-BE49-F238E27FC236}">
                  <a16:creationId xmlns:a16="http://schemas.microsoft.com/office/drawing/2014/main" id="{45F67020-A7D4-16E3-82D9-CF16A4304A36}"/>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980;p50">
              <a:extLst>
                <a:ext uri="{FF2B5EF4-FFF2-40B4-BE49-F238E27FC236}">
                  <a16:creationId xmlns:a16="http://schemas.microsoft.com/office/drawing/2014/main" id="{ECF1C324-78D9-6D57-FC3D-C0B7C5EDE8C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981;p50">
              <a:extLst>
                <a:ext uri="{FF2B5EF4-FFF2-40B4-BE49-F238E27FC236}">
                  <a16:creationId xmlns:a16="http://schemas.microsoft.com/office/drawing/2014/main" id="{87F58B06-ACF0-2B97-0289-027FA984F03F}"/>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982;p50">
              <a:extLst>
                <a:ext uri="{FF2B5EF4-FFF2-40B4-BE49-F238E27FC236}">
                  <a16:creationId xmlns:a16="http://schemas.microsoft.com/office/drawing/2014/main" id="{2C56C9BF-C22D-AC71-C42B-25F1481CB871}"/>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6901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7F62C94E-1A67-28AE-C0DB-7A9B2733B0B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AB764D0-9B51-C746-2488-B441C0BA3D43}"/>
              </a:ext>
            </a:extLst>
          </p:cNvPr>
          <p:cNvSpPr/>
          <p:nvPr/>
        </p:nvSpPr>
        <p:spPr>
          <a:xfrm>
            <a:off x="28607" y="-186027"/>
            <a:ext cx="1369286" cy="2646878"/>
          </a:xfrm>
          <a:prstGeom prst="rect">
            <a:avLst/>
          </a:prstGeom>
          <a:noFill/>
        </p:spPr>
        <p:txBody>
          <a:bodyPr wrap="none" lIns="91440" tIns="45720" rIns="91440" bIns="45720">
            <a:spAutoFit/>
          </a:bodyPr>
          <a:lstStyle/>
          <a:p>
            <a:pPr algn="ctr"/>
            <a:r>
              <a:rPr lang="en-US" sz="16600" b="1" cap="none" spc="0" dirty="0">
                <a:ln/>
                <a:solidFill>
                  <a:schemeClr val="bg2">
                    <a:lumMod val="65000"/>
                    <a:alpha val="43000"/>
                  </a:schemeClr>
                </a:solidFill>
                <a:effectLst>
                  <a:outerShdw blurRad="38100" dist="19050" dir="2700000" algn="tl" rotWithShape="0">
                    <a:schemeClr val="dk1">
                      <a:lumMod val="50000"/>
                      <a:alpha val="40000"/>
                    </a:schemeClr>
                  </a:outerShdw>
                </a:effectLst>
              </a:rPr>
              <a:t>2</a:t>
            </a:r>
          </a:p>
        </p:txBody>
      </p:sp>
      <p:sp>
        <p:nvSpPr>
          <p:cNvPr id="198" name="Google Shape;198;p33">
            <a:extLst>
              <a:ext uri="{FF2B5EF4-FFF2-40B4-BE49-F238E27FC236}">
                <a16:creationId xmlns:a16="http://schemas.microsoft.com/office/drawing/2014/main" id="{AACC6742-27E2-0134-C75B-FF4656B6CA77}"/>
              </a:ext>
            </a:extLst>
          </p:cNvPr>
          <p:cNvSpPr txBox="1">
            <a:spLocks noGrp="1"/>
          </p:cNvSpPr>
          <p:nvPr>
            <p:ph type="title"/>
          </p:nvPr>
        </p:nvSpPr>
        <p:spPr>
          <a:xfrm>
            <a:off x="713250" y="505607"/>
            <a:ext cx="5206643"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t>STRONG CRIDIBILITY</a:t>
            </a:r>
            <a:endParaRPr sz="3600" b="1" dirty="0"/>
          </a:p>
        </p:txBody>
      </p:sp>
      <p:sp>
        <p:nvSpPr>
          <p:cNvPr id="199" name="Google Shape;199;p33">
            <a:extLst>
              <a:ext uri="{FF2B5EF4-FFF2-40B4-BE49-F238E27FC236}">
                <a16:creationId xmlns:a16="http://schemas.microsoft.com/office/drawing/2014/main" id="{FD063059-BA1D-308D-DD62-2D8F2C97FD60}"/>
              </a:ext>
            </a:extLst>
          </p:cNvPr>
          <p:cNvSpPr txBox="1">
            <a:spLocks noGrp="1"/>
          </p:cNvSpPr>
          <p:nvPr>
            <p:ph type="body" idx="1"/>
          </p:nvPr>
        </p:nvSpPr>
        <p:spPr>
          <a:xfrm>
            <a:off x="920727" y="1145870"/>
            <a:ext cx="7399963" cy="439502"/>
          </a:xfrm>
          <a:prstGeom prst="rect">
            <a:avLst/>
          </a:prstGeom>
        </p:spPr>
        <p:txBody>
          <a:bodyPr spcFirstLastPara="1" wrap="square" lIns="91425" tIns="91425" rIns="91425" bIns="91425" anchor="t" anchorCtr="0">
            <a:noAutofit/>
          </a:bodyPr>
          <a:lstStyle/>
          <a:p>
            <a:pPr marL="0" lvl="0" indent="0">
              <a:buNone/>
            </a:pPr>
            <a:r>
              <a:rPr lang="en-US" sz="1400" b="1" dirty="0"/>
              <a:t>Accreditation roadmap</a:t>
            </a:r>
            <a:r>
              <a:rPr lang="en" sz="1400" b="1" dirty="0"/>
              <a:t> </a:t>
            </a:r>
            <a:r>
              <a:rPr lang="en" sz="1400" dirty="0"/>
              <a:t>– </a:t>
            </a:r>
            <a:r>
              <a:rPr lang="en-US" sz="1400" dirty="0"/>
              <a:t>balancing credibility, speed-to-market, and local trust signals.</a:t>
            </a:r>
            <a:endParaRPr dirty="0"/>
          </a:p>
        </p:txBody>
      </p:sp>
      <p:sp>
        <p:nvSpPr>
          <p:cNvPr id="200" name="Google Shape;200;p33">
            <a:extLst>
              <a:ext uri="{FF2B5EF4-FFF2-40B4-BE49-F238E27FC236}">
                <a16:creationId xmlns:a16="http://schemas.microsoft.com/office/drawing/2014/main" id="{69E69477-32A2-3B8E-B849-D99362987212}"/>
              </a:ext>
            </a:extLst>
          </p:cNvPr>
          <p:cNvSpPr txBox="1"/>
          <p:nvPr/>
        </p:nvSpPr>
        <p:spPr>
          <a:xfrm>
            <a:off x="1343100" y="4851000"/>
            <a:ext cx="12258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Feature Name/Product</a:t>
            </a:r>
            <a:endParaRPr sz="700">
              <a:solidFill>
                <a:schemeClr val="lt1"/>
              </a:solidFill>
              <a:latin typeface="Roboto"/>
              <a:ea typeface="Roboto"/>
              <a:cs typeface="Roboto"/>
              <a:sym typeface="Roboto"/>
            </a:endParaRPr>
          </a:p>
        </p:txBody>
      </p:sp>
      <p:sp>
        <p:nvSpPr>
          <p:cNvPr id="201" name="Google Shape;201;p33">
            <a:extLst>
              <a:ext uri="{FF2B5EF4-FFF2-40B4-BE49-F238E27FC236}">
                <a16:creationId xmlns:a16="http://schemas.microsoft.com/office/drawing/2014/main" id="{85513EFB-D41A-E25B-095A-4DA002B50899}"/>
              </a:ext>
            </a:extLst>
          </p:cNvPr>
          <p:cNvSpPr txBox="1"/>
          <p:nvPr/>
        </p:nvSpPr>
        <p:spPr>
          <a:xfrm>
            <a:off x="117900" y="4851000"/>
            <a:ext cx="12252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DD/MM/YYYY</a:t>
            </a:r>
            <a:endParaRPr sz="700">
              <a:solidFill>
                <a:schemeClr val="lt1"/>
              </a:solidFill>
              <a:latin typeface="Roboto"/>
              <a:ea typeface="Roboto"/>
              <a:cs typeface="Roboto"/>
              <a:sym typeface="Roboto"/>
            </a:endParaRPr>
          </a:p>
        </p:txBody>
      </p:sp>
      <p:sp>
        <p:nvSpPr>
          <p:cNvPr id="202" name="Google Shape;202;p33">
            <a:extLst>
              <a:ext uri="{FF2B5EF4-FFF2-40B4-BE49-F238E27FC236}">
                <a16:creationId xmlns:a16="http://schemas.microsoft.com/office/drawing/2014/main" id="{8209DC51-E5DB-1FE4-B216-28A4097B58DF}"/>
              </a:ext>
            </a:extLst>
          </p:cNvPr>
          <p:cNvSpPr txBox="1"/>
          <p:nvPr/>
        </p:nvSpPr>
        <p:spPr>
          <a:xfrm>
            <a:off x="7800300" y="4851000"/>
            <a:ext cx="1225800" cy="292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solidFill>
                  <a:schemeClr val="lt1"/>
                </a:solidFill>
                <a:latin typeface="Roboto"/>
                <a:ea typeface="Roboto"/>
                <a:cs typeface="Roboto"/>
                <a:sym typeface="Roboto"/>
              </a:rPr>
              <a:t>Your Company Name</a:t>
            </a:r>
            <a:endParaRPr sz="70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B3ED5847-2EB9-EE86-EAB4-96AEB3B881EC}"/>
              </a:ext>
            </a:extLst>
          </p:cNvPr>
          <p:cNvPicPr>
            <a:picLocks noChangeAspect="1"/>
          </p:cNvPicPr>
          <p:nvPr/>
        </p:nvPicPr>
        <p:blipFill>
          <a:blip r:embed="rId3"/>
          <a:stretch>
            <a:fillRect/>
          </a:stretch>
        </p:blipFill>
        <p:spPr>
          <a:xfrm>
            <a:off x="7531848" y="108083"/>
            <a:ext cx="1284448" cy="1284448"/>
          </a:xfrm>
          <a:prstGeom prst="rect">
            <a:avLst/>
          </a:prstGeom>
        </p:spPr>
      </p:pic>
      <p:sp>
        <p:nvSpPr>
          <p:cNvPr id="13" name="Google Shape;492;p63">
            <a:extLst>
              <a:ext uri="{FF2B5EF4-FFF2-40B4-BE49-F238E27FC236}">
                <a16:creationId xmlns:a16="http://schemas.microsoft.com/office/drawing/2014/main" id="{924C34E7-F259-79AB-9C20-487DBC401D28}"/>
              </a:ext>
            </a:extLst>
          </p:cNvPr>
          <p:cNvSpPr txBox="1"/>
          <p:nvPr/>
        </p:nvSpPr>
        <p:spPr>
          <a:xfrm>
            <a:off x="637220" y="1804070"/>
            <a:ext cx="2107787" cy="356786"/>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1600"/>
              </a:spcAft>
              <a:buClrTx/>
              <a:buSzTx/>
              <a:buFontTx/>
              <a:buNone/>
              <a:tabLst/>
              <a:defRPr/>
            </a:pPr>
            <a:r>
              <a:rPr lang="en-US" b="1" dirty="0">
                <a:solidFill>
                  <a:schemeClr val="dk1"/>
                </a:solidFill>
                <a:latin typeface="Roboto"/>
                <a:ea typeface="Roboto"/>
                <a:cs typeface="Roboto"/>
                <a:sym typeface="Barlow Medium"/>
              </a:rPr>
              <a:t>Execution Plan: Year 1</a:t>
            </a:r>
          </a:p>
        </p:txBody>
      </p:sp>
      <p:sp>
        <p:nvSpPr>
          <p:cNvPr id="208" name="Google Shape;492;p63">
            <a:extLst>
              <a:ext uri="{FF2B5EF4-FFF2-40B4-BE49-F238E27FC236}">
                <a16:creationId xmlns:a16="http://schemas.microsoft.com/office/drawing/2014/main" id="{DD6E4DCC-E00B-9462-2194-D1915D52CD76}"/>
              </a:ext>
            </a:extLst>
          </p:cNvPr>
          <p:cNvSpPr txBox="1"/>
          <p:nvPr/>
        </p:nvSpPr>
        <p:spPr>
          <a:xfrm>
            <a:off x="1178691" y="2185435"/>
            <a:ext cx="5046003" cy="1177032"/>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1600"/>
              </a:spcAft>
              <a:buClrTx/>
              <a:buSzTx/>
              <a:buFontTx/>
              <a:buNone/>
              <a:tabLst/>
              <a:defRPr/>
            </a:pPr>
            <a:r>
              <a:rPr lang="en-US" sz="1000" b="1" dirty="0">
                <a:solidFill>
                  <a:schemeClr val="dk1"/>
                </a:solidFill>
                <a:latin typeface="Roboto"/>
                <a:ea typeface="Roboto"/>
                <a:cs typeface="Roboto"/>
                <a:sym typeface="Barlow Medium"/>
              </a:rPr>
              <a:t>Month 1–3: </a:t>
            </a:r>
            <a:r>
              <a:rPr lang="en-US" sz="1000" dirty="0">
                <a:solidFill>
                  <a:schemeClr val="dk1"/>
                </a:solidFill>
                <a:latin typeface="Roboto"/>
                <a:ea typeface="Roboto"/>
                <a:cs typeface="Roboto"/>
                <a:sym typeface="Barlow Medium"/>
              </a:rPr>
              <a:t>Secure 2 developer co-branding deals (Mid-Tier).</a:t>
            </a:r>
          </a:p>
          <a:p>
            <a:pPr marL="0" marR="0" lvl="0" indent="0" defTabSz="914400" eaLnBrk="1" fontAlgn="auto" latinLnBrk="0" hangingPunct="1">
              <a:lnSpc>
                <a:spcPct val="100000"/>
              </a:lnSpc>
              <a:spcBef>
                <a:spcPts val="0"/>
              </a:spcBef>
              <a:spcAft>
                <a:spcPts val="1600"/>
              </a:spcAft>
              <a:buClrTx/>
              <a:buSzTx/>
              <a:buFontTx/>
              <a:buNone/>
              <a:tabLst/>
              <a:defRPr/>
            </a:pPr>
            <a:r>
              <a:rPr lang="en-US" sz="1000" b="1" dirty="0">
                <a:solidFill>
                  <a:schemeClr val="dk1"/>
                </a:solidFill>
                <a:latin typeface="Roboto"/>
                <a:ea typeface="Roboto"/>
                <a:cs typeface="Roboto"/>
                <a:sym typeface="Barlow Medium"/>
              </a:rPr>
              <a:t>Month 4–6: </a:t>
            </a:r>
            <a:r>
              <a:rPr lang="en-US" sz="1000" dirty="0">
                <a:solidFill>
                  <a:schemeClr val="dk1"/>
                </a:solidFill>
                <a:latin typeface="Roboto"/>
                <a:ea typeface="Roboto"/>
                <a:cs typeface="Roboto"/>
                <a:sym typeface="Barlow Medium"/>
              </a:rPr>
              <a:t>Partner with EREBA for "Approved Training" status.</a:t>
            </a:r>
          </a:p>
          <a:p>
            <a:pPr marL="0" marR="0" lvl="0" indent="0" defTabSz="914400" eaLnBrk="1" fontAlgn="auto" latinLnBrk="0" hangingPunct="1">
              <a:lnSpc>
                <a:spcPct val="100000"/>
              </a:lnSpc>
              <a:spcBef>
                <a:spcPts val="0"/>
              </a:spcBef>
              <a:spcAft>
                <a:spcPts val="1600"/>
              </a:spcAft>
              <a:buClrTx/>
              <a:buSzTx/>
              <a:buFontTx/>
              <a:buNone/>
              <a:tabLst/>
              <a:defRPr/>
            </a:pPr>
            <a:r>
              <a:rPr lang="en-US" sz="1000" b="1" dirty="0">
                <a:solidFill>
                  <a:schemeClr val="dk1"/>
                </a:solidFill>
                <a:latin typeface="Roboto"/>
                <a:ea typeface="Roboto"/>
                <a:cs typeface="Roboto"/>
                <a:sym typeface="Barlow Medium"/>
              </a:rPr>
              <a:t>Month 7–12: </a:t>
            </a:r>
            <a:r>
              <a:rPr lang="en-US" sz="1000" dirty="0">
                <a:solidFill>
                  <a:schemeClr val="dk1"/>
                </a:solidFill>
                <a:latin typeface="Roboto"/>
                <a:ea typeface="Roboto"/>
                <a:cs typeface="Roboto"/>
                <a:sym typeface="Barlow Medium"/>
              </a:rPr>
              <a:t>Launch FIABCI-endorsed courses for luxury market agents</a:t>
            </a:r>
            <a:r>
              <a:rPr lang="en-US" sz="900" dirty="0">
                <a:solidFill>
                  <a:schemeClr val="dk1"/>
                </a:solidFill>
                <a:latin typeface="Roboto"/>
                <a:ea typeface="Roboto"/>
                <a:cs typeface="Roboto"/>
                <a:sym typeface="Barlow Medium"/>
              </a:rPr>
              <a:t>.</a:t>
            </a:r>
          </a:p>
          <a:p>
            <a:pPr marL="171450" marR="0" lvl="0" indent="-171450" defTabSz="914400" eaLnBrk="1" fontAlgn="auto" latinLnBrk="0" hangingPunct="1">
              <a:lnSpc>
                <a:spcPct val="100000"/>
              </a:lnSpc>
              <a:spcBef>
                <a:spcPts val="0"/>
              </a:spcBef>
              <a:spcAft>
                <a:spcPts val="1600"/>
              </a:spcAft>
              <a:buClrTx/>
              <a:buSzTx/>
              <a:buFont typeface="Arial" panose="020B0604020202020204" pitchFamily="34" charset="0"/>
              <a:buChar char="•"/>
              <a:tabLst/>
              <a:defRPr/>
            </a:pPr>
            <a:endParaRPr lang="en-US" sz="1000" dirty="0">
              <a:solidFill>
                <a:schemeClr val="dk1"/>
              </a:solidFill>
              <a:latin typeface="Roboto"/>
              <a:ea typeface="Roboto"/>
              <a:cs typeface="Roboto"/>
              <a:sym typeface="Barlow Medium"/>
            </a:endParaRPr>
          </a:p>
          <a:p>
            <a:pPr marL="0" marR="0" lvl="0" indent="0" defTabSz="914400" eaLnBrk="1" fontAlgn="auto" latinLnBrk="0" hangingPunct="1">
              <a:lnSpc>
                <a:spcPct val="100000"/>
              </a:lnSpc>
              <a:spcBef>
                <a:spcPts val="0"/>
              </a:spcBef>
              <a:spcAft>
                <a:spcPts val="1600"/>
              </a:spcAft>
              <a:buClrTx/>
              <a:buSzTx/>
              <a:buFontTx/>
              <a:buNone/>
              <a:tabLst/>
              <a:defRPr/>
            </a:pPr>
            <a:endParaRPr sz="1000" dirty="0">
              <a:solidFill>
                <a:schemeClr val="dk1"/>
              </a:solidFill>
              <a:latin typeface="Roboto"/>
              <a:ea typeface="Roboto"/>
              <a:cs typeface="Roboto"/>
              <a:sym typeface="Barlow Medium"/>
            </a:endParaRPr>
          </a:p>
        </p:txBody>
      </p:sp>
      <p:sp>
        <p:nvSpPr>
          <p:cNvPr id="3" name="Google Shape;492;p63">
            <a:extLst>
              <a:ext uri="{FF2B5EF4-FFF2-40B4-BE49-F238E27FC236}">
                <a16:creationId xmlns:a16="http://schemas.microsoft.com/office/drawing/2014/main" id="{3C53E5E9-6547-416D-FE40-50D6E5E4F691}"/>
              </a:ext>
            </a:extLst>
          </p:cNvPr>
          <p:cNvSpPr txBox="1"/>
          <p:nvPr/>
        </p:nvSpPr>
        <p:spPr>
          <a:xfrm>
            <a:off x="1178690" y="3575469"/>
            <a:ext cx="5046003" cy="1056832"/>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p>
            <a:pPr marL="171450" marR="0" lvl="0" indent="-171450" defTabSz="91440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00" dirty="0">
                <a:solidFill>
                  <a:schemeClr val="dk1"/>
                </a:solidFill>
                <a:latin typeface="Roboto"/>
                <a:ea typeface="Roboto"/>
                <a:cs typeface="Roboto"/>
                <a:sym typeface="Barlow Medium"/>
              </a:rPr>
              <a:t>Draft a co-branding proposal for Mid-tier developers. </a:t>
            </a:r>
            <a:r>
              <a:rPr lang="en-US" sz="1000" dirty="0">
                <a:solidFill>
                  <a:srgbClr val="0000FF"/>
                </a:solidFill>
                <a:latin typeface="Roboto"/>
                <a:ea typeface="Roboto"/>
                <a:cs typeface="Roboto"/>
                <a:sym typeface="Barlow Medium"/>
              </a:rPr>
              <a:t>“Agents”</a:t>
            </a:r>
          </a:p>
          <a:p>
            <a:pPr marL="171450" marR="0" lvl="0" indent="-171450" defTabSz="91440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00" dirty="0">
                <a:solidFill>
                  <a:schemeClr val="dk1"/>
                </a:solidFill>
                <a:latin typeface="Roboto"/>
                <a:ea typeface="Roboto"/>
                <a:cs typeface="Roboto"/>
                <a:sym typeface="Barlow Medium"/>
              </a:rPr>
              <a:t>Contact EREBA’s training director for “Approved Training” Status. </a:t>
            </a:r>
            <a:r>
              <a:rPr lang="en-US" sz="1000" dirty="0">
                <a:solidFill>
                  <a:srgbClr val="0000FF"/>
                </a:solidFill>
                <a:latin typeface="Roboto"/>
                <a:ea typeface="Roboto"/>
                <a:cs typeface="Roboto"/>
                <a:sym typeface="Barlow Medium"/>
              </a:rPr>
              <a:t>“Brokers”</a:t>
            </a:r>
          </a:p>
          <a:p>
            <a:pPr marL="171450" marR="0" lvl="0" indent="-171450" defTabSz="91440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00" dirty="0">
                <a:solidFill>
                  <a:schemeClr val="dk1"/>
                </a:solidFill>
                <a:latin typeface="Roboto"/>
                <a:ea typeface="Roboto"/>
                <a:cs typeface="Roboto"/>
                <a:sym typeface="Barlow Medium"/>
              </a:rPr>
              <a:t>Design certificate templates with partner logos. </a:t>
            </a:r>
          </a:p>
          <a:p>
            <a:pPr marL="0" marR="0" lvl="0" indent="0" defTabSz="914400" eaLnBrk="1" fontAlgn="auto" latinLnBrk="0" hangingPunct="1">
              <a:lnSpc>
                <a:spcPct val="100000"/>
              </a:lnSpc>
              <a:spcBef>
                <a:spcPts val="0"/>
              </a:spcBef>
              <a:spcAft>
                <a:spcPts val="1600"/>
              </a:spcAft>
              <a:buClrTx/>
              <a:buSzTx/>
              <a:buFontTx/>
              <a:buNone/>
              <a:tabLst/>
              <a:defRPr/>
            </a:pPr>
            <a:endParaRPr sz="1000" dirty="0">
              <a:solidFill>
                <a:schemeClr val="dk1"/>
              </a:solidFill>
              <a:latin typeface="Roboto"/>
              <a:ea typeface="Roboto"/>
              <a:cs typeface="Roboto"/>
              <a:sym typeface="Barlow Medium"/>
            </a:endParaRPr>
          </a:p>
        </p:txBody>
      </p:sp>
      <p:sp>
        <p:nvSpPr>
          <p:cNvPr id="5" name="Google Shape;492;p63">
            <a:extLst>
              <a:ext uri="{FF2B5EF4-FFF2-40B4-BE49-F238E27FC236}">
                <a16:creationId xmlns:a16="http://schemas.microsoft.com/office/drawing/2014/main" id="{E16C8013-3FA9-1BEE-0A1B-EDB7D801EB05}"/>
              </a:ext>
            </a:extLst>
          </p:cNvPr>
          <p:cNvSpPr txBox="1"/>
          <p:nvPr/>
        </p:nvSpPr>
        <p:spPr>
          <a:xfrm>
            <a:off x="576316" y="3224605"/>
            <a:ext cx="1533568" cy="356786"/>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1600"/>
              </a:spcAft>
              <a:buClrTx/>
              <a:buSzTx/>
              <a:buFontTx/>
              <a:buNone/>
              <a:tabLst/>
              <a:defRPr/>
            </a:pPr>
            <a:r>
              <a:rPr lang="en-US" b="1" dirty="0">
                <a:solidFill>
                  <a:schemeClr val="dk1"/>
                </a:solidFill>
                <a:latin typeface="Roboto"/>
                <a:ea typeface="Roboto"/>
                <a:cs typeface="Roboto"/>
                <a:sym typeface="Barlow Medium"/>
              </a:rPr>
              <a:t>Next steps:</a:t>
            </a:r>
          </a:p>
        </p:txBody>
      </p:sp>
      <p:grpSp>
        <p:nvGrpSpPr>
          <p:cNvPr id="6" name="Google Shape;931;p50">
            <a:extLst>
              <a:ext uri="{FF2B5EF4-FFF2-40B4-BE49-F238E27FC236}">
                <a16:creationId xmlns:a16="http://schemas.microsoft.com/office/drawing/2014/main" id="{39E9B6E9-6B2D-72A7-0AFE-59C1CD73F7FC}"/>
              </a:ext>
            </a:extLst>
          </p:cNvPr>
          <p:cNvGrpSpPr/>
          <p:nvPr/>
        </p:nvGrpSpPr>
        <p:grpSpPr>
          <a:xfrm>
            <a:off x="411178" y="372533"/>
            <a:ext cx="8283402" cy="4118187"/>
            <a:chOff x="233350" y="949250"/>
            <a:chExt cx="7137300" cy="3802300"/>
          </a:xfrm>
          <a:solidFill>
            <a:srgbClr val="000099">
              <a:alpha val="10000"/>
            </a:srgbClr>
          </a:solidFill>
        </p:grpSpPr>
        <p:sp>
          <p:nvSpPr>
            <p:cNvPr id="7" name="Google Shape;932;p50">
              <a:extLst>
                <a:ext uri="{FF2B5EF4-FFF2-40B4-BE49-F238E27FC236}">
                  <a16:creationId xmlns:a16="http://schemas.microsoft.com/office/drawing/2014/main" id="{D7D50CBC-BE19-EE55-C932-BA4584F9850C}"/>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3;p50">
              <a:extLst>
                <a:ext uri="{FF2B5EF4-FFF2-40B4-BE49-F238E27FC236}">
                  <a16:creationId xmlns:a16="http://schemas.microsoft.com/office/drawing/2014/main" id="{10DF4568-4D83-F6FD-B782-E25C2DE415B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4;p50">
              <a:extLst>
                <a:ext uri="{FF2B5EF4-FFF2-40B4-BE49-F238E27FC236}">
                  <a16:creationId xmlns:a16="http://schemas.microsoft.com/office/drawing/2014/main" id="{9D12C20B-F651-4B5D-99C6-CE2E0D06E534}"/>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5;p50">
              <a:extLst>
                <a:ext uri="{FF2B5EF4-FFF2-40B4-BE49-F238E27FC236}">
                  <a16:creationId xmlns:a16="http://schemas.microsoft.com/office/drawing/2014/main" id="{1CC103AB-BCC0-A6A6-0D1B-8F48501ED0B3}"/>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p50">
              <a:extLst>
                <a:ext uri="{FF2B5EF4-FFF2-40B4-BE49-F238E27FC236}">
                  <a16:creationId xmlns:a16="http://schemas.microsoft.com/office/drawing/2014/main" id="{A9F74EDF-85B1-D64F-4BD4-C173AFC9E446}"/>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7;p50">
              <a:extLst>
                <a:ext uri="{FF2B5EF4-FFF2-40B4-BE49-F238E27FC236}">
                  <a16:creationId xmlns:a16="http://schemas.microsoft.com/office/drawing/2014/main" id="{9AE3C875-128A-0E98-DEEC-196B2F8A8DB3}"/>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8;p50">
              <a:extLst>
                <a:ext uri="{FF2B5EF4-FFF2-40B4-BE49-F238E27FC236}">
                  <a16:creationId xmlns:a16="http://schemas.microsoft.com/office/drawing/2014/main" id="{BEF14909-5047-1669-DB47-7F02AD92B2FF}"/>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9;p50">
              <a:extLst>
                <a:ext uri="{FF2B5EF4-FFF2-40B4-BE49-F238E27FC236}">
                  <a16:creationId xmlns:a16="http://schemas.microsoft.com/office/drawing/2014/main" id="{4B77C756-5EAC-7F51-4975-FBD48B5AEC47}"/>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0;p50">
              <a:extLst>
                <a:ext uri="{FF2B5EF4-FFF2-40B4-BE49-F238E27FC236}">
                  <a16:creationId xmlns:a16="http://schemas.microsoft.com/office/drawing/2014/main" id="{B236A6E9-1439-5F30-97FA-ABE10A74B976}"/>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50">
              <a:extLst>
                <a:ext uri="{FF2B5EF4-FFF2-40B4-BE49-F238E27FC236}">
                  <a16:creationId xmlns:a16="http://schemas.microsoft.com/office/drawing/2014/main" id="{7C8FE191-A9A5-7817-E422-B44A77448471}"/>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2;p50">
              <a:extLst>
                <a:ext uri="{FF2B5EF4-FFF2-40B4-BE49-F238E27FC236}">
                  <a16:creationId xmlns:a16="http://schemas.microsoft.com/office/drawing/2014/main" id="{D3B9C3BA-0004-EE9B-5A59-837B1BE96A6E}"/>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3;p50">
              <a:extLst>
                <a:ext uri="{FF2B5EF4-FFF2-40B4-BE49-F238E27FC236}">
                  <a16:creationId xmlns:a16="http://schemas.microsoft.com/office/drawing/2014/main" id="{3ADBCB69-CA37-A569-3643-AA68AA363D1F}"/>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4;p50">
              <a:extLst>
                <a:ext uri="{FF2B5EF4-FFF2-40B4-BE49-F238E27FC236}">
                  <a16:creationId xmlns:a16="http://schemas.microsoft.com/office/drawing/2014/main" id="{12765C8D-4FFF-5AC5-48C8-EBEC867458FF}"/>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5;p50">
              <a:extLst>
                <a:ext uri="{FF2B5EF4-FFF2-40B4-BE49-F238E27FC236}">
                  <a16:creationId xmlns:a16="http://schemas.microsoft.com/office/drawing/2014/main" id="{41FA8552-0276-0F31-30B6-21CAD03DD526}"/>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6;p50">
              <a:extLst>
                <a:ext uri="{FF2B5EF4-FFF2-40B4-BE49-F238E27FC236}">
                  <a16:creationId xmlns:a16="http://schemas.microsoft.com/office/drawing/2014/main" id="{6BC73853-232E-D372-F902-9371BE21B95A}"/>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7;p50">
              <a:extLst>
                <a:ext uri="{FF2B5EF4-FFF2-40B4-BE49-F238E27FC236}">
                  <a16:creationId xmlns:a16="http://schemas.microsoft.com/office/drawing/2014/main" id="{EEFE4B30-60F5-DC4F-8582-38B09BEC2119}"/>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8;p50">
              <a:extLst>
                <a:ext uri="{FF2B5EF4-FFF2-40B4-BE49-F238E27FC236}">
                  <a16:creationId xmlns:a16="http://schemas.microsoft.com/office/drawing/2014/main" id="{1EEA927C-CBB3-1D78-3037-2A9E323843CB}"/>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9;p50">
              <a:extLst>
                <a:ext uri="{FF2B5EF4-FFF2-40B4-BE49-F238E27FC236}">
                  <a16:creationId xmlns:a16="http://schemas.microsoft.com/office/drawing/2014/main" id="{83787D2A-3C73-3E20-C0EB-BC19BC35BE31}"/>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0;p50">
              <a:extLst>
                <a:ext uri="{FF2B5EF4-FFF2-40B4-BE49-F238E27FC236}">
                  <a16:creationId xmlns:a16="http://schemas.microsoft.com/office/drawing/2014/main" id="{E078788A-B226-79CF-8782-3E733504832A}"/>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1;p50">
              <a:extLst>
                <a:ext uri="{FF2B5EF4-FFF2-40B4-BE49-F238E27FC236}">
                  <a16:creationId xmlns:a16="http://schemas.microsoft.com/office/drawing/2014/main" id="{12A86184-1D54-3AEF-A113-DD4067EFAB66}"/>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2;p50">
              <a:extLst>
                <a:ext uri="{FF2B5EF4-FFF2-40B4-BE49-F238E27FC236}">
                  <a16:creationId xmlns:a16="http://schemas.microsoft.com/office/drawing/2014/main" id="{0DFFCF3E-3015-84F2-746D-7222A3C616B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3;p50">
              <a:extLst>
                <a:ext uri="{FF2B5EF4-FFF2-40B4-BE49-F238E27FC236}">
                  <a16:creationId xmlns:a16="http://schemas.microsoft.com/office/drawing/2014/main" id="{2FC16FDF-F591-4EBD-3B83-36C7C5F25BC4}"/>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4;p50">
              <a:extLst>
                <a:ext uri="{FF2B5EF4-FFF2-40B4-BE49-F238E27FC236}">
                  <a16:creationId xmlns:a16="http://schemas.microsoft.com/office/drawing/2014/main" id="{3EE4FFD3-889F-C656-89A9-5D2EE66AF422}"/>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5;p50">
              <a:extLst>
                <a:ext uri="{FF2B5EF4-FFF2-40B4-BE49-F238E27FC236}">
                  <a16:creationId xmlns:a16="http://schemas.microsoft.com/office/drawing/2014/main" id="{049402E9-144D-42E4-A325-DDE265934902}"/>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6;p50">
              <a:extLst>
                <a:ext uri="{FF2B5EF4-FFF2-40B4-BE49-F238E27FC236}">
                  <a16:creationId xmlns:a16="http://schemas.microsoft.com/office/drawing/2014/main" id="{DAF9D267-B13D-E146-CD87-67D37E6669E2}"/>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7;p50">
              <a:extLst>
                <a:ext uri="{FF2B5EF4-FFF2-40B4-BE49-F238E27FC236}">
                  <a16:creationId xmlns:a16="http://schemas.microsoft.com/office/drawing/2014/main" id="{E1F0B820-B5BE-8722-A165-29846C7E99A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8;p50">
              <a:extLst>
                <a:ext uri="{FF2B5EF4-FFF2-40B4-BE49-F238E27FC236}">
                  <a16:creationId xmlns:a16="http://schemas.microsoft.com/office/drawing/2014/main" id="{C66626C4-26D8-BC55-9902-011BBC02E348}"/>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9;p50">
              <a:extLst>
                <a:ext uri="{FF2B5EF4-FFF2-40B4-BE49-F238E27FC236}">
                  <a16:creationId xmlns:a16="http://schemas.microsoft.com/office/drawing/2014/main" id="{378956D8-4227-C53A-5FB7-967EBD390395}"/>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0;p50">
              <a:extLst>
                <a:ext uri="{FF2B5EF4-FFF2-40B4-BE49-F238E27FC236}">
                  <a16:creationId xmlns:a16="http://schemas.microsoft.com/office/drawing/2014/main" id="{3AC8A211-2E3A-1C23-C1B9-928A0F74FABF}"/>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1;p50">
              <a:extLst>
                <a:ext uri="{FF2B5EF4-FFF2-40B4-BE49-F238E27FC236}">
                  <a16:creationId xmlns:a16="http://schemas.microsoft.com/office/drawing/2014/main" id="{C585F979-DA21-F75B-55D1-12E3DC018FE5}"/>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2;p50">
              <a:extLst>
                <a:ext uri="{FF2B5EF4-FFF2-40B4-BE49-F238E27FC236}">
                  <a16:creationId xmlns:a16="http://schemas.microsoft.com/office/drawing/2014/main" id="{062E2B5A-54E7-766E-0CAD-AE5044110067}"/>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3;p50">
              <a:extLst>
                <a:ext uri="{FF2B5EF4-FFF2-40B4-BE49-F238E27FC236}">
                  <a16:creationId xmlns:a16="http://schemas.microsoft.com/office/drawing/2014/main" id="{C44F997A-AFDD-8D93-8C92-461259358C67}"/>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4;p50">
              <a:extLst>
                <a:ext uri="{FF2B5EF4-FFF2-40B4-BE49-F238E27FC236}">
                  <a16:creationId xmlns:a16="http://schemas.microsoft.com/office/drawing/2014/main" id="{0678B818-DB35-BC0D-57F4-5F789B0A69AC}"/>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5;p50">
              <a:extLst>
                <a:ext uri="{FF2B5EF4-FFF2-40B4-BE49-F238E27FC236}">
                  <a16:creationId xmlns:a16="http://schemas.microsoft.com/office/drawing/2014/main" id="{EAD86BAA-C973-898E-45DD-F7E7FD9A3D37}"/>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6;p50">
              <a:extLst>
                <a:ext uri="{FF2B5EF4-FFF2-40B4-BE49-F238E27FC236}">
                  <a16:creationId xmlns:a16="http://schemas.microsoft.com/office/drawing/2014/main" id="{35DDF1E2-CF5B-69C8-3A61-0041D7B4C01C}"/>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7;p50">
              <a:extLst>
                <a:ext uri="{FF2B5EF4-FFF2-40B4-BE49-F238E27FC236}">
                  <a16:creationId xmlns:a16="http://schemas.microsoft.com/office/drawing/2014/main" id="{4FFF9A8F-0FFA-90C6-90B3-44DDF0BBA342}"/>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8;p50">
              <a:extLst>
                <a:ext uri="{FF2B5EF4-FFF2-40B4-BE49-F238E27FC236}">
                  <a16:creationId xmlns:a16="http://schemas.microsoft.com/office/drawing/2014/main" id="{9481FF6B-FB27-6008-8C0B-A4417B6B95F6}"/>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9;p50">
              <a:extLst>
                <a:ext uri="{FF2B5EF4-FFF2-40B4-BE49-F238E27FC236}">
                  <a16:creationId xmlns:a16="http://schemas.microsoft.com/office/drawing/2014/main" id="{58CE5023-679E-9458-D7EE-90F1639E9C50}"/>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70;p50">
              <a:extLst>
                <a:ext uri="{FF2B5EF4-FFF2-40B4-BE49-F238E27FC236}">
                  <a16:creationId xmlns:a16="http://schemas.microsoft.com/office/drawing/2014/main" id="{E4FA06A3-328F-B7FB-C657-B64FE3E65B8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1;p50">
              <a:extLst>
                <a:ext uri="{FF2B5EF4-FFF2-40B4-BE49-F238E27FC236}">
                  <a16:creationId xmlns:a16="http://schemas.microsoft.com/office/drawing/2014/main" id="{872833E7-D37A-AE43-6427-BBB6DF02337E}"/>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2;p50">
              <a:extLst>
                <a:ext uri="{FF2B5EF4-FFF2-40B4-BE49-F238E27FC236}">
                  <a16:creationId xmlns:a16="http://schemas.microsoft.com/office/drawing/2014/main" id="{F0DBC7E9-8B98-4391-BAFE-1107395BAD40}"/>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3;p50">
              <a:extLst>
                <a:ext uri="{FF2B5EF4-FFF2-40B4-BE49-F238E27FC236}">
                  <a16:creationId xmlns:a16="http://schemas.microsoft.com/office/drawing/2014/main" id="{B7EF7002-EEB5-DE4C-E756-74207B4F8B03}"/>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4;p50">
              <a:extLst>
                <a:ext uri="{FF2B5EF4-FFF2-40B4-BE49-F238E27FC236}">
                  <a16:creationId xmlns:a16="http://schemas.microsoft.com/office/drawing/2014/main" id="{F119888A-B28D-3D17-B332-11B9FA0A5B45}"/>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5;p50">
              <a:extLst>
                <a:ext uri="{FF2B5EF4-FFF2-40B4-BE49-F238E27FC236}">
                  <a16:creationId xmlns:a16="http://schemas.microsoft.com/office/drawing/2014/main" id="{8D613393-5B7B-F3A2-C4B3-0B7A99C6F2B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6;p50">
              <a:extLst>
                <a:ext uri="{FF2B5EF4-FFF2-40B4-BE49-F238E27FC236}">
                  <a16:creationId xmlns:a16="http://schemas.microsoft.com/office/drawing/2014/main" id="{1ACED942-DE04-BBB0-F33C-73AD6097EDBA}"/>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7;p50">
              <a:extLst>
                <a:ext uri="{FF2B5EF4-FFF2-40B4-BE49-F238E27FC236}">
                  <a16:creationId xmlns:a16="http://schemas.microsoft.com/office/drawing/2014/main" id="{4CCE46A7-2CEB-85BC-978C-E6620173A0E1}"/>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8;p50">
              <a:extLst>
                <a:ext uri="{FF2B5EF4-FFF2-40B4-BE49-F238E27FC236}">
                  <a16:creationId xmlns:a16="http://schemas.microsoft.com/office/drawing/2014/main" id="{7F5C9AE5-F703-49F3-0D9E-1D510B601CB0}"/>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9;p50">
              <a:extLst>
                <a:ext uri="{FF2B5EF4-FFF2-40B4-BE49-F238E27FC236}">
                  <a16:creationId xmlns:a16="http://schemas.microsoft.com/office/drawing/2014/main" id="{20D35A38-E3E2-2495-BD71-EA0BD2C72773}"/>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80;p50">
              <a:extLst>
                <a:ext uri="{FF2B5EF4-FFF2-40B4-BE49-F238E27FC236}">
                  <a16:creationId xmlns:a16="http://schemas.microsoft.com/office/drawing/2014/main" id="{707969BC-AA40-EF8B-7CB6-6F5DE246A83A}"/>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81;p50">
              <a:extLst>
                <a:ext uri="{FF2B5EF4-FFF2-40B4-BE49-F238E27FC236}">
                  <a16:creationId xmlns:a16="http://schemas.microsoft.com/office/drawing/2014/main" id="{1A0F7C7C-3859-9BD7-E3AF-5F72BC8972D0}"/>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82;p50">
              <a:extLst>
                <a:ext uri="{FF2B5EF4-FFF2-40B4-BE49-F238E27FC236}">
                  <a16:creationId xmlns:a16="http://schemas.microsoft.com/office/drawing/2014/main" id="{E8C64741-5B95-4158-EF12-46609FC71162}"/>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8389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BDB54784-A6E7-9DE2-7962-89C9E8B32F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73FCAE0-4023-93EE-AD56-D00165F36B90}"/>
              </a:ext>
            </a:extLst>
          </p:cNvPr>
          <p:cNvSpPr/>
          <p:nvPr/>
        </p:nvSpPr>
        <p:spPr>
          <a:xfrm>
            <a:off x="28607" y="-186027"/>
            <a:ext cx="1369286" cy="2646878"/>
          </a:xfrm>
          <a:prstGeom prst="rect">
            <a:avLst/>
          </a:prstGeom>
          <a:noFill/>
        </p:spPr>
        <p:txBody>
          <a:bodyPr wrap="none" lIns="91440" tIns="45720" rIns="91440" bIns="45720">
            <a:spAutoFit/>
          </a:bodyPr>
          <a:lstStyle/>
          <a:p>
            <a:pPr algn="ctr"/>
            <a:r>
              <a:rPr lang="en-US" sz="16600" b="1" cap="none" spc="0" dirty="0">
                <a:ln/>
                <a:solidFill>
                  <a:schemeClr val="bg2">
                    <a:lumMod val="65000"/>
                    <a:alpha val="43000"/>
                  </a:schemeClr>
                </a:solidFill>
                <a:effectLst>
                  <a:outerShdw blurRad="38100" dist="19050" dir="2700000" algn="tl" rotWithShape="0">
                    <a:schemeClr val="dk1">
                      <a:lumMod val="50000"/>
                      <a:alpha val="40000"/>
                    </a:schemeClr>
                  </a:outerShdw>
                </a:effectLst>
              </a:rPr>
              <a:t>3</a:t>
            </a:r>
          </a:p>
        </p:txBody>
      </p:sp>
      <p:sp>
        <p:nvSpPr>
          <p:cNvPr id="198" name="Google Shape;198;p33">
            <a:extLst>
              <a:ext uri="{FF2B5EF4-FFF2-40B4-BE49-F238E27FC236}">
                <a16:creationId xmlns:a16="http://schemas.microsoft.com/office/drawing/2014/main" id="{A9489022-B498-E96C-8407-37071283A20F}"/>
              </a:ext>
            </a:extLst>
          </p:cNvPr>
          <p:cNvSpPr txBox="1">
            <a:spLocks noGrp="1"/>
          </p:cNvSpPr>
          <p:nvPr>
            <p:ph type="title"/>
          </p:nvPr>
        </p:nvSpPr>
        <p:spPr>
          <a:xfrm>
            <a:off x="713250" y="505607"/>
            <a:ext cx="5206643"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KEEP IT RECURRING</a:t>
            </a:r>
            <a:endParaRPr sz="3600" b="1" dirty="0"/>
          </a:p>
        </p:txBody>
      </p:sp>
      <p:sp>
        <p:nvSpPr>
          <p:cNvPr id="199" name="Google Shape;199;p33">
            <a:extLst>
              <a:ext uri="{FF2B5EF4-FFF2-40B4-BE49-F238E27FC236}">
                <a16:creationId xmlns:a16="http://schemas.microsoft.com/office/drawing/2014/main" id="{44026154-F8C8-A67F-305A-BF339CF99CF1}"/>
              </a:ext>
            </a:extLst>
          </p:cNvPr>
          <p:cNvSpPr txBox="1">
            <a:spLocks noGrp="1"/>
          </p:cNvSpPr>
          <p:nvPr>
            <p:ph type="body" idx="1"/>
          </p:nvPr>
        </p:nvSpPr>
        <p:spPr>
          <a:xfrm>
            <a:off x="920727" y="1145870"/>
            <a:ext cx="7399963" cy="439502"/>
          </a:xfrm>
          <a:prstGeom prst="rect">
            <a:avLst/>
          </a:prstGeom>
        </p:spPr>
        <p:txBody>
          <a:bodyPr spcFirstLastPara="1" wrap="square" lIns="91425" tIns="91425" rIns="91425" bIns="91425" anchor="t" anchorCtr="0">
            <a:noAutofit/>
          </a:bodyPr>
          <a:lstStyle/>
          <a:p>
            <a:pPr marL="0" lvl="0" indent="0">
              <a:buNone/>
            </a:pPr>
            <a:r>
              <a:rPr lang="en" sz="1400" b="1" dirty="0"/>
              <a:t>Client keeping Strategy </a:t>
            </a:r>
            <a:r>
              <a:rPr lang="en" sz="1400" dirty="0"/>
              <a:t>– </a:t>
            </a:r>
            <a:r>
              <a:rPr lang="en-US" sz="1400" dirty="0"/>
              <a:t>Ideas Beyond Just courses.</a:t>
            </a:r>
            <a:endParaRPr dirty="0"/>
          </a:p>
        </p:txBody>
      </p:sp>
      <p:sp>
        <p:nvSpPr>
          <p:cNvPr id="200" name="Google Shape;200;p33">
            <a:extLst>
              <a:ext uri="{FF2B5EF4-FFF2-40B4-BE49-F238E27FC236}">
                <a16:creationId xmlns:a16="http://schemas.microsoft.com/office/drawing/2014/main" id="{538CC6B4-FC88-2257-9CA4-0E3BADB06827}"/>
              </a:ext>
            </a:extLst>
          </p:cNvPr>
          <p:cNvSpPr txBox="1"/>
          <p:nvPr/>
        </p:nvSpPr>
        <p:spPr>
          <a:xfrm>
            <a:off x="1343325" y="4851000"/>
            <a:ext cx="12258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Feature Name/Product</a:t>
            </a:r>
            <a:endParaRPr sz="700">
              <a:solidFill>
                <a:schemeClr val="lt1"/>
              </a:solidFill>
              <a:latin typeface="Roboto"/>
              <a:ea typeface="Roboto"/>
              <a:cs typeface="Roboto"/>
              <a:sym typeface="Roboto"/>
            </a:endParaRPr>
          </a:p>
        </p:txBody>
      </p:sp>
      <p:sp>
        <p:nvSpPr>
          <p:cNvPr id="201" name="Google Shape;201;p33">
            <a:extLst>
              <a:ext uri="{FF2B5EF4-FFF2-40B4-BE49-F238E27FC236}">
                <a16:creationId xmlns:a16="http://schemas.microsoft.com/office/drawing/2014/main" id="{8433CCD8-6C4A-FB08-6D71-8BC197C7207C}"/>
              </a:ext>
            </a:extLst>
          </p:cNvPr>
          <p:cNvSpPr txBox="1"/>
          <p:nvPr/>
        </p:nvSpPr>
        <p:spPr>
          <a:xfrm>
            <a:off x="117900" y="4851000"/>
            <a:ext cx="12252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DD/MM/YYYY</a:t>
            </a:r>
            <a:endParaRPr sz="700">
              <a:solidFill>
                <a:schemeClr val="lt1"/>
              </a:solidFill>
              <a:latin typeface="Roboto"/>
              <a:ea typeface="Roboto"/>
              <a:cs typeface="Roboto"/>
              <a:sym typeface="Roboto"/>
            </a:endParaRPr>
          </a:p>
        </p:txBody>
      </p:sp>
      <p:sp>
        <p:nvSpPr>
          <p:cNvPr id="202" name="Google Shape;202;p33">
            <a:extLst>
              <a:ext uri="{FF2B5EF4-FFF2-40B4-BE49-F238E27FC236}">
                <a16:creationId xmlns:a16="http://schemas.microsoft.com/office/drawing/2014/main" id="{56F23F6B-B2B9-22BC-E655-AD8B089CED9A}"/>
              </a:ext>
            </a:extLst>
          </p:cNvPr>
          <p:cNvSpPr txBox="1"/>
          <p:nvPr/>
        </p:nvSpPr>
        <p:spPr>
          <a:xfrm>
            <a:off x="7800300" y="4851000"/>
            <a:ext cx="1225800" cy="292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solidFill>
                  <a:schemeClr val="lt1"/>
                </a:solidFill>
                <a:latin typeface="Roboto"/>
                <a:ea typeface="Roboto"/>
                <a:cs typeface="Roboto"/>
                <a:sym typeface="Roboto"/>
              </a:rPr>
              <a:t>Your Company Name</a:t>
            </a:r>
            <a:endParaRPr sz="700">
              <a:solidFill>
                <a:schemeClr val="lt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A6734097-7DAB-7795-757C-E62C8EB55C40}"/>
              </a:ext>
            </a:extLst>
          </p:cNvPr>
          <p:cNvGraphicFramePr>
            <a:graphicFrameLocks noGrp="1"/>
          </p:cNvGraphicFramePr>
          <p:nvPr>
            <p:extLst>
              <p:ext uri="{D42A27DB-BD31-4B8C-83A1-F6EECF244321}">
                <p14:modId xmlns:p14="http://schemas.microsoft.com/office/powerpoint/2010/main" val="1441765487"/>
              </p:ext>
            </p:extLst>
          </p:nvPr>
        </p:nvGraphicFramePr>
        <p:xfrm>
          <a:off x="792480" y="1810784"/>
          <a:ext cx="7559039" cy="1783372"/>
        </p:xfrm>
        <a:graphic>
          <a:graphicData uri="http://schemas.openxmlformats.org/drawingml/2006/table">
            <a:tbl>
              <a:tblPr firstRow="1" bandRow="1">
                <a:tableStyleId>{9AE7B465-CCD6-4F54-BA24-8E86100A1743}</a:tableStyleId>
              </a:tblPr>
              <a:tblGrid>
                <a:gridCol w="1538596">
                  <a:extLst>
                    <a:ext uri="{9D8B030D-6E8A-4147-A177-3AD203B41FA5}">
                      <a16:colId xmlns:a16="http://schemas.microsoft.com/office/drawing/2014/main" val="4197685859"/>
                    </a:ext>
                  </a:extLst>
                </a:gridCol>
                <a:gridCol w="1777285">
                  <a:extLst>
                    <a:ext uri="{9D8B030D-6E8A-4147-A177-3AD203B41FA5}">
                      <a16:colId xmlns:a16="http://schemas.microsoft.com/office/drawing/2014/main" val="3062482708"/>
                    </a:ext>
                  </a:extLst>
                </a:gridCol>
                <a:gridCol w="4243158">
                  <a:extLst>
                    <a:ext uri="{9D8B030D-6E8A-4147-A177-3AD203B41FA5}">
                      <a16:colId xmlns:a16="http://schemas.microsoft.com/office/drawing/2014/main" val="3197344572"/>
                    </a:ext>
                  </a:extLst>
                </a:gridCol>
              </a:tblGrid>
              <a:tr h="301047">
                <a:tc>
                  <a:txBody>
                    <a:bodyPr/>
                    <a:lstStyle/>
                    <a:p>
                      <a:pPr algn="ctr"/>
                      <a:r>
                        <a:rPr lang="en-US" sz="1200" b="1" i="0" u="none" strike="noStrike" cap="none" dirty="0">
                          <a:solidFill>
                            <a:srgbClr val="000000"/>
                          </a:solidFill>
                          <a:effectLst/>
                          <a:latin typeface="Arial"/>
                          <a:ea typeface="Arial"/>
                          <a:cs typeface="Arial"/>
                          <a:sym typeface="Arial"/>
                        </a:rPr>
                        <a:t>Type</a:t>
                      </a:r>
                      <a:endParaRPr lang="en-US" sz="1200" dirty="0"/>
                    </a:p>
                  </a:txBody>
                  <a:tcPr/>
                </a:tc>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rgbClr val="000000"/>
                          </a:solidFill>
                          <a:effectLst/>
                          <a:latin typeface="Arial"/>
                          <a:cs typeface="Arial"/>
                          <a:sym typeface="Arial"/>
                        </a:rPr>
                        <a:t>Price</a:t>
                      </a:r>
                    </a:p>
                  </a:txBody>
                  <a:tcPr/>
                </a:tc>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rgbClr val="000000"/>
                          </a:solidFill>
                          <a:effectLst/>
                          <a:latin typeface="Arial"/>
                          <a:cs typeface="Arial"/>
                          <a:sym typeface="Arial"/>
                        </a:rPr>
                        <a:t>Description</a:t>
                      </a:r>
                    </a:p>
                  </a:txBody>
                  <a:tcPr/>
                </a:tc>
                <a:extLst>
                  <a:ext uri="{0D108BD9-81ED-4DB2-BD59-A6C34878D82A}">
                    <a16:rowId xmlns:a16="http://schemas.microsoft.com/office/drawing/2014/main" val="1384007049"/>
                  </a:ext>
                </a:extLst>
              </a:tr>
              <a:tr h="478167">
                <a:tc>
                  <a:txBody>
                    <a:bodyPr/>
                    <a:lstStyle/>
                    <a:p>
                      <a:pPr algn="ctr"/>
                      <a:r>
                        <a:rPr lang="en-US" sz="1000" b="1" dirty="0">
                          <a:solidFill>
                            <a:srgbClr val="0000FF"/>
                          </a:solidFill>
                        </a:rPr>
                        <a:t>White-labeled CRM</a:t>
                      </a:r>
                    </a:p>
                  </a:txBody>
                  <a:tcPr anchor="ctr"/>
                </a:tc>
                <a:tc>
                  <a:txBody>
                    <a:bodyPr/>
                    <a:lstStyle/>
                    <a:p>
                      <a:pPr algn="ctr"/>
                      <a:r>
                        <a:rPr lang="en-US" sz="1000" b="0" i="1" u="none" strike="noStrike" cap="none" dirty="0">
                          <a:solidFill>
                            <a:schemeClr val="dk1"/>
                          </a:solidFill>
                          <a:latin typeface="Roboto"/>
                          <a:ea typeface="Roboto"/>
                          <a:cs typeface="Roboto"/>
                          <a:sym typeface="Roboto"/>
                        </a:rPr>
                        <a:t>EGP 500/Month</a:t>
                      </a:r>
                    </a:p>
                  </a:txBody>
                  <a:tcPr anchor="ctr"/>
                </a:tc>
                <a:tc>
                  <a:txBody>
                    <a:bodyPr/>
                    <a:lstStyle/>
                    <a:p>
                      <a:pPr marR="0" algn="ctr" rtl="0">
                        <a:lnSpc>
                          <a:spcPct val="100000"/>
                        </a:lnSpc>
                        <a:spcBef>
                          <a:spcPts val="0"/>
                        </a:spcBef>
                        <a:spcAft>
                          <a:spcPts val="0"/>
                        </a:spcAft>
                        <a:buClr>
                          <a:srgbClr val="000000"/>
                        </a:buClr>
                        <a:buFont typeface="Arial"/>
                      </a:pPr>
                      <a:r>
                        <a:rPr lang="en-US" sz="1000" b="0" i="1" u="none" strike="noStrike" cap="none" dirty="0">
                          <a:solidFill>
                            <a:schemeClr val="dk1"/>
                          </a:solidFill>
                          <a:latin typeface="Roboto"/>
                          <a:ea typeface="Roboto"/>
                          <a:cs typeface="Roboto"/>
                          <a:sym typeface="Arial"/>
                        </a:rPr>
                        <a:t>A white-labeled CRM with WhatsApp automation, Arabic templates, and EGP commission tracking. Bundled free for 3–6 months with premium courses, then converts to paid.</a:t>
                      </a:r>
                    </a:p>
                  </a:txBody>
                  <a:tcPr anchor="ctr"/>
                </a:tc>
                <a:extLst>
                  <a:ext uri="{0D108BD9-81ED-4DB2-BD59-A6C34878D82A}">
                    <a16:rowId xmlns:a16="http://schemas.microsoft.com/office/drawing/2014/main" val="2935369689"/>
                  </a:ext>
                </a:extLst>
              </a:tr>
              <a:tr h="423201">
                <a:tc>
                  <a:txBody>
                    <a:bodyPr/>
                    <a:lstStyle/>
                    <a:p>
                      <a:pPr algn="ctr"/>
                      <a:r>
                        <a:rPr lang="en-US" sz="1000" b="1" dirty="0">
                          <a:solidFill>
                            <a:srgbClr val="0000FF"/>
                          </a:solidFill>
                        </a:rPr>
                        <a:t>1:1 Live coaching</a:t>
                      </a:r>
                    </a:p>
                  </a:txBody>
                  <a:tcPr anchor="ctr"/>
                </a:tc>
                <a:tc>
                  <a:txBody>
                    <a:bodyPr/>
                    <a:lstStyle/>
                    <a:p>
                      <a:pPr marR="0" algn="ctr" rtl="0">
                        <a:lnSpc>
                          <a:spcPct val="100000"/>
                        </a:lnSpc>
                        <a:spcBef>
                          <a:spcPts val="0"/>
                        </a:spcBef>
                        <a:spcAft>
                          <a:spcPts val="0"/>
                        </a:spcAft>
                        <a:buClr>
                          <a:srgbClr val="000000"/>
                        </a:buClr>
                        <a:buFont typeface="Arial"/>
                      </a:pPr>
                      <a:r>
                        <a:rPr lang="en-US" sz="1000" b="0" i="1" u="none" strike="noStrike" cap="none" dirty="0">
                          <a:solidFill>
                            <a:schemeClr val="dk1"/>
                          </a:solidFill>
                          <a:latin typeface="Roboto"/>
                          <a:ea typeface="Roboto"/>
                          <a:cs typeface="Roboto"/>
                          <a:sym typeface="Arial"/>
                        </a:rPr>
                        <a:t>~EGP 1000 / One time</a:t>
                      </a:r>
                    </a:p>
                  </a:txBody>
                  <a:tcPr anchor="ctr"/>
                </a:tc>
                <a:tc>
                  <a:txBody>
                    <a:bodyPr/>
                    <a:lstStyle/>
                    <a:p>
                      <a:pPr marR="0" algn="ctr" rtl="0">
                        <a:lnSpc>
                          <a:spcPct val="100000"/>
                        </a:lnSpc>
                        <a:spcBef>
                          <a:spcPts val="0"/>
                        </a:spcBef>
                        <a:spcAft>
                          <a:spcPts val="0"/>
                        </a:spcAft>
                        <a:buClr>
                          <a:srgbClr val="000000"/>
                        </a:buClr>
                        <a:buFont typeface="Arial"/>
                      </a:pPr>
                      <a:r>
                        <a:rPr lang="en-US" sz="1000" b="0" i="1" u="none" strike="noStrike" cap="none" dirty="0">
                          <a:solidFill>
                            <a:schemeClr val="dk1"/>
                          </a:solidFill>
                          <a:latin typeface="Roboto"/>
                          <a:ea typeface="Roboto"/>
                          <a:cs typeface="Roboto"/>
                          <a:sym typeface="Arial"/>
                        </a:rPr>
                        <a:t>Fits Egypt's "I need help now!" culture. Hiring part-time coaches to coach agents weekly</a:t>
                      </a:r>
                    </a:p>
                  </a:txBody>
                  <a:tcPr anchor="ctr"/>
                </a:tc>
                <a:extLst>
                  <a:ext uri="{0D108BD9-81ED-4DB2-BD59-A6C34878D82A}">
                    <a16:rowId xmlns:a16="http://schemas.microsoft.com/office/drawing/2014/main" val="53045489"/>
                  </a:ext>
                </a:extLst>
              </a:tr>
              <a:tr h="510484">
                <a:tc>
                  <a:txBody>
                    <a:bodyPr/>
                    <a:lstStyle/>
                    <a:p>
                      <a:pPr algn="ctr"/>
                      <a:r>
                        <a:rPr lang="en-US" sz="1000" b="1" dirty="0">
                          <a:solidFill>
                            <a:srgbClr val="0000FF"/>
                          </a:solidFill>
                        </a:rPr>
                        <a:t>B2B retainer trainings</a:t>
                      </a:r>
                    </a:p>
                  </a:txBody>
                  <a:tcPr anchor="ctr"/>
                </a:tc>
                <a:tc>
                  <a:txBody>
                    <a:bodyPr/>
                    <a:lstStyle/>
                    <a:p>
                      <a:pPr algn="ctr"/>
                      <a:r>
                        <a:rPr lang="en-US" sz="1000" b="1" i="1" u="none" strike="noStrike" cap="none" dirty="0">
                          <a:solidFill>
                            <a:schemeClr val="dk1"/>
                          </a:solidFill>
                          <a:latin typeface="Roboto"/>
                          <a:ea typeface="Roboto"/>
                          <a:cs typeface="Roboto"/>
                          <a:sym typeface="Roboto"/>
                        </a:rPr>
                        <a:t>Option 1:</a:t>
                      </a:r>
                      <a:r>
                        <a:rPr lang="en-US" sz="1000" b="0" i="1" u="none" strike="noStrike" cap="none" dirty="0">
                          <a:solidFill>
                            <a:schemeClr val="dk1"/>
                          </a:solidFill>
                          <a:latin typeface="Roboto"/>
                          <a:ea typeface="Roboto"/>
                          <a:cs typeface="Roboto"/>
                          <a:sym typeface="Roboto"/>
                        </a:rPr>
                        <a:t> ~25K/Month</a:t>
                      </a:r>
                    </a:p>
                    <a:p>
                      <a:pPr algn="ctr"/>
                      <a:r>
                        <a:rPr lang="en-US" sz="1000" b="1" i="1" u="none" strike="noStrike" cap="none" dirty="0">
                          <a:solidFill>
                            <a:schemeClr val="dk1"/>
                          </a:solidFill>
                          <a:latin typeface="Roboto"/>
                          <a:ea typeface="Roboto"/>
                          <a:cs typeface="Roboto"/>
                          <a:sym typeface="Roboto"/>
                        </a:rPr>
                        <a:t>Option 2:</a:t>
                      </a:r>
                      <a:r>
                        <a:rPr lang="en-US" sz="1000" b="0" i="1" u="none" strike="noStrike" cap="none" dirty="0">
                          <a:solidFill>
                            <a:schemeClr val="dk1"/>
                          </a:solidFill>
                          <a:latin typeface="Roboto"/>
                          <a:ea typeface="Roboto"/>
                          <a:cs typeface="Roboto"/>
                          <a:sym typeface="Roboto"/>
                        </a:rPr>
                        <a:t> ~2% Gross Sales</a:t>
                      </a:r>
                    </a:p>
                  </a:txBody>
                  <a:tcPr anchor="ctr"/>
                </a:tc>
                <a:tc>
                  <a:txBody>
                    <a:bodyPr/>
                    <a:lstStyle/>
                    <a:p>
                      <a:pPr marR="0" algn="ctr" rtl="0">
                        <a:lnSpc>
                          <a:spcPct val="100000"/>
                        </a:lnSpc>
                        <a:spcBef>
                          <a:spcPts val="0"/>
                        </a:spcBef>
                        <a:spcAft>
                          <a:spcPts val="0"/>
                        </a:spcAft>
                        <a:buClr>
                          <a:srgbClr val="000000"/>
                        </a:buClr>
                        <a:buFont typeface="Arial"/>
                      </a:pPr>
                      <a:r>
                        <a:rPr lang="en-US" sz="1000" b="0" i="1" u="none" strike="noStrike" cap="none" dirty="0">
                          <a:solidFill>
                            <a:schemeClr val="dk1"/>
                          </a:solidFill>
                          <a:latin typeface="Roboto"/>
                          <a:ea typeface="Roboto"/>
                          <a:cs typeface="Roboto"/>
                          <a:sym typeface="Arial"/>
                        </a:rPr>
                        <a:t>Custom workshops for developers/brokerages (e.g., “Train Your Sales Team on Off-Plan Tactics”).</a:t>
                      </a:r>
                    </a:p>
                  </a:txBody>
                  <a:tcPr anchor="ctr"/>
                </a:tc>
                <a:extLst>
                  <a:ext uri="{0D108BD9-81ED-4DB2-BD59-A6C34878D82A}">
                    <a16:rowId xmlns:a16="http://schemas.microsoft.com/office/drawing/2014/main" val="1431291344"/>
                  </a:ext>
                </a:extLst>
              </a:tr>
            </a:tbl>
          </a:graphicData>
        </a:graphic>
      </p:graphicFrame>
      <p:pic>
        <p:nvPicPr>
          <p:cNvPr id="4" name="Picture 3">
            <a:extLst>
              <a:ext uri="{FF2B5EF4-FFF2-40B4-BE49-F238E27FC236}">
                <a16:creationId xmlns:a16="http://schemas.microsoft.com/office/drawing/2014/main" id="{70427E18-19D3-8531-3125-0A6976804C33}"/>
              </a:ext>
            </a:extLst>
          </p:cNvPr>
          <p:cNvPicPr>
            <a:picLocks noChangeAspect="1"/>
          </p:cNvPicPr>
          <p:nvPr/>
        </p:nvPicPr>
        <p:blipFill>
          <a:blip r:embed="rId3"/>
          <a:stretch>
            <a:fillRect/>
          </a:stretch>
        </p:blipFill>
        <p:spPr>
          <a:xfrm>
            <a:off x="7396620" y="3573173"/>
            <a:ext cx="1284448" cy="1284448"/>
          </a:xfrm>
          <a:prstGeom prst="rect">
            <a:avLst/>
          </a:prstGeom>
        </p:spPr>
      </p:pic>
    </p:spTree>
    <p:extLst>
      <p:ext uri="{BB962C8B-B14F-4D97-AF65-F5344CB8AC3E}">
        <p14:creationId xmlns:p14="http://schemas.microsoft.com/office/powerpoint/2010/main" val="2783913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82A9ABDE-8C6E-ABC0-4642-448E85353589}"/>
            </a:ext>
          </a:extLst>
        </p:cNvPr>
        <p:cNvGrpSpPr/>
        <p:nvPr/>
      </p:nvGrpSpPr>
      <p:grpSpPr>
        <a:xfrm>
          <a:off x="0" y="0"/>
          <a:ext cx="0" cy="0"/>
          <a:chOff x="0" y="0"/>
          <a:chExt cx="0" cy="0"/>
        </a:xfrm>
      </p:grpSpPr>
      <p:sp>
        <p:nvSpPr>
          <p:cNvPr id="200" name="Google Shape;200;p33">
            <a:extLst>
              <a:ext uri="{FF2B5EF4-FFF2-40B4-BE49-F238E27FC236}">
                <a16:creationId xmlns:a16="http://schemas.microsoft.com/office/drawing/2014/main" id="{FA6275D0-D628-DF76-8868-88F029D09422}"/>
              </a:ext>
            </a:extLst>
          </p:cNvPr>
          <p:cNvSpPr txBox="1"/>
          <p:nvPr/>
        </p:nvSpPr>
        <p:spPr>
          <a:xfrm>
            <a:off x="1343325" y="4851000"/>
            <a:ext cx="12258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Feature Name/Product</a:t>
            </a:r>
            <a:endParaRPr sz="700">
              <a:solidFill>
                <a:schemeClr val="lt1"/>
              </a:solidFill>
              <a:latin typeface="Roboto"/>
              <a:ea typeface="Roboto"/>
              <a:cs typeface="Roboto"/>
              <a:sym typeface="Roboto"/>
            </a:endParaRPr>
          </a:p>
        </p:txBody>
      </p:sp>
      <p:sp>
        <p:nvSpPr>
          <p:cNvPr id="201" name="Google Shape;201;p33">
            <a:extLst>
              <a:ext uri="{FF2B5EF4-FFF2-40B4-BE49-F238E27FC236}">
                <a16:creationId xmlns:a16="http://schemas.microsoft.com/office/drawing/2014/main" id="{6C217940-87B4-71B3-26BF-7F356E08DA39}"/>
              </a:ext>
            </a:extLst>
          </p:cNvPr>
          <p:cNvSpPr txBox="1"/>
          <p:nvPr/>
        </p:nvSpPr>
        <p:spPr>
          <a:xfrm>
            <a:off x="117900" y="4851000"/>
            <a:ext cx="12252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DD/MM/YYYY</a:t>
            </a:r>
            <a:endParaRPr sz="700">
              <a:solidFill>
                <a:schemeClr val="lt1"/>
              </a:solidFill>
              <a:latin typeface="Roboto"/>
              <a:ea typeface="Roboto"/>
              <a:cs typeface="Roboto"/>
              <a:sym typeface="Roboto"/>
            </a:endParaRPr>
          </a:p>
        </p:txBody>
      </p:sp>
      <p:sp>
        <p:nvSpPr>
          <p:cNvPr id="202" name="Google Shape;202;p33">
            <a:extLst>
              <a:ext uri="{FF2B5EF4-FFF2-40B4-BE49-F238E27FC236}">
                <a16:creationId xmlns:a16="http://schemas.microsoft.com/office/drawing/2014/main" id="{9D589E73-018F-B754-D127-F19C929E6197}"/>
              </a:ext>
            </a:extLst>
          </p:cNvPr>
          <p:cNvSpPr txBox="1"/>
          <p:nvPr/>
        </p:nvSpPr>
        <p:spPr>
          <a:xfrm>
            <a:off x="7800300" y="4851000"/>
            <a:ext cx="1225800" cy="292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solidFill>
                  <a:schemeClr val="lt1"/>
                </a:solidFill>
                <a:latin typeface="Roboto"/>
                <a:ea typeface="Roboto"/>
                <a:cs typeface="Roboto"/>
                <a:sym typeface="Roboto"/>
              </a:rPr>
              <a:t>Your Company Name</a:t>
            </a:r>
            <a:endParaRPr sz="70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84CFCB65-14D7-2A12-E9DC-8BD390095C6C}"/>
              </a:ext>
            </a:extLst>
          </p:cNvPr>
          <p:cNvPicPr>
            <a:picLocks noChangeAspect="1"/>
          </p:cNvPicPr>
          <p:nvPr/>
        </p:nvPicPr>
        <p:blipFill>
          <a:blip r:embed="rId3"/>
          <a:stretch>
            <a:fillRect/>
          </a:stretch>
        </p:blipFill>
        <p:spPr>
          <a:xfrm>
            <a:off x="7396620" y="3573173"/>
            <a:ext cx="1284448" cy="1284448"/>
          </a:xfrm>
          <a:prstGeom prst="rect">
            <a:avLst/>
          </a:prstGeom>
        </p:spPr>
      </p:pic>
      <p:pic>
        <p:nvPicPr>
          <p:cNvPr id="3" name="Picture 2">
            <a:extLst>
              <a:ext uri="{FF2B5EF4-FFF2-40B4-BE49-F238E27FC236}">
                <a16:creationId xmlns:a16="http://schemas.microsoft.com/office/drawing/2014/main" id="{D2383E52-096C-D243-0B3B-9B0B61C572E3}"/>
              </a:ext>
            </a:extLst>
          </p:cNvPr>
          <p:cNvPicPr>
            <a:picLocks noChangeAspect="1"/>
          </p:cNvPicPr>
          <p:nvPr/>
        </p:nvPicPr>
        <p:blipFill>
          <a:blip r:embed="rId4"/>
          <a:stretch>
            <a:fillRect/>
          </a:stretch>
        </p:blipFill>
        <p:spPr>
          <a:xfrm>
            <a:off x="80652" y="89807"/>
            <a:ext cx="8945447" cy="4761193"/>
          </a:xfrm>
          <a:prstGeom prst="rect">
            <a:avLst/>
          </a:prstGeom>
        </p:spPr>
      </p:pic>
    </p:spTree>
    <p:extLst>
      <p:ext uri="{BB962C8B-B14F-4D97-AF65-F5344CB8AC3E}">
        <p14:creationId xmlns:p14="http://schemas.microsoft.com/office/powerpoint/2010/main" val="681421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DDC6F9A4-3F0D-0314-9794-FDB1F00B975E}"/>
            </a:ext>
          </a:extLst>
        </p:cNvPr>
        <p:cNvGrpSpPr/>
        <p:nvPr/>
      </p:nvGrpSpPr>
      <p:grpSpPr>
        <a:xfrm>
          <a:off x="0" y="0"/>
          <a:ext cx="0" cy="0"/>
          <a:chOff x="0" y="0"/>
          <a:chExt cx="0" cy="0"/>
        </a:xfrm>
      </p:grpSpPr>
      <p:sp>
        <p:nvSpPr>
          <p:cNvPr id="200" name="Google Shape;200;p33">
            <a:extLst>
              <a:ext uri="{FF2B5EF4-FFF2-40B4-BE49-F238E27FC236}">
                <a16:creationId xmlns:a16="http://schemas.microsoft.com/office/drawing/2014/main" id="{A82D737B-2B70-84E6-9184-09E1DAA672AA}"/>
              </a:ext>
            </a:extLst>
          </p:cNvPr>
          <p:cNvSpPr txBox="1"/>
          <p:nvPr/>
        </p:nvSpPr>
        <p:spPr>
          <a:xfrm>
            <a:off x="1343325" y="4851000"/>
            <a:ext cx="12258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Feature Name/Product</a:t>
            </a:r>
            <a:endParaRPr sz="700">
              <a:solidFill>
                <a:schemeClr val="lt1"/>
              </a:solidFill>
              <a:latin typeface="Roboto"/>
              <a:ea typeface="Roboto"/>
              <a:cs typeface="Roboto"/>
              <a:sym typeface="Roboto"/>
            </a:endParaRPr>
          </a:p>
        </p:txBody>
      </p:sp>
      <p:sp>
        <p:nvSpPr>
          <p:cNvPr id="201" name="Google Shape;201;p33">
            <a:extLst>
              <a:ext uri="{FF2B5EF4-FFF2-40B4-BE49-F238E27FC236}">
                <a16:creationId xmlns:a16="http://schemas.microsoft.com/office/drawing/2014/main" id="{3E59FCA8-3291-C1F4-6A70-6EFA8BE7E932}"/>
              </a:ext>
            </a:extLst>
          </p:cNvPr>
          <p:cNvSpPr txBox="1"/>
          <p:nvPr/>
        </p:nvSpPr>
        <p:spPr>
          <a:xfrm>
            <a:off x="117900" y="4851000"/>
            <a:ext cx="12252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DD/MM/YYYY</a:t>
            </a:r>
            <a:endParaRPr sz="700">
              <a:solidFill>
                <a:schemeClr val="lt1"/>
              </a:solidFill>
              <a:latin typeface="Roboto"/>
              <a:ea typeface="Roboto"/>
              <a:cs typeface="Roboto"/>
              <a:sym typeface="Roboto"/>
            </a:endParaRPr>
          </a:p>
        </p:txBody>
      </p:sp>
      <p:sp>
        <p:nvSpPr>
          <p:cNvPr id="202" name="Google Shape;202;p33">
            <a:extLst>
              <a:ext uri="{FF2B5EF4-FFF2-40B4-BE49-F238E27FC236}">
                <a16:creationId xmlns:a16="http://schemas.microsoft.com/office/drawing/2014/main" id="{E48C6150-339A-BA10-BDCA-DAB47831F619}"/>
              </a:ext>
            </a:extLst>
          </p:cNvPr>
          <p:cNvSpPr txBox="1"/>
          <p:nvPr/>
        </p:nvSpPr>
        <p:spPr>
          <a:xfrm>
            <a:off x="7800300" y="4851000"/>
            <a:ext cx="1225800" cy="292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solidFill>
                  <a:schemeClr val="lt1"/>
                </a:solidFill>
                <a:latin typeface="Roboto"/>
                <a:ea typeface="Roboto"/>
                <a:cs typeface="Roboto"/>
                <a:sym typeface="Roboto"/>
              </a:rPr>
              <a:t>Your Company Name</a:t>
            </a:r>
            <a:endParaRPr sz="70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635EFBEB-3CFC-24AA-3C27-8E1C46F9A0A7}"/>
              </a:ext>
            </a:extLst>
          </p:cNvPr>
          <p:cNvPicPr>
            <a:picLocks noChangeAspect="1"/>
          </p:cNvPicPr>
          <p:nvPr/>
        </p:nvPicPr>
        <p:blipFill>
          <a:blip r:embed="rId3"/>
          <a:stretch>
            <a:fillRect/>
          </a:stretch>
        </p:blipFill>
        <p:spPr>
          <a:xfrm>
            <a:off x="7396620" y="3573173"/>
            <a:ext cx="1284448" cy="1284448"/>
          </a:xfrm>
          <a:prstGeom prst="rect">
            <a:avLst/>
          </a:prstGeom>
        </p:spPr>
      </p:pic>
      <p:pic>
        <p:nvPicPr>
          <p:cNvPr id="10" name="Picture 9">
            <a:extLst>
              <a:ext uri="{FF2B5EF4-FFF2-40B4-BE49-F238E27FC236}">
                <a16:creationId xmlns:a16="http://schemas.microsoft.com/office/drawing/2014/main" id="{AB9134CF-BF62-BD09-4C6A-17702C9C3FD1}"/>
              </a:ext>
            </a:extLst>
          </p:cNvPr>
          <p:cNvPicPr>
            <a:picLocks noChangeAspect="1"/>
          </p:cNvPicPr>
          <p:nvPr/>
        </p:nvPicPr>
        <p:blipFill>
          <a:blip r:embed="rId4"/>
          <a:srcRect l="199" t="2419" b="1298"/>
          <a:stretch>
            <a:fillRect/>
          </a:stretch>
        </p:blipFill>
        <p:spPr>
          <a:xfrm>
            <a:off x="117900" y="123568"/>
            <a:ext cx="8908199" cy="4727432"/>
          </a:xfrm>
          <a:prstGeom prst="rect">
            <a:avLst/>
          </a:prstGeom>
        </p:spPr>
      </p:pic>
    </p:spTree>
    <p:extLst>
      <p:ext uri="{BB962C8B-B14F-4D97-AF65-F5344CB8AC3E}">
        <p14:creationId xmlns:p14="http://schemas.microsoft.com/office/powerpoint/2010/main" val="3223326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a:extLst>
            <a:ext uri="{FF2B5EF4-FFF2-40B4-BE49-F238E27FC236}">
              <a16:creationId xmlns:a16="http://schemas.microsoft.com/office/drawing/2014/main" id="{86B4BB31-F9EC-DB14-9B72-0F652D4ABF85}"/>
            </a:ext>
          </a:extLst>
        </p:cNvPr>
        <p:cNvGrpSpPr/>
        <p:nvPr/>
      </p:nvGrpSpPr>
      <p:grpSpPr>
        <a:xfrm>
          <a:off x="0" y="0"/>
          <a:ext cx="0" cy="0"/>
          <a:chOff x="0" y="0"/>
          <a:chExt cx="0" cy="0"/>
        </a:xfrm>
      </p:grpSpPr>
      <p:sp>
        <p:nvSpPr>
          <p:cNvPr id="328" name="Google Shape;328;p40">
            <a:extLst>
              <a:ext uri="{FF2B5EF4-FFF2-40B4-BE49-F238E27FC236}">
                <a16:creationId xmlns:a16="http://schemas.microsoft.com/office/drawing/2014/main" id="{DE8BDAB0-7D04-9315-AC15-38417CD67D2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GO-TO-MARKET TIMELINE</a:t>
            </a:r>
            <a:endParaRPr b="1" dirty="0"/>
          </a:p>
        </p:txBody>
      </p:sp>
      <p:graphicFrame>
        <p:nvGraphicFramePr>
          <p:cNvPr id="329" name="Google Shape;329;p40">
            <a:extLst>
              <a:ext uri="{FF2B5EF4-FFF2-40B4-BE49-F238E27FC236}">
                <a16:creationId xmlns:a16="http://schemas.microsoft.com/office/drawing/2014/main" id="{341E551A-7204-49C5-3777-81103F617D8A}"/>
              </a:ext>
            </a:extLst>
          </p:cNvPr>
          <p:cNvGraphicFramePr/>
          <p:nvPr>
            <p:extLst>
              <p:ext uri="{D42A27DB-BD31-4B8C-83A1-F6EECF244321}">
                <p14:modId xmlns:p14="http://schemas.microsoft.com/office/powerpoint/2010/main" val="4292974203"/>
              </p:ext>
            </p:extLst>
          </p:nvPr>
        </p:nvGraphicFramePr>
        <p:xfrm>
          <a:off x="749940" y="1224388"/>
          <a:ext cx="7674110" cy="3180797"/>
        </p:xfrm>
        <a:graphic>
          <a:graphicData uri="http://schemas.openxmlformats.org/drawingml/2006/table">
            <a:tbl>
              <a:tblPr>
                <a:noFill/>
                <a:tableStyleId>{745FDA44-C758-4F44-AE26-6F30072D5CBB}</a:tableStyleId>
              </a:tblPr>
              <a:tblGrid>
                <a:gridCol w="1331835">
                  <a:extLst>
                    <a:ext uri="{9D8B030D-6E8A-4147-A177-3AD203B41FA5}">
                      <a16:colId xmlns:a16="http://schemas.microsoft.com/office/drawing/2014/main" val="20000"/>
                    </a:ext>
                  </a:extLst>
                </a:gridCol>
                <a:gridCol w="2208575">
                  <a:extLst>
                    <a:ext uri="{9D8B030D-6E8A-4147-A177-3AD203B41FA5}">
                      <a16:colId xmlns:a16="http://schemas.microsoft.com/office/drawing/2014/main" val="20001"/>
                    </a:ext>
                  </a:extLst>
                </a:gridCol>
                <a:gridCol w="344475">
                  <a:extLst>
                    <a:ext uri="{9D8B030D-6E8A-4147-A177-3AD203B41FA5}">
                      <a16:colId xmlns:a16="http://schemas.microsoft.com/office/drawing/2014/main" val="20002"/>
                    </a:ext>
                  </a:extLst>
                </a:gridCol>
                <a:gridCol w="344475">
                  <a:extLst>
                    <a:ext uri="{9D8B030D-6E8A-4147-A177-3AD203B41FA5}">
                      <a16:colId xmlns:a16="http://schemas.microsoft.com/office/drawing/2014/main" val="20003"/>
                    </a:ext>
                  </a:extLst>
                </a:gridCol>
                <a:gridCol w="344475">
                  <a:extLst>
                    <a:ext uri="{9D8B030D-6E8A-4147-A177-3AD203B41FA5}">
                      <a16:colId xmlns:a16="http://schemas.microsoft.com/office/drawing/2014/main" val="20004"/>
                    </a:ext>
                  </a:extLst>
                </a:gridCol>
                <a:gridCol w="344475">
                  <a:extLst>
                    <a:ext uri="{9D8B030D-6E8A-4147-A177-3AD203B41FA5}">
                      <a16:colId xmlns:a16="http://schemas.microsoft.com/office/drawing/2014/main" val="20005"/>
                    </a:ext>
                  </a:extLst>
                </a:gridCol>
                <a:gridCol w="344475">
                  <a:extLst>
                    <a:ext uri="{9D8B030D-6E8A-4147-A177-3AD203B41FA5}">
                      <a16:colId xmlns:a16="http://schemas.microsoft.com/office/drawing/2014/main" val="20006"/>
                    </a:ext>
                  </a:extLst>
                </a:gridCol>
                <a:gridCol w="344475">
                  <a:extLst>
                    <a:ext uri="{9D8B030D-6E8A-4147-A177-3AD203B41FA5}">
                      <a16:colId xmlns:a16="http://schemas.microsoft.com/office/drawing/2014/main" val="20007"/>
                    </a:ext>
                  </a:extLst>
                </a:gridCol>
                <a:gridCol w="344475">
                  <a:extLst>
                    <a:ext uri="{9D8B030D-6E8A-4147-A177-3AD203B41FA5}">
                      <a16:colId xmlns:a16="http://schemas.microsoft.com/office/drawing/2014/main" val="20008"/>
                    </a:ext>
                  </a:extLst>
                </a:gridCol>
                <a:gridCol w="344475">
                  <a:extLst>
                    <a:ext uri="{9D8B030D-6E8A-4147-A177-3AD203B41FA5}">
                      <a16:colId xmlns:a16="http://schemas.microsoft.com/office/drawing/2014/main" val="20009"/>
                    </a:ext>
                  </a:extLst>
                </a:gridCol>
                <a:gridCol w="344475">
                  <a:extLst>
                    <a:ext uri="{9D8B030D-6E8A-4147-A177-3AD203B41FA5}">
                      <a16:colId xmlns:a16="http://schemas.microsoft.com/office/drawing/2014/main" val="20010"/>
                    </a:ext>
                  </a:extLst>
                </a:gridCol>
                <a:gridCol w="344475">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577995">
                <a:tc>
                  <a:txBody>
                    <a:bodyPr/>
                    <a:lstStyle/>
                    <a:p>
                      <a:pPr marL="0" lvl="0" indent="0" algn="ctr" rtl="0">
                        <a:spcBef>
                          <a:spcPts val="0"/>
                        </a:spcBef>
                        <a:spcAft>
                          <a:spcPts val="0"/>
                        </a:spcAft>
                        <a:buNone/>
                      </a:pPr>
                      <a:r>
                        <a:rPr lang="en" sz="1200" b="1">
                          <a:solidFill>
                            <a:schemeClr val="dk1"/>
                          </a:solidFill>
                          <a:latin typeface="Inter Medium"/>
                          <a:ea typeface="Inter Medium"/>
                          <a:cs typeface="Inter Medium"/>
                          <a:sym typeface="Inter Medium"/>
                        </a:rPr>
                        <a:t>Initiative</a:t>
                      </a:r>
                      <a:endParaRPr sz="1800" b="1">
                        <a:solidFill>
                          <a:schemeClr val="dk1"/>
                        </a:solidFill>
                        <a:latin typeface="Inter Medium"/>
                        <a:ea typeface="Inter Medium"/>
                        <a:cs typeface="Inter Medium"/>
                        <a:sym typeface="Inter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200" b="1">
                          <a:solidFill>
                            <a:schemeClr val="dk1"/>
                          </a:solidFill>
                          <a:latin typeface="Inter Medium"/>
                          <a:ea typeface="Inter Medium"/>
                          <a:cs typeface="Inter Medium"/>
                          <a:sym typeface="Inter Medium"/>
                        </a:rPr>
                        <a:t>Objective</a:t>
                      </a:r>
                      <a:endParaRPr sz="1200" b="1">
                        <a:solidFill>
                          <a:schemeClr val="dk1"/>
                        </a:solidFill>
                        <a:latin typeface="Inter Medium"/>
                        <a:ea typeface="Inter Medium"/>
                        <a:cs typeface="Inter Medium"/>
                        <a:sym typeface="Inter Medium"/>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lvl="0" indent="0" algn="ctr" rtl="0">
                        <a:spcBef>
                          <a:spcPts val="0"/>
                        </a:spcBef>
                        <a:spcAft>
                          <a:spcPts val="0"/>
                        </a:spcAft>
                        <a:buNone/>
                      </a:pPr>
                      <a:r>
                        <a:rPr lang="en" sz="1200" b="1" dirty="0">
                          <a:solidFill>
                            <a:schemeClr val="dk1"/>
                          </a:solidFill>
                          <a:latin typeface="Inter Medium"/>
                          <a:ea typeface="Inter Medium"/>
                          <a:cs typeface="Inter Medium"/>
                          <a:sym typeface="Inter Medium"/>
                        </a:rPr>
                        <a:t>Q1</a:t>
                      </a:r>
                      <a:endParaRPr sz="1200" b="1" dirty="0">
                        <a:solidFill>
                          <a:schemeClr val="dk1"/>
                        </a:solidFill>
                        <a:latin typeface="Inter Medium"/>
                        <a:ea typeface="Inter Medium"/>
                        <a:sym typeface="Inter Medium"/>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dirty="0"/>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gridSpan="3">
                  <a:txBody>
                    <a:bodyPr/>
                    <a:lstStyle/>
                    <a:p>
                      <a:pPr marL="0" lvl="0" indent="0" algn="ctr" rtl="0">
                        <a:spcBef>
                          <a:spcPts val="0"/>
                        </a:spcBef>
                        <a:spcAft>
                          <a:spcPts val="0"/>
                        </a:spcAft>
                        <a:buClr>
                          <a:srgbClr val="000000"/>
                        </a:buClr>
                        <a:buSzPts val="1100"/>
                        <a:buFont typeface="Arial"/>
                        <a:buNone/>
                      </a:pPr>
                      <a:r>
                        <a:rPr lang="en" sz="1200" b="1" dirty="0">
                          <a:solidFill>
                            <a:schemeClr val="dk1"/>
                          </a:solidFill>
                          <a:latin typeface="Inter Medium"/>
                          <a:ea typeface="Inter Medium"/>
                          <a:cs typeface="Inter Medium"/>
                          <a:sym typeface="Inter Medium"/>
                        </a:rPr>
                        <a:t>Q2</a:t>
                      </a:r>
                      <a:endParaRPr sz="1200" b="1" dirty="0">
                        <a:solidFill>
                          <a:schemeClr val="dk1"/>
                        </a:solidFill>
                        <a:latin typeface="Inter Medium"/>
                        <a:ea typeface="Inter Medium"/>
                        <a:sym typeface="Inter Medium"/>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dirty="0"/>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gridSpan="3">
                  <a:txBody>
                    <a:bodyPr/>
                    <a:lstStyle/>
                    <a:p>
                      <a:pPr marL="0" lvl="0" indent="0" algn="ctr" rtl="0">
                        <a:spcBef>
                          <a:spcPts val="0"/>
                        </a:spcBef>
                        <a:spcAft>
                          <a:spcPts val="0"/>
                        </a:spcAft>
                        <a:buNone/>
                      </a:pPr>
                      <a:r>
                        <a:rPr lang="en" sz="1200" b="1" dirty="0">
                          <a:solidFill>
                            <a:schemeClr val="dk1"/>
                          </a:solidFill>
                          <a:latin typeface="Inter Medium"/>
                          <a:ea typeface="Inter Medium"/>
                          <a:cs typeface="Inter Medium"/>
                          <a:sym typeface="Inter Medium"/>
                        </a:rPr>
                        <a:t>Q3</a:t>
                      </a:r>
                      <a:endParaRPr sz="1200" b="1" dirty="0">
                        <a:solidFill>
                          <a:schemeClr val="dk1"/>
                        </a:solidFill>
                        <a:latin typeface="Inter Medium"/>
                        <a:ea typeface="Inter Medium"/>
                        <a:sym typeface="Inter Medium"/>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dirty="0"/>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gridSpan="3">
                  <a:txBody>
                    <a:bodyPr/>
                    <a:lstStyle/>
                    <a:p>
                      <a:pPr marL="0" lvl="0" indent="0" algn="ctr" rtl="0">
                        <a:spcBef>
                          <a:spcPts val="0"/>
                        </a:spcBef>
                        <a:spcAft>
                          <a:spcPts val="0"/>
                        </a:spcAft>
                        <a:buNone/>
                      </a:pPr>
                      <a:r>
                        <a:rPr lang="en" sz="1200" b="1" dirty="0">
                          <a:solidFill>
                            <a:schemeClr val="dk1"/>
                          </a:solidFill>
                          <a:latin typeface="Inter Medium"/>
                          <a:ea typeface="Inter Medium"/>
                          <a:cs typeface="Inter Medium"/>
                          <a:sym typeface="Inter Medium"/>
                        </a:rPr>
                        <a:t>Q4</a:t>
                      </a:r>
                      <a:endParaRPr sz="1200" b="1" dirty="0">
                        <a:solidFill>
                          <a:schemeClr val="dk1"/>
                        </a:solidFill>
                        <a:latin typeface="Inter Medium"/>
                        <a:ea typeface="Inter Medium"/>
                        <a:sym typeface="Inter Medium"/>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dirty="0"/>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89703">
                <a:tc>
                  <a:txBody>
                    <a:bodyPr/>
                    <a:lstStyle/>
                    <a:p>
                      <a:pPr marL="0" lvl="0" indent="0" algn="ctr" rtl="0">
                        <a:spcBef>
                          <a:spcPts val="0"/>
                        </a:spcBef>
                        <a:spcAft>
                          <a:spcPts val="0"/>
                        </a:spcAft>
                        <a:buNone/>
                      </a:pPr>
                      <a:r>
                        <a:rPr lang="en-US" sz="1050" b="1" dirty="0">
                          <a:solidFill>
                            <a:schemeClr val="dk1"/>
                          </a:solidFill>
                          <a:latin typeface="Roboto"/>
                          <a:ea typeface="Roboto"/>
                          <a:cs typeface="Roboto"/>
                          <a:sym typeface="Roboto"/>
                        </a:rPr>
                        <a:t>Foundation &amp; Strategic Alignment</a:t>
                      </a:r>
                      <a:endParaRPr sz="1050" b="1" dirty="0">
                        <a:solidFill>
                          <a:schemeClr val="dk1"/>
                        </a:solidFill>
                        <a:latin typeface="Roboto"/>
                        <a:ea typeface="Roboto"/>
                        <a:cs typeface="Roboto"/>
                        <a:sym typeface="Roboto"/>
                      </a:endParaRPr>
                    </a:p>
                  </a:txBody>
                  <a:tcPr marL="45700" marR="457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000" dirty="0"/>
                        <a:t>Finalize Partnership, Define Pricing Model, and Establish Brand Identity</a:t>
                      </a:r>
                      <a:endParaRPr sz="1000" dirty="0">
                        <a:solidFill>
                          <a:schemeClr val="dk1"/>
                        </a:solidFill>
                        <a:latin typeface="Roboto"/>
                        <a:ea typeface="Roboto"/>
                        <a:cs typeface="Roboto"/>
                        <a:sym typeface="Roboto"/>
                      </a:endParaRPr>
                    </a:p>
                  </a:txBody>
                  <a:tcPr marL="45700" marR="457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17637">
                <a:tc>
                  <a:txBody>
                    <a:bodyPr/>
                    <a:lstStyle/>
                    <a:p>
                      <a:pPr marL="0" marR="0" lvl="0" indent="0" algn="ctr" rtl="0">
                        <a:lnSpc>
                          <a:spcPct val="100000"/>
                        </a:lnSpc>
                        <a:spcBef>
                          <a:spcPts val="0"/>
                        </a:spcBef>
                        <a:spcAft>
                          <a:spcPts val="0"/>
                        </a:spcAft>
                        <a:buClr>
                          <a:srgbClr val="000000"/>
                        </a:buClr>
                        <a:buFont typeface="Arial"/>
                        <a:buNone/>
                      </a:pPr>
                      <a:r>
                        <a:rPr lang="en-US" sz="1050" b="1" i="0" u="none" strike="noStrike" cap="none" dirty="0">
                          <a:solidFill>
                            <a:schemeClr val="dk1"/>
                          </a:solidFill>
                          <a:latin typeface="Roboto"/>
                          <a:ea typeface="Roboto"/>
                          <a:cs typeface="Roboto"/>
                          <a:sym typeface="Roboto"/>
                        </a:rPr>
                        <a:t>Pilot &amp; Proof of Concept</a:t>
                      </a:r>
                      <a:endParaRPr sz="1050" b="1" i="0" u="none" strike="noStrike" cap="none" dirty="0">
                        <a:solidFill>
                          <a:schemeClr val="dk1"/>
                        </a:solidFill>
                        <a:latin typeface="Roboto"/>
                        <a:ea typeface="Roboto"/>
                        <a:cs typeface="Roboto"/>
                        <a:sym typeface="Roboto"/>
                      </a:endParaRPr>
                    </a:p>
                  </a:txBody>
                  <a:tcPr marL="45700" marR="457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000" dirty="0">
                          <a:solidFill>
                            <a:schemeClr val="dk1"/>
                          </a:solidFill>
                          <a:latin typeface="Roboto"/>
                          <a:ea typeface="Roboto"/>
                          <a:cs typeface="Roboto"/>
                          <a:sym typeface="Roboto"/>
                        </a:rPr>
                        <a:t>Launch B2B Pilot Programs with Key Brokerage Partners</a:t>
                      </a:r>
                      <a:endParaRPr sz="1000" dirty="0">
                        <a:solidFill>
                          <a:schemeClr val="dk1"/>
                        </a:solidFill>
                        <a:latin typeface="Roboto"/>
                        <a:ea typeface="Roboto"/>
                        <a:cs typeface="Roboto"/>
                        <a:sym typeface="Roboto"/>
                      </a:endParaRPr>
                    </a:p>
                  </a:txBody>
                  <a:tcPr marL="45700" marR="457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05759">
                <a:tc>
                  <a:txBody>
                    <a:bodyPr/>
                    <a:lstStyle/>
                    <a:p>
                      <a:pPr marL="0" marR="0" lvl="0" indent="0" algn="ctr" rtl="0">
                        <a:lnSpc>
                          <a:spcPct val="100000"/>
                        </a:lnSpc>
                        <a:spcBef>
                          <a:spcPts val="0"/>
                        </a:spcBef>
                        <a:spcAft>
                          <a:spcPts val="0"/>
                        </a:spcAft>
                        <a:buClr>
                          <a:srgbClr val="000000"/>
                        </a:buClr>
                        <a:buFont typeface="Arial"/>
                        <a:buNone/>
                      </a:pPr>
                      <a:r>
                        <a:rPr lang="en-US" sz="1050" b="1" i="0" u="none" strike="noStrike" cap="none" dirty="0">
                          <a:solidFill>
                            <a:schemeClr val="dk1"/>
                          </a:solidFill>
                          <a:latin typeface="Roboto"/>
                          <a:ea typeface="Roboto"/>
                          <a:cs typeface="Roboto"/>
                          <a:sym typeface="Roboto"/>
                        </a:rPr>
                        <a:t>Market Activation &amp; Demand Generation</a:t>
                      </a:r>
                      <a:endParaRPr sz="1050" b="1" i="0" u="none" strike="noStrike" cap="none" dirty="0">
                        <a:solidFill>
                          <a:schemeClr val="dk1"/>
                        </a:solidFill>
                        <a:latin typeface="Roboto"/>
                        <a:ea typeface="Roboto"/>
                        <a:cs typeface="Roboto"/>
                        <a:sym typeface="Roboto"/>
                      </a:endParaRPr>
                    </a:p>
                  </a:txBody>
                  <a:tcPr marL="45700" marR="457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000" dirty="0">
                          <a:solidFill>
                            <a:schemeClr val="dk1"/>
                          </a:solidFill>
                          <a:latin typeface="Roboto"/>
                          <a:ea typeface="Roboto"/>
                          <a:cs typeface="Roboto"/>
                          <a:sym typeface="Roboto"/>
                        </a:rPr>
                        <a:t>Roll Out Public Program Calendar and Launch Paid Acquisition Campaigns</a:t>
                      </a:r>
                      <a:endParaRPr sz="1000" dirty="0">
                        <a:solidFill>
                          <a:schemeClr val="dk1"/>
                        </a:solidFill>
                        <a:latin typeface="Roboto"/>
                        <a:ea typeface="Roboto"/>
                        <a:cs typeface="Roboto"/>
                        <a:sym typeface="Roboto"/>
                      </a:endParaRPr>
                    </a:p>
                  </a:txBody>
                  <a:tcPr marL="45700" marR="457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589703">
                <a:tc>
                  <a:txBody>
                    <a:bodyPr/>
                    <a:lstStyle/>
                    <a:p>
                      <a:pPr marL="0" marR="0" lvl="0" indent="0" algn="ctr" rtl="0">
                        <a:lnSpc>
                          <a:spcPct val="100000"/>
                        </a:lnSpc>
                        <a:spcBef>
                          <a:spcPts val="0"/>
                        </a:spcBef>
                        <a:spcAft>
                          <a:spcPts val="0"/>
                        </a:spcAft>
                        <a:buClr>
                          <a:srgbClr val="000000"/>
                        </a:buClr>
                        <a:buFont typeface="Arial"/>
                        <a:buNone/>
                      </a:pPr>
                      <a:r>
                        <a:rPr lang="en-US" sz="1050" b="1" i="0" u="none" strike="noStrike" cap="none" dirty="0">
                          <a:solidFill>
                            <a:schemeClr val="dk1"/>
                          </a:solidFill>
                          <a:latin typeface="Roboto"/>
                          <a:ea typeface="Roboto"/>
                          <a:cs typeface="Roboto"/>
                          <a:sym typeface="Roboto"/>
                        </a:rPr>
                        <a:t>Digital Launch &amp; Corporate Scaling</a:t>
                      </a:r>
                      <a:endParaRPr sz="1050" b="1" i="0" u="none" strike="noStrike" cap="none" dirty="0">
                        <a:solidFill>
                          <a:schemeClr val="dk1"/>
                        </a:solidFill>
                        <a:latin typeface="Roboto"/>
                        <a:ea typeface="Roboto"/>
                        <a:cs typeface="Roboto"/>
                        <a:sym typeface="Roboto"/>
                      </a:endParaRPr>
                    </a:p>
                  </a:txBody>
                  <a:tcPr marL="45700" marR="457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000" dirty="0">
                          <a:solidFill>
                            <a:schemeClr val="dk1"/>
                          </a:solidFill>
                          <a:latin typeface="Roboto"/>
                          <a:ea typeface="Roboto"/>
                          <a:cs typeface="Roboto"/>
                          <a:sym typeface="Roboto"/>
                        </a:rPr>
                        <a:t>Release Online Learning Prototype and Expand Corporate Offering Packages</a:t>
                      </a:r>
                      <a:endParaRPr sz="1000" dirty="0">
                        <a:solidFill>
                          <a:schemeClr val="dk1"/>
                        </a:solidFill>
                        <a:latin typeface="Roboto"/>
                        <a:ea typeface="Roboto"/>
                        <a:cs typeface="Roboto"/>
                        <a:sym typeface="Roboto"/>
                      </a:endParaRPr>
                    </a:p>
                  </a:txBody>
                  <a:tcPr marL="45700" marR="45700"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L="0" lvl="0" indent="0" algn="ctr" rtl="0">
                        <a:spcBef>
                          <a:spcPts val="0"/>
                        </a:spcBef>
                        <a:spcAft>
                          <a:spcPts val="0"/>
                        </a:spcAft>
                        <a:buNone/>
                      </a:pPr>
                      <a:endParaRPr sz="1000" dirty="0">
                        <a:solidFill>
                          <a:schemeClr val="dk1"/>
                        </a:solidFill>
                        <a:latin typeface="Roboto"/>
                        <a:ea typeface="Roboto"/>
                        <a:cs typeface="Roboto"/>
                        <a:sym typeface="Robo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bl>
          </a:graphicData>
        </a:graphic>
      </p:graphicFrame>
      <p:pic>
        <p:nvPicPr>
          <p:cNvPr id="2" name="Artboard 29.png" descr="Artboard 29.png">
            <a:extLst>
              <a:ext uri="{FF2B5EF4-FFF2-40B4-BE49-F238E27FC236}">
                <a16:creationId xmlns:a16="http://schemas.microsoft.com/office/drawing/2014/main" id="{F7E6CF17-B9BD-EE95-E2F0-E819FA9CF5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71164" y="280316"/>
            <a:ext cx="570923" cy="570923"/>
          </a:xfrm>
          <a:prstGeom prst="rect">
            <a:avLst/>
          </a:prstGeom>
          <a:ln w="12700">
            <a:miter lim="400000"/>
          </a:ln>
        </p:spPr>
      </p:pic>
      <p:sp>
        <p:nvSpPr>
          <p:cNvPr id="3" name="TextBox 2">
            <a:extLst>
              <a:ext uri="{FF2B5EF4-FFF2-40B4-BE49-F238E27FC236}">
                <a16:creationId xmlns:a16="http://schemas.microsoft.com/office/drawing/2014/main" id="{0B4DB403-04FF-70F1-E4F3-47CF72820AE6}"/>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spTree>
    <p:extLst>
      <p:ext uri="{BB962C8B-B14F-4D97-AF65-F5344CB8AC3E}">
        <p14:creationId xmlns:p14="http://schemas.microsoft.com/office/powerpoint/2010/main" val="2998830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0119F3D7-1F15-D11F-0F22-2E12A386A3CF}"/>
            </a:ext>
          </a:extLst>
        </p:cNvPr>
        <p:cNvGrpSpPr/>
        <p:nvPr/>
      </p:nvGrpSpPr>
      <p:grpSpPr>
        <a:xfrm>
          <a:off x="0" y="0"/>
          <a:ext cx="0" cy="0"/>
          <a:chOff x="0" y="0"/>
          <a:chExt cx="0" cy="0"/>
        </a:xfrm>
      </p:grpSpPr>
      <p:grpSp>
        <p:nvGrpSpPr>
          <p:cNvPr id="6" name="Google Shape;931;p50">
            <a:extLst>
              <a:ext uri="{FF2B5EF4-FFF2-40B4-BE49-F238E27FC236}">
                <a16:creationId xmlns:a16="http://schemas.microsoft.com/office/drawing/2014/main" id="{E2CB8424-1C9F-6413-68FB-639F4EEF4890}"/>
              </a:ext>
            </a:extLst>
          </p:cNvPr>
          <p:cNvGrpSpPr/>
          <p:nvPr/>
        </p:nvGrpSpPr>
        <p:grpSpPr>
          <a:xfrm>
            <a:off x="411178" y="372533"/>
            <a:ext cx="8283402" cy="4118187"/>
            <a:chOff x="233350" y="949250"/>
            <a:chExt cx="7137300" cy="3802300"/>
          </a:xfrm>
          <a:solidFill>
            <a:srgbClr val="000099">
              <a:alpha val="10000"/>
            </a:srgbClr>
          </a:solidFill>
        </p:grpSpPr>
        <p:sp>
          <p:nvSpPr>
            <p:cNvPr id="7" name="Google Shape;932;p50">
              <a:extLst>
                <a:ext uri="{FF2B5EF4-FFF2-40B4-BE49-F238E27FC236}">
                  <a16:creationId xmlns:a16="http://schemas.microsoft.com/office/drawing/2014/main" id="{4E2E0D48-7962-309A-95CE-D293EAEFF9BD}"/>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3;p50">
              <a:extLst>
                <a:ext uri="{FF2B5EF4-FFF2-40B4-BE49-F238E27FC236}">
                  <a16:creationId xmlns:a16="http://schemas.microsoft.com/office/drawing/2014/main" id="{4390D4A3-E3EB-09FB-80A1-72839FE331FC}"/>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4;p50">
              <a:extLst>
                <a:ext uri="{FF2B5EF4-FFF2-40B4-BE49-F238E27FC236}">
                  <a16:creationId xmlns:a16="http://schemas.microsoft.com/office/drawing/2014/main" id="{767E5677-230D-DDDE-5557-0F39E8355B1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5;p50">
              <a:extLst>
                <a:ext uri="{FF2B5EF4-FFF2-40B4-BE49-F238E27FC236}">
                  <a16:creationId xmlns:a16="http://schemas.microsoft.com/office/drawing/2014/main" id="{25AC53B2-3638-4D67-7A47-89C8E494F201}"/>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p50">
              <a:extLst>
                <a:ext uri="{FF2B5EF4-FFF2-40B4-BE49-F238E27FC236}">
                  <a16:creationId xmlns:a16="http://schemas.microsoft.com/office/drawing/2014/main" id="{4899DDB7-5D07-4CDB-2B0B-EC44D97331D5}"/>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7;p50">
              <a:extLst>
                <a:ext uri="{FF2B5EF4-FFF2-40B4-BE49-F238E27FC236}">
                  <a16:creationId xmlns:a16="http://schemas.microsoft.com/office/drawing/2014/main" id="{9EB6FD5F-BE1D-50AA-29C7-ECDC548D9810}"/>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8;p50">
              <a:extLst>
                <a:ext uri="{FF2B5EF4-FFF2-40B4-BE49-F238E27FC236}">
                  <a16:creationId xmlns:a16="http://schemas.microsoft.com/office/drawing/2014/main" id="{24EF4891-F46F-3163-2BB4-B49A17E1A92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9;p50">
              <a:extLst>
                <a:ext uri="{FF2B5EF4-FFF2-40B4-BE49-F238E27FC236}">
                  <a16:creationId xmlns:a16="http://schemas.microsoft.com/office/drawing/2014/main" id="{43B1977A-1681-7BC3-111B-ECE35B2786BD}"/>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0;p50">
              <a:extLst>
                <a:ext uri="{FF2B5EF4-FFF2-40B4-BE49-F238E27FC236}">
                  <a16:creationId xmlns:a16="http://schemas.microsoft.com/office/drawing/2014/main" id="{DE2B6846-3294-7713-0865-78182950103D}"/>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50">
              <a:extLst>
                <a:ext uri="{FF2B5EF4-FFF2-40B4-BE49-F238E27FC236}">
                  <a16:creationId xmlns:a16="http://schemas.microsoft.com/office/drawing/2014/main" id="{46547732-9E17-7A14-D3BC-DB0B8D8A11E1}"/>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2;p50">
              <a:extLst>
                <a:ext uri="{FF2B5EF4-FFF2-40B4-BE49-F238E27FC236}">
                  <a16:creationId xmlns:a16="http://schemas.microsoft.com/office/drawing/2014/main" id="{40955FEB-8E3A-ACC6-BD8F-BEC304E9A3D8}"/>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3;p50">
              <a:extLst>
                <a:ext uri="{FF2B5EF4-FFF2-40B4-BE49-F238E27FC236}">
                  <a16:creationId xmlns:a16="http://schemas.microsoft.com/office/drawing/2014/main" id="{821626EE-129D-445A-D048-B92A4AFB46D8}"/>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4;p50">
              <a:extLst>
                <a:ext uri="{FF2B5EF4-FFF2-40B4-BE49-F238E27FC236}">
                  <a16:creationId xmlns:a16="http://schemas.microsoft.com/office/drawing/2014/main" id="{9BA61483-F59A-BEB2-88BB-E229EEFAD42E}"/>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5;p50">
              <a:extLst>
                <a:ext uri="{FF2B5EF4-FFF2-40B4-BE49-F238E27FC236}">
                  <a16:creationId xmlns:a16="http://schemas.microsoft.com/office/drawing/2014/main" id="{88B9A339-8C00-E732-2314-08C89E9D9288}"/>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6;p50">
              <a:extLst>
                <a:ext uri="{FF2B5EF4-FFF2-40B4-BE49-F238E27FC236}">
                  <a16:creationId xmlns:a16="http://schemas.microsoft.com/office/drawing/2014/main" id="{59CB9711-C2CD-D8F2-16E6-B9E074CCE431}"/>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7;p50">
              <a:extLst>
                <a:ext uri="{FF2B5EF4-FFF2-40B4-BE49-F238E27FC236}">
                  <a16:creationId xmlns:a16="http://schemas.microsoft.com/office/drawing/2014/main" id="{222BD4D0-05CC-8D3C-C6A5-098952F894A5}"/>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8;p50">
              <a:extLst>
                <a:ext uri="{FF2B5EF4-FFF2-40B4-BE49-F238E27FC236}">
                  <a16:creationId xmlns:a16="http://schemas.microsoft.com/office/drawing/2014/main" id="{8241E471-BED9-F4AF-EDC2-AC5BD4DD8558}"/>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9;p50">
              <a:extLst>
                <a:ext uri="{FF2B5EF4-FFF2-40B4-BE49-F238E27FC236}">
                  <a16:creationId xmlns:a16="http://schemas.microsoft.com/office/drawing/2014/main" id="{AE13664A-0854-49F2-14BE-00BDDFA8694E}"/>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0;p50">
              <a:extLst>
                <a:ext uri="{FF2B5EF4-FFF2-40B4-BE49-F238E27FC236}">
                  <a16:creationId xmlns:a16="http://schemas.microsoft.com/office/drawing/2014/main" id="{3B05E4BF-2014-3FF5-C8FD-D25E47C7FD64}"/>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1;p50">
              <a:extLst>
                <a:ext uri="{FF2B5EF4-FFF2-40B4-BE49-F238E27FC236}">
                  <a16:creationId xmlns:a16="http://schemas.microsoft.com/office/drawing/2014/main" id="{EE0B6F2B-C326-FCFA-D515-EB7549E79045}"/>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2;p50">
              <a:extLst>
                <a:ext uri="{FF2B5EF4-FFF2-40B4-BE49-F238E27FC236}">
                  <a16:creationId xmlns:a16="http://schemas.microsoft.com/office/drawing/2014/main" id="{82EDB1D1-686E-D17B-65E0-D42976373718}"/>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3;p50">
              <a:extLst>
                <a:ext uri="{FF2B5EF4-FFF2-40B4-BE49-F238E27FC236}">
                  <a16:creationId xmlns:a16="http://schemas.microsoft.com/office/drawing/2014/main" id="{419DCF7D-6627-028D-3F05-4E7398FB4FD8}"/>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4;p50">
              <a:extLst>
                <a:ext uri="{FF2B5EF4-FFF2-40B4-BE49-F238E27FC236}">
                  <a16:creationId xmlns:a16="http://schemas.microsoft.com/office/drawing/2014/main" id="{D9FF63A8-18CA-A0B2-5D05-300A56DDBE0E}"/>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5;p50">
              <a:extLst>
                <a:ext uri="{FF2B5EF4-FFF2-40B4-BE49-F238E27FC236}">
                  <a16:creationId xmlns:a16="http://schemas.microsoft.com/office/drawing/2014/main" id="{22D63D79-37F8-9E47-2C0A-53909C35FC78}"/>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6;p50">
              <a:extLst>
                <a:ext uri="{FF2B5EF4-FFF2-40B4-BE49-F238E27FC236}">
                  <a16:creationId xmlns:a16="http://schemas.microsoft.com/office/drawing/2014/main" id="{9DE7AA40-2679-3C6C-4113-08E925F9F982}"/>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7;p50">
              <a:extLst>
                <a:ext uri="{FF2B5EF4-FFF2-40B4-BE49-F238E27FC236}">
                  <a16:creationId xmlns:a16="http://schemas.microsoft.com/office/drawing/2014/main" id="{D76A4A60-C9C8-A90E-04E8-975795AE31B4}"/>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8;p50">
              <a:extLst>
                <a:ext uri="{FF2B5EF4-FFF2-40B4-BE49-F238E27FC236}">
                  <a16:creationId xmlns:a16="http://schemas.microsoft.com/office/drawing/2014/main" id="{267E33D6-1DA2-7AD1-75E8-7BFF51668516}"/>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9;p50">
              <a:extLst>
                <a:ext uri="{FF2B5EF4-FFF2-40B4-BE49-F238E27FC236}">
                  <a16:creationId xmlns:a16="http://schemas.microsoft.com/office/drawing/2014/main" id="{E45080B1-1100-6440-8A2C-0FE4721A623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0;p50">
              <a:extLst>
                <a:ext uri="{FF2B5EF4-FFF2-40B4-BE49-F238E27FC236}">
                  <a16:creationId xmlns:a16="http://schemas.microsoft.com/office/drawing/2014/main" id="{46302E1B-8301-33FE-EAA4-448C0B90291C}"/>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1;p50">
              <a:extLst>
                <a:ext uri="{FF2B5EF4-FFF2-40B4-BE49-F238E27FC236}">
                  <a16:creationId xmlns:a16="http://schemas.microsoft.com/office/drawing/2014/main" id="{D46A0AF7-715D-ACBD-BB4A-85D25B41CFEC}"/>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2;p50">
              <a:extLst>
                <a:ext uri="{FF2B5EF4-FFF2-40B4-BE49-F238E27FC236}">
                  <a16:creationId xmlns:a16="http://schemas.microsoft.com/office/drawing/2014/main" id="{9437E739-68C3-0022-E4B3-DD2BAC5107D0}"/>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3;p50">
              <a:extLst>
                <a:ext uri="{FF2B5EF4-FFF2-40B4-BE49-F238E27FC236}">
                  <a16:creationId xmlns:a16="http://schemas.microsoft.com/office/drawing/2014/main" id="{9E6BD34E-E31D-1011-8242-1C5411D59437}"/>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4;p50">
              <a:extLst>
                <a:ext uri="{FF2B5EF4-FFF2-40B4-BE49-F238E27FC236}">
                  <a16:creationId xmlns:a16="http://schemas.microsoft.com/office/drawing/2014/main" id="{D22500DE-8851-90DA-A886-9F37B3D75113}"/>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5;p50">
              <a:extLst>
                <a:ext uri="{FF2B5EF4-FFF2-40B4-BE49-F238E27FC236}">
                  <a16:creationId xmlns:a16="http://schemas.microsoft.com/office/drawing/2014/main" id="{5689F043-74B4-B8AE-DFD4-EB13106B813A}"/>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6;p50">
              <a:extLst>
                <a:ext uri="{FF2B5EF4-FFF2-40B4-BE49-F238E27FC236}">
                  <a16:creationId xmlns:a16="http://schemas.microsoft.com/office/drawing/2014/main" id="{9C5D961D-47CE-56AA-53E3-E73DD3B7EA3D}"/>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7;p50">
              <a:extLst>
                <a:ext uri="{FF2B5EF4-FFF2-40B4-BE49-F238E27FC236}">
                  <a16:creationId xmlns:a16="http://schemas.microsoft.com/office/drawing/2014/main" id="{A61C50F0-313F-95F5-8A3C-45A2F17E9D09}"/>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8;p50">
              <a:extLst>
                <a:ext uri="{FF2B5EF4-FFF2-40B4-BE49-F238E27FC236}">
                  <a16:creationId xmlns:a16="http://schemas.microsoft.com/office/drawing/2014/main" id="{927E370C-AE89-1B6F-2E83-DAF5ECB59CBE}"/>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9;p50">
              <a:extLst>
                <a:ext uri="{FF2B5EF4-FFF2-40B4-BE49-F238E27FC236}">
                  <a16:creationId xmlns:a16="http://schemas.microsoft.com/office/drawing/2014/main" id="{E5516B48-3AC4-A42E-5713-791943F47FE8}"/>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70;p50">
              <a:extLst>
                <a:ext uri="{FF2B5EF4-FFF2-40B4-BE49-F238E27FC236}">
                  <a16:creationId xmlns:a16="http://schemas.microsoft.com/office/drawing/2014/main" id="{AB8CBEFB-B897-BA05-BBEC-A4EABFD42A9A}"/>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1;p50">
              <a:extLst>
                <a:ext uri="{FF2B5EF4-FFF2-40B4-BE49-F238E27FC236}">
                  <a16:creationId xmlns:a16="http://schemas.microsoft.com/office/drawing/2014/main" id="{05D9216C-D636-5D20-1189-F4DF3F3C4135}"/>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2;p50">
              <a:extLst>
                <a:ext uri="{FF2B5EF4-FFF2-40B4-BE49-F238E27FC236}">
                  <a16:creationId xmlns:a16="http://schemas.microsoft.com/office/drawing/2014/main" id="{5CE11A29-3169-42E7-E57A-547C561A0CBC}"/>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3;p50">
              <a:extLst>
                <a:ext uri="{FF2B5EF4-FFF2-40B4-BE49-F238E27FC236}">
                  <a16:creationId xmlns:a16="http://schemas.microsoft.com/office/drawing/2014/main" id="{F632CC39-16BA-D18A-B3EB-C39A81A9DF4F}"/>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4;p50">
              <a:extLst>
                <a:ext uri="{FF2B5EF4-FFF2-40B4-BE49-F238E27FC236}">
                  <a16:creationId xmlns:a16="http://schemas.microsoft.com/office/drawing/2014/main" id="{3BF40313-D0CA-1C78-FC8C-39937E98B0CC}"/>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5;p50">
              <a:extLst>
                <a:ext uri="{FF2B5EF4-FFF2-40B4-BE49-F238E27FC236}">
                  <a16:creationId xmlns:a16="http://schemas.microsoft.com/office/drawing/2014/main" id="{1E83FB74-FEFE-87F7-BC45-60B540D3CD39}"/>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6;p50">
              <a:extLst>
                <a:ext uri="{FF2B5EF4-FFF2-40B4-BE49-F238E27FC236}">
                  <a16:creationId xmlns:a16="http://schemas.microsoft.com/office/drawing/2014/main" id="{D212005B-2C1B-C681-18C2-5FAA80B23E80}"/>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7;p50">
              <a:extLst>
                <a:ext uri="{FF2B5EF4-FFF2-40B4-BE49-F238E27FC236}">
                  <a16:creationId xmlns:a16="http://schemas.microsoft.com/office/drawing/2014/main" id="{C54F03D5-C35C-75C4-B505-1CD01861D661}"/>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8;p50">
              <a:extLst>
                <a:ext uri="{FF2B5EF4-FFF2-40B4-BE49-F238E27FC236}">
                  <a16:creationId xmlns:a16="http://schemas.microsoft.com/office/drawing/2014/main" id="{55A2C48F-8431-BD80-B995-2CE1F7E8E154}"/>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9;p50">
              <a:extLst>
                <a:ext uri="{FF2B5EF4-FFF2-40B4-BE49-F238E27FC236}">
                  <a16:creationId xmlns:a16="http://schemas.microsoft.com/office/drawing/2014/main" id="{F25A23F6-A430-F0A6-3D13-08510CD2AD8E}"/>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80;p50">
              <a:extLst>
                <a:ext uri="{FF2B5EF4-FFF2-40B4-BE49-F238E27FC236}">
                  <a16:creationId xmlns:a16="http://schemas.microsoft.com/office/drawing/2014/main" id="{7AA4294B-DD4A-4BE5-5494-9E8D0273B144}"/>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81;p50">
              <a:extLst>
                <a:ext uri="{FF2B5EF4-FFF2-40B4-BE49-F238E27FC236}">
                  <a16:creationId xmlns:a16="http://schemas.microsoft.com/office/drawing/2014/main" id="{E9694273-2E2D-C697-FD35-EBA2EB274221}"/>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82;p50">
              <a:extLst>
                <a:ext uri="{FF2B5EF4-FFF2-40B4-BE49-F238E27FC236}">
                  <a16:creationId xmlns:a16="http://schemas.microsoft.com/office/drawing/2014/main" id="{718B635D-872E-78B9-3956-246F2291BA29}"/>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595E6C2-B77A-122B-6BCC-E05FC9A3E1F0}"/>
              </a:ext>
            </a:extLst>
          </p:cNvPr>
          <p:cNvSpPr/>
          <p:nvPr/>
        </p:nvSpPr>
        <p:spPr>
          <a:xfrm>
            <a:off x="28607" y="-186027"/>
            <a:ext cx="1369286" cy="2646878"/>
          </a:xfrm>
          <a:prstGeom prst="rect">
            <a:avLst/>
          </a:prstGeom>
          <a:noFill/>
        </p:spPr>
        <p:txBody>
          <a:bodyPr wrap="none" lIns="91440" tIns="45720" rIns="91440" bIns="45720">
            <a:spAutoFit/>
          </a:bodyPr>
          <a:lstStyle/>
          <a:p>
            <a:pPr algn="ctr"/>
            <a:r>
              <a:rPr lang="en-US" sz="16600" b="1" cap="none" spc="0" dirty="0">
                <a:ln/>
                <a:solidFill>
                  <a:schemeClr val="bg2">
                    <a:lumMod val="65000"/>
                    <a:alpha val="43000"/>
                  </a:schemeClr>
                </a:solidFill>
                <a:effectLst>
                  <a:outerShdw blurRad="38100" dist="19050" dir="2700000" algn="tl" rotWithShape="0">
                    <a:schemeClr val="dk1">
                      <a:lumMod val="50000"/>
                      <a:alpha val="40000"/>
                    </a:schemeClr>
                  </a:outerShdw>
                </a:effectLst>
              </a:rPr>
              <a:t>2</a:t>
            </a:r>
          </a:p>
        </p:txBody>
      </p:sp>
      <p:sp>
        <p:nvSpPr>
          <p:cNvPr id="198" name="Google Shape;198;p33">
            <a:extLst>
              <a:ext uri="{FF2B5EF4-FFF2-40B4-BE49-F238E27FC236}">
                <a16:creationId xmlns:a16="http://schemas.microsoft.com/office/drawing/2014/main" id="{D056DB81-E457-ECE0-F246-A0A4652865C0}"/>
              </a:ext>
            </a:extLst>
          </p:cNvPr>
          <p:cNvSpPr txBox="1">
            <a:spLocks noGrp="1"/>
          </p:cNvSpPr>
          <p:nvPr>
            <p:ph type="title"/>
          </p:nvPr>
        </p:nvSpPr>
        <p:spPr>
          <a:xfrm>
            <a:off x="691579" y="376088"/>
            <a:ext cx="5078112"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t>FINANCIAL PROJECTIONS</a:t>
            </a:r>
            <a:endParaRPr sz="3600" b="1" dirty="0"/>
          </a:p>
        </p:txBody>
      </p:sp>
      <p:sp>
        <p:nvSpPr>
          <p:cNvPr id="200" name="Google Shape;200;p33">
            <a:extLst>
              <a:ext uri="{FF2B5EF4-FFF2-40B4-BE49-F238E27FC236}">
                <a16:creationId xmlns:a16="http://schemas.microsoft.com/office/drawing/2014/main" id="{E9A2CD15-E9A7-8743-7295-7188F43BDE86}"/>
              </a:ext>
            </a:extLst>
          </p:cNvPr>
          <p:cNvSpPr txBox="1"/>
          <p:nvPr/>
        </p:nvSpPr>
        <p:spPr>
          <a:xfrm>
            <a:off x="1343100" y="4851000"/>
            <a:ext cx="12258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Feature Name/Product</a:t>
            </a:r>
            <a:endParaRPr sz="700">
              <a:solidFill>
                <a:schemeClr val="lt1"/>
              </a:solidFill>
              <a:latin typeface="Roboto"/>
              <a:ea typeface="Roboto"/>
              <a:cs typeface="Roboto"/>
              <a:sym typeface="Roboto"/>
            </a:endParaRPr>
          </a:p>
        </p:txBody>
      </p:sp>
      <p:sp>
        <p:nvSpPr>
          <p:cNvPr id="201" name="Google Shape;201;p33">
            <a:extLst>
              <a:ext uri="{FF2B5EF4-FFF2-40B4-BE49-F238E27FC236}">
                <a16:creationId xmlns:a16="http://schemas.microsoft.com/office/drawing/2014/main" id="{696C98E9-6D2C-84E9-AAB5-0CB0C1CE4386}"/>
              </a:ext>
            </a:extLst>
          </p:cNvPr>
          <p:cNvSpPr txBox="1"/>
          <p:nvPr/>
        </p:nvSpPr>
        <p:spPr>
          <a:xfrm>
            <a:off x="117900" y="4851000"/>
            <a:ext cx="1225200" cy="29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00">
                <a:solidFill>
                  <a:schemeClr val="lt1"/>
                </a:solidFill>
                <a:latin typeface="Roboto"/>
                <a:ea typeface="Roboto"/>
                <a:cs typeface="Roboto"/>
                <a:sym typeface="Roboto"/>
              </a:rPr>
              <a:t>DD/MM/YYYY</a:t>
            </a:r>
            <a:endParaRPr sz="700">
              <a:solidFill>
                <a:schemeClr val="lt1"/>
              </a:solidFill>
              <a:latin typeface="Roboto"/>
              <a:ea typeface="Roboto"/>
              <a:cs typeface="Roboto"/>
              <a:sym typeface="Roboto"/>
            </a:endParaRPr>
          </a:p>
        </p:txBody>
      </p:sp>
      <p:sp>
        <p:nvSpPr>
          <p:cNvPr id="202" name="Google Shape;202;p33">
            <a:extLst>
              <a:ext uri="{FF2B5EF4-FFF2-40B4-BE49-F238E27FC236}">
                <a16:creationId xmlns:a16="http://schemas.microsoft.com/office/drawing/2014/main" id="{26F33C8B-20C9-9C04-3AEB-17C9DBE9F6A0}"/>
              </a:ext>
            </a:extLst>
          </p:cNvPr>
          <p:cNvSpPr txBox="1"/>
          <p:nvPr/>
        </p:nvSpPr>
        <p:spPr>
          <a:xfrm>
            <a:off x="7800300" y="4851000"/>
            <a:ext cx="1225800" cy="292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solidFill>
                  <a:schemeClr val="lt1"/>
                </a:solidFill>
                <a:latin typeface="Roboto"/>
                <a:ea typeface="Roboto"/>
                <a:cs typeface="Roboto"/>
                <a:sym typeface="Roboto"/>
              </a:rPr>
              <a:t>Your Company Name</a:t>
            </a:r>
            <a:endParaRPr sz="700">
              <a:solidFill>
                <a:schemeClr val="lt1"/>
              </a:solidFill>
              <a:latin typeface="Roboto"/>
              <a:ea typeface="Roboto"/>
              <a:cs typeface="Roboto"/>
              <a:sym typeface="Roboto"/>
            </a:endParaRPr>
          </a:p>
        </p:txBody>
      </p:sp>
      <p:pic>
        <p:nvPicPr>
          <p:cNvPr id="4" name="Picture 3">
            <a:extLst>
              <a:ext uri="{FF2B5EF4-FFF2-40B4-BE49-F238E27FC236}">
                <a16:creationId xmlns:a16="http://schemas.microsoft.com/office/drawing/2014/main" id="{4EB2D15E-FA41-8ABA-5015-787B520FBA4E}"/>
              </a:ext>
            </a:extLst>
          </p:cNvPr>
          <p:cNvPicPr>
            <a:picLocks noChangeAspect="1"/>
          </p:cNvPicPr>
          <p:nvPr/>
        </p:nvPicPr>
        <p:blipFill>
          <a:blip r:embed="rId3"/>
          <a:stretch>
            <a:fillRect/>
          </a:stretch>
        </p:blipFill>
        <p:spPr>
          <a:xfrm>
            <a:off x="7531848" y="108083"/>
            <a:ext cx="1284448" cy="1284448"/>
          </a:xfrm>
          <a:prstGeom prst="rect">
            <a:avLst/>
          </a:prstGeom>
        </p:spPr>
      </p:pic>
      <p:sp>
        <p:nvSpPr>
          <p:cNvPr id="13" name="Google Shape;492;p63">
            <a:extLst>
              <a:ext uri="{FF2B5EF4-FFF2-40B4-BE49-F238E27FC236}">
                <a16:creationId xmlns:a16="http://schemas.microsoft.com/office/drawing/2014/main" id="{35FAF414-0A2F-B392-9966-9FE495D527F0}"/>
              </a:ext>
            </a:extLst>
          </p:cNvPr>
          <p:cNvSpPr txBox="1"/>
          <p:nvPr/>
        </p:nvSpPr>
        <p:spPr>
          <a:xfrm>
            <a:off x="638476" y="1482130"/>
            <a:ext cx="2107787" cy="356786"/>
          </a:xfrm>
          <a:prstGeom prst="rect">
            <a:avLst/>
          </a:prstGeom>
          <a:noFill/>
          <a:ln w="28575"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1600"/>
              </a:spcAft>
              <a:buClrTx/>
              <a:buSzTx/>
              <a:buFontTx/>
              <a:buNone/>
              <a:tabLst/>
              <a:defRPr/>
            </a:pPr>
            <a:r>
              <a:rPr lang="en-US" b="1" dirty="0">
                <a:solidFill>
                  <a:schemeClr val="dk1"/>
                </a:solidFill>
                <a:latin typeface="Roboto"/>
                <a:ea typeface="Roboto"/>
                <a:cs typeface="Roboto"/>
                <a:sym typeface="Barlow Medium"/>
              </a:rPr>
              <a:t>Analysis: Year 1</a:t>
            </a:r>
          </a:p>
        </p:txBody>
      </p:sp>
      <p:graphicFrame>
        <p:nvGraphicFramePr>
          <p:cNvPr id="61" name="Table 60">
            <a:extLst>
              <a:ext uri="{FF2B5EF4-FFF2-40B4-BE49-F238E27FC236}">
                <a16:creationId xmlns:a16="http://schemas.microsoft.com/office/drawing/2014/main" id="{424EDB32-0DB2-00F4-6FC0-EB9D15B128AA}"/>
              </a:ext>
            </a:extLst>
          </p:cNvPr>
          <p:cNvGraphicFramePr>
            <a:graphicFrameLocks noGrp="1"/>
          </p:cNvGraphicFramePr>
          <p:nvPr>
            <p:extLst>
              <p:ext uri="{D42A27DB-BD31-4B8C-83A1-F6EECF244321}">
                <p14:modId xmlns:p14="http://schemas.microsoft.com/office/powerpoint/2010/main" val="678516210"/>
              </p:ext>
            </p:extLst>
          </p:nvPr>
        </p:nvGraphicFramePr>
        <p:xfrm>
          <a:off x="308951" y="2134668"/>
          <a:ext cx="4189516" cy="2207752"/>
        </p:xfrm>
        <a:graphic>
          <a:graphicData uri="http://schemas.openxmlformats.org/drawingml/2006/table">
            <a:tbl>
              <a:tblPr firstRow="1" bandRow="1">
                <a:tableStyleId>{9AE7B465-CCD6-4F54-BA24-8E86100A1743}</a:tableStyleId>
              </a:tblPr>
              <a:tblGrid>
                <a:gridCol w="914659">
                  <a:extLst>
                    <a:ext uri="{9D8B030D-6E8A-4147-A177-3AD203B41FA5}">
                      <a16:colId xmlns:a16="http://schemas.microsoft.com/office/drawing/2014/main" val="2895890888"/>
                    </a:ext>
                  </a:extLst>
                </a:gridCol>
                <a:gridCol w="1180099">
                  <a:extLst>
                    <a:ext uri="{9D8B030D-6E8A-4147-A177-3AD203B41FA5}">
                      <a16:colId xmlns:a16="http://schemas.microsoft.com/office/drawing/2014/main" val="1789396037"/>
                    </a:ext>
                  </a:extLst>
                </a:gridCol>
                <a:gridCol w="1047379">
                  <a:extLst>
                    <a:ext uri="{9D8B030D-6E8A-4147-A177-3AD203B41FA5}">
                      <a16:colId xmlns:a16="http://schemas.microsoft.com/office/drawing/2014/main" val="4111084160"/>
                    </a:ext>
                  </a:extLst>
                </a:gridCol>
                <a:gridCol w="1047379">
                  <a:extLst>
                    <a:ext uri="{9D8B030D-6E8A-4147-A177-3AD203B41FA5}">
                      <a16:colId xmlns:a16="http://schemas.microsoft.com/office/drawing/2014/main" val="3050596748"/>
                    </a:ext>
                  </a:extLst>
                </a:gridCol>
              </a:tblGrid>
              <a:tr h="466475">
                <a:tc>
                  <a:txBody>
                    <a:bodyPr/>
                    <a:lstStyle/>
                    <a:p>
                      <a:pPr algn="ctr"/>
                      <a:r>
                        <a:rPr lang="en-US" sz="1000" b="1" i="0" u="none" strike="noStrike" cap="none" dirty="0">
                          <a:solidFill>
                            <a:schemeClr val="dk1"/>
                          </a:solidFill>
                          <a:latin typeface="Inter Medium"/>
                          <a:ea typeface="Inter Medium"/>
                          <a:sym typeface="Inter Medium"/>
                        </a:rPr>
                        <a:t>Tier</a:t>
                      </a:r>
                    </a:p>
                  </a:txBody>
                  <a:tcPr anchor="ctr"/>
                </a:tc>
                <a:tc>
                  <a:txBody>
                    <a:bodyPr/>
                    <a:lstStyle/>
                    <a:p>
                      <a:pPr algn="ctr"/>
                      <a:r>
                        <a:rPr lang="en-US" sz="1000" b="1" i="0" u="none" strike="noStrike" cap="none" dirty="0">
                          <a:solidFill>
                            <a:schemeClr val="dk1"/>
                          </a:solidFill>
                          <a:latin typeface="Inter Medium"/>
                          <a:ea typeface="Inter Medium"/>
                          <a:sym typeface="Inter Medium"/>
                        </a:rPr>
                        <a:t>Conversion Rate</a:t>
                      </a:r>
                    </a:p>
                  </a:txBody>
                  <a:tcPr anchor="ctr"/>
                </a:tc>
                <a:tc>
                  <a:txBody>
                    <a:bodyPr/>
                    <a:lstStyle/>
                    <a:p>
                      <a:pPr algn="ctr"/>
                      <a:r>
                        <a:rPr lang="en-US" sz="1000" b="1" i="0" u="none" strike="noStrike" cap="none" dirty="0">
                          <a:solidFill>
                            <a:schemeClr val="dk1"/>
                          </a:solidFill>
                          <a:latin typeface="Inter Medium"/>
                          <a:ea typeface="Inter Medium"/>
                          <a:sym typeface="Inter Medium"/>
                        </a:rPr>
                        <a:t>Student/Year</a:t>
                      </a:r>
                    </a:p>
                  </a:txBody>
                  <a:tcPr anchor="ctr"/>
                </a:tc>
                <a:tc>
                  <a:txBody>
                    <a:bodyPr/>
                    <a:lstStyle/>
                    <a:p>
                      <a:pPr algn="ctr"/>
                      <a:r>
                        <a:rPr lang="en-US" sz="1000" b="1" i="0" u="none" strike="noStrike" cap="none" dirty="0">
                          <a:solidFill>
                            <a:schemeClr val="dk1"/>
                          </a:solidFill>
                          <a:latin typeface="Inter Medium"/>
                          <a:ea typeface="Inter Medium"/>
                          <a:sym typeface="Inter Medium"/>
                        </a:rPr>
                        <a:t>Estimated Revenue</a:t>
                      </a:r>
                    </a:p>
                  </a:txBody>
                  <a:tcPr anchor="ctr"/>
                </a:tc>
                <a:extLst>
                  <a:ext uri="{0D108BD9-81ED-4DB2-BD59-A6C34878D82A}">
                    <a16:rowId xmlns:a16="http://schemas.microsoft.com/office/drawing/2014/main" val="3190057342"/>
                  </a:ext>
                </a:extLst>
              </a:tr>
              <a:tr h="366242">
                <a:tc>
                  <a:txBody>
                    <a:bodyPr/>
                    <a:lstStyle/>
                    <a:p>
                      <a:pPr algn="ctr"/>
                      <a:r>
                        <a:rPr lang="en-US" sz="1000" b="1" i="0" u="none" strike="noStrike" cap="none" dirty="0">
                          <a:solidFill>
                            <a:schemeClr val="dk1"/>
                          </a:solidFill>
                          <a:latin typeface="Inter Medium"/>
                          <a:ea typeface="Inter Medium"/>
                          <a:cs typeface="Arial"/>
                          <a:sym typeface="Arial"/>
                        </a:rPr>
                        <a:t>Workshops</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1000</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EGP 0</a:t>
                      </a:r>
                    </a:p>
                  </a:txBody>
                  <a:tcPr anchor="ctr"/>
                </a:tc>
                <a:extLst>
                  <a:ext uri="{0D108BD9-81ED-4DB2-BD59-A6C34878D82A}">
                    <a16:rowId xmlns:a16="http://schemas.microsoft.com/office/drawing/2014/main" val="139499682"/>
                  </a:ext>
                </a:extLst>
              </a:tr>
              <a:tr h="328411">
                <a:tc>
                  <a:txBody>
                    <a:bodyPr/>
                    <a:lstStyle/>
                    <a:p>
                      <a:pPr algn="ctr"/>
                      <a:r>
                        <a:rPr lang="en-US" sz="1000" b="1" i="0" u="none" strike="noStrike" cap="none" dirty="0">
                          <a:solidFill>
                            <a:schemeClr val="dk1"/>
                          </a:solidFill>
                          <a:latin typeface="Inter Medium"/>
                          <a:ea typeface="Inter Medium"/>
                          <a:cs typeface="Arial"/>
                          <a:sym typeface="Arial"/>
                        </a:rPr>
                        <a:t>Courses</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20% of Workshop grads</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200</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EGP 1,000,000</a:t>
                      </a:r>
                    </a:p>
                  </a:txBody>
                  <a:tcPr anchor="ctr"/>
                </a:tc>
                <a:extLst>
                  <a:ext uri="{0D108BD9-81ED-4DB2-BD59-A6C34878D82A}">
                    <a16:rowId xmlns:a16="http://schemas.microsoft.com/office/drawing/2014/main" val="2008839035"/>
                  </a:ext>
                </a:extLst>
              </a:tr>
              <a:tr h="316820">
                <a:tc>
                  <a:txBody>
                    <a:bodyPr/>
                    <a:lstStyle/>
                    <a:p>
                      <a:pPr algn="ctr"/>
                      <a:r>
                        <a:rPr lang="en-US" sz="1000" b="1" i="0" u="none" strike="noStrike" cap="none" dirty="0">
                          <a:solidFill>
                            <a:schemeClr val="dk1"/>
                          </a:solidFill>
                          <a:latin typeface="Inter Medium"/>
                          <a:ea typeface="Inter Medium"/>
                          <a:cs typeface="Arial"/>
                          <a:sym typeface="Arial"/>
                        </a:rPr>
                        <a:t>Certificates</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25% of Course grads</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50</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EGP 600,000</a:t>
                      </a:r>
                    </a:p>
                  </a:txBody>
                  <a:tcPr anchor="ctr"/>
                </a:tc>
                <a:extLst>
                  <a:ext uri="{0D108BD9-81ED-4DB2-BD59-A6C34878D82A}">
                    <a16:rowId xmlns:a16="http://schemas.microsoft.com/office/drawing/2014/main" val="4273687676"/>
                  </a:ext>
                </a:extLst>
              </a:tr>
              <a:tr h="208638">
                <a:tc>
                  <a:txBody>
                    <a:bodyPr/>
                    <a:lstStyle/>
                    <a:p>
                      <a:pPr algn="ctr"/>
                      <a:r>
                        <a:rPr lang="en-US" sz="1000" b="1" i="0" u="none" strike="noStrike" cap="none" dirty="0">
                          <a:solidFill>
                            <a:schemeClr val="dk1"/>
                          </a:solidFill>
                          <a:latin typeface="Inter Medium"/>
                          <a:ea typeface="Inter Medium"/>
                          <a:cs typeface="Arial"/>
                          <a:sym typeface="Arial"/>
                        </a:rPr>
                        <a:t>Diploma</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20% of Certificate grads</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10</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EGP 250,000</a:t>
                      </a:r>
                    </a:p>
                  </a:txBody>
                  <a:tcPr anchor="ctr"/>
                </a:tc>
                <a:extLst>
                  <a:ext uri="{0D108BD9-81ED-4DB2-BD59-A6C34878D82A}">
                    <a16:rowId xmlns:a16="http://schemas.microsoft.com/office/drawing/2014/main" val="1794665428"/>
                  </a:ext>
                </a:extLst>
              </a:tr>
              <a:tr h="277755">
                <a:tc gridSpan="2">
                  <a:txBody>
                    <a:bodyPr/>
                    <a:lstStyle/>
                    <a:p>
                      <a:pPr algn="ctr"/>
                      <a:r>
                        <a:rPr lang="en-US" sz="1000" b="1" i="0" u="none" strike="noStrike" cap="none" dirty="0">
                          <a:solidFill>
                            <a:schemeClr val="dk1"/>
                          </a:solidFill>
                          <a:latin typeface="Inter Medium"/>
                          <a:ea typeface="Inter Medium"/>
                          <a:cs typeface="Arial"/>
                          <a:sym typeface="Arial"/>
                        </a:rPr>
                        <a:t>TOTAL</a:t>
                      </a:r>
                    </a:p>
                  </a:txBody>
                  <a:tcPr anchor="ctr"/>
                </a:tc>
                <a:tc hMerge="1">
                  <a:txBody>
                    <a:bodyPr/>
                    <a:lstStyle/>
                    <a:p>
                      <a:pPr algn="ctr"/>
                      <a:endParaRPr lang="en-US" sz="900" b="0" i="0" u="none" strike="noStrike" cap="none" dirty="0">
                        <a:solidFill>
                          <a:schemeClr val="dk1"/>
                        </a:solidFill>
                        <a:latin typeface="Inter Medium"/>
                        <a:ea typeface="Inter Medium"/>
                        <a:cs typeface="Arial"/>
                        <a:sym typeface="Arial"/>
                      </a:endParaRPr>
                    </a:p>
                  </a:txBody>
                  <a:tcPr anchor="ctr"/>
                </a:tc>
                <a:tc gridSpan="2">
                  <a:txBody>
                    <a:bodyPr/>
                    <a:lstStyle/>
                    <a:p>
                      <a:pPr algn="ctr"/>
                      <a:r>
                        <a:rPr lang="en-US" sz="900" b="1" i="0" u="none" strike="noStrike" cap="none" dirty="0">
                          <a:solidFill>
                            <a:schemeClr val="dk1"/>
                          </a:solidFill>
                          <a:latin typeface="Inter Medium"/>
                          <a:ea typeface="Inter Medium"/>
                          <a:cs typeface="Arial"/>
                          <a:sym typeface="Arial"/>
                        </a:rPr>
                        <a:t>EGP 1,850,000</a:t>
                      </a:r>
                    </a:p>
                  </a:txBody>
                  <a:tcPr anchor="ctr"/>
                </a:tc>
                <a:tc hMerge="1">
                  <a:txBody>
                    <a:bodyPr/>
                    <a:lstStyle/>
                    <a:p>
                      <a:pPr algn="ctr"/>
                      <a:endParaRPr lang="en-US" sz="900" b="0" i="0" u="none" strike="noStrike" cap="none" dirty="0">
                        <a:solidFill>
                          <a:schemeClr val="dk1"/>
                        </a:solidFill>
                        <a:latin typeface="Inter Medium"/>
                        <a:ea typeface="Inter Medium"/>
                        <a:cs typeface="Arial"/>
                        <a:sym typeface="Arial"/>
                      </a:endParaRPr>
                    </a:p>
                  </a:txBody>
                  <a:tcPr anchor="ctr"/>
                </a:tc>
                <a:extLst>
                  <a:ext uri="{0D108BD9-81ED-4DB2-BD59-A6C34878D82A}">
                    <a16:rowId xmlns:a16="http://schemas.microsoft.com/office/drawing/2014/main" val="3803977777"/>
                  </a:ext>
                </a:extLst>
              </a:tr>
            </a:tbl>
          </a:graphicData>
        </a:graphic>
      </p:graphicFrame>
      <p:graphicFrame>
        <p:nvGraphicFramePr>
          <p:cNvPr id="62" name="Table 61">
            <a:extLst>
              <a:ext uri="{FF2B5EF4-FFF2-40B4-BE49-F238E27FC236}">
                <a16:creationId xmlns:a16="http://schemas.microsoft.com/office/drawing/2014/main" id="{6D1D8FC4-AB41-3888-DCB6-50F5C74E864D}"/>
              </a:ext>
            </a:extLst>
          </p:cNvPr>
          <p:cNvGraphicFramePr>
            <a:graphicFrameLocks noGrp="1"/>
          </p:cNvGraphicFramePr>
          <p:nvPr>
            <p:extLst>
              <p:ext uri="{D42A27DB-BD31-4B8C-83A1-F6EECF244321}">
                <p14:modId xmlns:p14="http://schemas.microsoft.com/office/powerpoint/2010/main" val="4179002645"/>
              </p:ext>
            </p:extLst>
          </p:nvPr>
        </p:nvGraphicFramePr>
        <p:xfrm>
          <a:off x="4631997" y="2117666"/>
          <a:ext cx="4189516" cy="1785701"/>
        </p:xfrm>
        <a:graphic>
          <a:graphicData uri="http://schemas.openxmlformats.org/drawingml/2006/table">
            <a:tbl>
              <a:tblPr firstRow="1" bandRow="1">
                <a:tableStyleId>{9AE7B465-CCD6-4F54-BA24-8E86100A1743}</a:tableStyleId>
              </a:tblPr>
              <a:tblGrid>
                <a:gridCol w="1163496">
                  <a:extLst>
                    <a:ext uri="{9D8B030D-6E8A-4147-A177-3AD203B41FA5}">
                      <a16:colId xmlns:a16="http://schemas.microsoft.com/office/drawing/2014/main" val="2895890888"/>
                    </a:ext>
                  </a:extLst>
                </a:gridCol>
                <a:gridCol w="1030310">
                  <a:extLst>
                    <a:ext uri="{9D8B030D-6E8A-4147-A177-3AD203B41FA5}">
                      <a16:colId xmlns:a16="http://schemas.microsoft.com/office/drawing/2014/main" val="1789396037"/>
                    </a:ext>
                  </a:extLst>
                </a:gridCol>
                <a:gridCol w="948331">
                  <a:extLst>
                    <a:ext uri="{9D8B030D-6E8A-4147-A177-3AD203B41FA5}">
                      <a16:colId xmlns:a16="http://schemas.microsoft.com/office/drawing/2014/main" val="4111084160"/>
                    </a:ext>
                  </a:extLst>
                </a:gridCol>
                <a:gridCol w="1047379">
                  <a:extLst>
                    <a:ext uri="{9D8B030D-6E8A-4147-A177-3AD203B41FA5}">
                      <a16:colId xmlns:a16="http://schemas.microsoft.com/office/drawing/2014/main" val="3050596748"/>
                    </a:ext>
                  </a:extLst>
                </a:gridCol>
              </a:tblGrid>
              <a:tr h="466475">
                <a:tc>
                  <a:txBody>
                    <a:bodyPr/>
                    <a:lstStyle/>
                    <a:p>
                      <a:pPr algn="ctr"/>
                      <a:r>
                        <a:rPr lang="en-US" sz="1000" b="1" i="0" u="none" strike="noStrike" cap="none" dirty="0">
                          <a:solidFill>
                            <a:schemeClr val="dk1"/>
                          </a:solidFill>
                          <a:latin typeface="Inter Medium"/>
                          <a:ea typeface="Inter Medium"/>
                          <a:sym typeface="Inter Medium"/>
                        </a:rPr>
                        <a:t>Tier</a:t>
                      </a:r>
                    </a:p>
                  </a:txBody>
                  <a:tcPr anchor="ctr"/>
                </a:tc>
                <a:tc>
                  <a:txBody>
                    <a:bodyPr/>
                    <a:lstStyle/>
                    <a:p>
                      <a:pPr algn="ctr"/>
                      <a:r>
                        <a:rPr lang="en-US" sz="1000" b="1" i="0" u="none" strike="noStrike" cap="none" dirty="0">
                          <a:solidFill>
                            <a:schemeClr val="dk1"/>
                          </a:solidFill>
                          <a:latin typeface="Inter Medium"/>
                          <a:ea typeface="Inter Medium"/>
                          <a:sym typeface="Inter Medium"/>
                        </a:rPr>
                        <a:t>Subscribers</a:t>
                      </a:r>
                    </a:p>
                  </a:txBody>
                  <a:tcPr anchor="ctr"/>
                </a:tc>
                <a:tc>
                  <a:txBody>
                    <a:bodyPr/>
                    <a:lstStyle/>
                    <a:p>
                      <a:pPr algn="ctr"/>
                      <a:r>
                        <a:rPr lang="en-US" sz="1000" b="1" i="0" u="none" strike="noStrike" cap="none" dirty="0">
                          <a:solidFill>
                            <a:schemeClr val="dk1"/>
                          </a:solidFill>
                          <a:latin typeface="Inter Medium"/>
                          <a:ea typeface="Inter Medium"/>
                          <a:sym typeface="Inter Medium"/>
                        </a:rPr>
                        <a:t>Rev/Client</a:t>
                      </a:r>
                    </a:p>
                  </a:txBody>
                  <a:tcPr anchor="ctr"/>
                </a:tc>
                <a:tc>
                  <a:txBody>
                    <a:bodyPr/>
                    <a:lstStyle/>
                    <a:p>
                      <a:pPr algn="ctr"/>
                      <a:r>
                        <a:rPr lang="en-US" sz="1000" b="1" i="0" u="none" strike="noStrike" cap="none" dirty="0">
                          <a:solidFill>
                            <a:schemeClr val="dk1"/>
                          </a:solidFill>
                          <a:latin typeface="Inter Medium"/>
                          <a:ea typeface="Inter Medium"/>
                          <a:sym typeface="Inter Medium"/>
                        </a:rPr>
                        <a:t>Estimated Revenue</a:t>
                      </a:r>
                    </a:p>
                  </a:txBody>
                  <a:tcPr anchor="ctr"/>
                </a:tc>
                <a:extLst>
                  <a:ext uri="{0D108BD9-81ED-4DB2-BD59-A6C34878D82A}">
                    <a16:rowId xmlns:a16="http://schemas.microsoft.com/office/drawing/2014/main" val="3190057342"/>
                  </a:ext>
                </a:extLst>
              </a:tr>
              <a:tr h="366242">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dk1"/>
                          </a:solidFill>
                          <a:latin typeface="Inter Medium"/>
                          <a:ea typeface="Inter Medium"/>
                          <a:cs typeface="Arial"/>
                          <a:sym typeface="Arial"/>
                        </a:rPr>
                        <a:t>CRM Subscriptions</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100 (6)</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EGP 500</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EGP 30,000</a:t>
                      </a:r>
                    </a:p>
                  </a:txBody>
                  <a:tcPr anchor="ctr"/>
                </a:tc>
                <a:extLst>
                  <a:ext uri="{0D108BD9-81ED-4DB2-BD59-A6C34878D82A}">
                    <a16:rowId xmlns:a16="http://schemas.microsoft.com/office/drawing/2014/main" val="139499682"/>
                  </a:ext>
                </a:extLst>
              </a:tr>
              <a:tr h="328411">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chemeClr val="dk1"/>
                          </a:solidFill>
                          <a:latin typeface="Inter Medium"/>
                          <a:ea typeface="Inter Medium"/>
                          <a:cs typeface="Arial"/>
                          <a:sym typeface="Arial"/>
                        </a:rPr>
                        <a:t>1:1 Coaching</a:t>
                      </a:r>
                    </a:p>
                  </a:txBody>
                  <a:tcPr marR="63500" marT="63500" marB="63500" anchor="ctr"/>
                </a:tc>
                <a:tc>
                  <a:txBody>
                    <a:bodyPr/>
                    <a:lstStyle/>
                    <a:p>
                      <a:pPr algn="ctr"/>
                      <a:r>
                        <a:rPr lang="en-US" sz="900" b="0" i="0" u="none" strike="noStrike" cap="none" dirty="0">
                          <a:solidFill>
                            <a:schemeClr val="dk1"/>
                          </a:solidFill>
                          <a:latin typeface="Inter Medium"/>
                          <a:ea typeface="Inter Medium"/>
                          <a:cs typeface="Arial"/>
                          <a:sym typeface="Arial"/>
                        </a:rPr>
                        <a:t>40 (3)</a:t>
                      </a:r>
                    </a:p>
                  </a:txBody>
                  <a:tcPr marL="63500" marR="63500" marT="63500" marB="63500" anchor="ctr"/>
                </a:tc>
                <a:tc>
                  <a:txBody>
                    <a:bodyPr/>
                    <a:lstStyle/>
                    <a:p>
                      <a:pPr algn="ctr"/>
                      <a:r>
                        <a:rPr lang="en-US" sz="900" b="0" i="0" u="none" strike="noStrike" cap="none" dirty="0">
                          <a:solidFill>
                            <a:schemeClr val="dk1"/>
                          </a:solidFill>
                          <a:latin typeface="Inter Medium"/>
                          <a:ea typeface="Inter Medium"/>
                          <a:cs typeface="Arial"/>
                          <a:sym typeface="Arial"/>
                        </a:rPr>
                        <a:t>EGP 1000</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EGP 120,000</a:t>
                      </a:r>
                    </a:p>
                  </a:txBody>
                  <a:tcPr anchor="ctr"/>
                </a:tc>
                <a:extLst>
                  <a:ext uri="{0D108BD9-81ED-4DB2-BD59-A6C34878D82A}">
                    <a16:rowId xmlns:a16="http://schemas.microsoft.com/office/drawing/2014/main" val="2008839035"/>
                  </a:ext>
                </a:extLst>
              </a:tr>
              <a:tr h="316820">
                <a:tc>
                  <a:txBody>
                    <a:bodyPr/>
                    <a:lstStyle/>
                    <a:p>
                      <a:pPr algn="ctr"/>
                      <a:r>
                        <a:rPr lang="en-US" sz="1000" b="1" i="0" u="none" strike="noStrike" cap="none" dirty="0">
                          <a:solidFill>
                            <a:schemeClr val="dk1"/>
                          </a:solidFill>
                          <a:latin typeface="Inter Medium"/>
                          <a:ea typeface="Inter Medium"/>
                          <a:cs typeface="Arial"/>
                          <a:sym typeface="Arial"/>
                        </a:rPr>
                        <a:t>B2B Retainers	</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6</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EGP 150,000</a:t>
                      </a:r>
                    </a:p>
                  </a:txBody>
                  <a:tcPr anchor="ctr"/>
                </a:tc>
                <a:tc>
                  <a:txBody>
                    <a:bodyPr/>
                    <a:lstStyle/>
                    <a:p>
                      <a:pPr algn="ctr"/>
                      <a:r>
                        <a:rPr lang="en-US" sz="900" b="0" i="0" u="none" strike="noStrike" cap="none" dirty="0">
                          <a:solidFill>
                            <a:schemeClr val="dk1"/>
                          </a:solidFill>
                          <a:latin typeface="Inter Medium"/>
                          <a:ea typeface="Inter Medium"/>
                          <a:cs typeface="Arial"/>
                          <a:sym typeface="Arial"/>
                        </a:rPr>
                        <a:t>EGP 900,000</a:t>
                      </a:r>
                    </a:p>
                  </a:txBody>
                  <a:tcPr anchor="ctr"/>
                </a:tc>
                <a:extLst>
                  <a:ext uri="{0D108BD9-81ED-4DB2-BD59-A6C34878D82A}">
                    <a16:rowId xmlns:a16="http://schemas.microsoft.com/office/drawing/2014/main" val="4273687676"/>
                  </a:ext>
                </a:extLst>
              </a:tr>
              <a:tr h="277755">
                <a:tc gridSpan="2">
                  <a:txBody>
                    <a:bodyPr/>
                    <a:lstStyle/>
                    <a:p>
                      <a:pPr algn="ctr"/>
                      <a:r>
                        <a:rPr lang="en-US" sz="1000" b="1" i="0" u="none" strike="noStrike" cap="none" dirty="0">
                          <a:solidFill>
                            <a:schemeClr val="dk1"/>
                          </a:solidFill>
                          <a:latin typeface="Inter Medium"/>
                          <a:ea typeface="Inter Medium"/>
                          <a:cs typeface="Arial"/>
                          <a:sym typeface="Arial"/>
                        </a:rPr>
                        <a:t>TOTAL</a:t>
                      </a:r>
                    </a:p>
                  </a:txBody>
                  <a:tcPr anchor="ctr"/>
                </a:tc>
                <a:tc hMerge="1">
                  <a:txBody>
                    <a:bodyPr/>
                    <a:lstStyle/>
                    <a:p>
                      <a:pPr algn="ctr"/>
                      <a:endParaRPr lang="en-US" sz="900" b="0" i="0" u="none" strike="noStrike" cap="none" dirty="0">
                        <a:solidFill>
                          <a:schemeClr val="dk1"/>
                        </a:solidFill>
                        <a:latin typeface="Inter Medium"/>
                        <a:ea typeface="Inter Medium"/>
                        <a:cs typeface="Arial"/>
                        <a:sym typeface="Arial"/>
                      </a:endParaRPr>
                    </a:p>
                  </a:txBody>
                  <a:tcPr anchor="ctr"/>
                </a:tc>
                <a:tc gridSpan="2">
                  <a:txBody>
                    <a:bodyPr/>
                    <a:lstStyle/>
                    <a:p>
                      <a:pPr algn="ctr"/>
                      <a:r>
                        <a:rPr lang="en-US" sz="900" b="1" i="0" u="none" strike="noStrike" cap="none" dirty="0">
                          <a:solidFill>
                            <a:schemeClr val="dk1"/>
                          </a:solidFill>
                          <a:latin typeface="Inter Medium"/>
                          <a:ea typeface="Inter Medium"/>
                          <a:cs typeface="Arial"/>
                          <a:sym typeface="Arial"/>
                        </a:rPr>
                        <a:t>EGP 1,050,000</a:t>
                      </a:r>
                    </a:p>
                  </a:txBody>
                  <a:tcPr anchor="ctr"/>
                </a:tc>
                <a:tc hMerge="1">
                  <a:txBody>
                    <a:bodyPr/>
                    <a:lstStyle/>
                    <a:p>
                      <a:pPr algn="ctr"/>
                      <a:endParaRPr lang="en-US" sz="900" b="0" i="0" u="none" strike="noStrike" cap="none" dirty="0">
                        <a:solidFill>
                          <a:schemeClr val="dk1"/>
                        </a:solidFill>
                        <a:latin typeface="Inter Medium"/>
                        <a:ea typeface="Inter Medium"/>
                        <a:cs typeface="Arial"/>
                        <a:sym typeface="Arial"/>
                      </a:endParaRPr>
                    </a:p>
                  </a:txBody>
                  <a:tcPr anchor="ctr"/>
                </a:tc>
                <a:extLst>
                  <a:ext uri="{0D108BD9-81ED-4DB2-BD59-A6C34878D82A}">
                    <a16:rowId xmlns:a16="http://schemas.microsoft.com/office/drawing/2014/main" val="3803977777"/>
                  </a:ext>
                </a:extLst>
              </a:tr>
            </a:tbl>
          </a:graphicData>
        </a:graphic>
      </p:graphicFrame>
    </p:spTree>
    <p:extLst>
      <p:ext uri="{BB962C8B-B14F-4D97-AF65-F5344CB8AC3E}">
        <p14:creationId xmlns:p14="http://schemas.microsoft.com/office/powerpoint/2010/main" val="2515907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48990607-B5CF-AF5F-8864-EEE5694B92FB}"/>
            </a:ext>
          </a:extLst>
        </p:cNvPr>
        <p:cNvGrpSpPr/>
        <p:nvPr/>
      </p:nvGrpSpPr>
      <p:grpSpPr>
        <a:xfrm>
          <a:off x="0" y="0"/>
          <a:ext cx="0" cy="0"/>
          <a:chOff x="0" y="0"/>
          <a:chExt cx="0" cy="0"/>
        </a:xfrm>
      </p:grpSpPr>
      <p:sp>
        <p:nvSpPr>
          <p:cNvPr id="198" name="Google Shape;198;p33">
            <a:extLst>
              <a:ext uri="{FF2B5EF4-FFF2-40B4-BE49-F238E27FC236}">
                <a16:creationId xmlns:a16="http://schemas.microsoft.com/office/drawing/2014/main" id="{3226A454-02E6-F647-34A6-696F50637035}"/>
              </a:ext>
            </a:extLst>
          </p:cNvPr>
          <p:cNvSpPr txBox="1">
            <a:spLocks noGrp="1"/>
          </p:cNvSpPr>
          <p:nvPr>
            <p:ph type="title"/>
          </p:nvPr>
        </p:nvSpPr>
        <p:spPr>
          <a:xfrm>
            <a:off x="713250" y="794675"/>
            <a:ext cx="7717500"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t>CONCLUSION – The Strategic Bet</a:t>
            </a:r>
            <a:endParaRPr sz="2800" b="1" dirty="0"/>
          </a:p>
        </p:txBody>
      </p:sp>
      <p:sp>
        <p:nvSpPr>
          <p:cNvPr id="199" name="Google Shape;199;p33">
            <a:extLst>
              <a:ext uri="{FF2B5EF4-FFF2-40B4-BE49-F238E27FC236}">
                <a16:creationId xmlns:a16="http://schemas.microsoft.com/office/drawing/2014/main" id="{324ECCD6-8CD6-52D3-7A96-92748CCAD4ED}"/>
              </a:ext>
            </a:extLst>
          </p:cNvPr>
          <p:cNvSpPr txBox="1">
            <a:spLocks noGrp="1"/>
          </p:cNvSpPr>
          <p:nvPr>
            <p:ph type="body" idx="1"/>
          </p:nvPr>
        </p:nvSpPr>
        <p:spPr>
          <a:xfrm>
            <a:off x="2569125" y="1818751"/>
            <a:ext cx="6069592" cy="1831675"/>
          </a:xfrm>
          <a:prstGeom prst="rect">
            <a:avLst/>
          </a:prstGeom>
        </p:spPr>
        <p:txBody>
          <a:bodyPr spcFirstLastPara="1" wrap="square" lIns="91425" tIns="91425" rIns="91425" bIns="91425" anchor="t" anchorCtr="0">
            <a:noAutofit/>
          </a:bodyPr>
          <a:lstStyle/>
          <a:p>
            <a:pPr marL="171450" indent="-171450">
              <a:lnSpc>
                <a:spcPct val="150000"/>
              </a:lnSpc>
            </a:pPr>
            <a:r>
              <a:rPr lang="en-US" dirty="0">
                <a:latin typeface="Inter Medium"/>
                <a:ea typeface="Inter Medium"/>
                <a:sym typeface="Inter Medium"/>
              </a:rPr>
              <a:t>This is more than a training business—it’s a market transformation initiative.</a:t>
            </a:r>
          </a:p>
          <a:p>
            <a:pPr marL="171450" indent="-171450">
              <a:lnSpc>
                <a:spcPct val="150000"/>
              </a:lnSpc>
            </a:pPr>
            <a:r>
              <a:rPr lang="en-US" dirty="0">
                <a:latin typeface="Inter Medium"/>
                <a:ea typeface="Inter Medium"/>
                <a:sym typeface="Inter Medium"/>
              </a:rPr>
              <a:t>Multi-revenue model: B2B contracts, public programs, retainers, LMS.</a:t>
            </a:r>
          </a:p>
          <a:p>
            <a:pPr marL="171450" indent="-171450">
              <a:lnSpc>
                <a:spcPct val="150000"/>
              </a:lnSpc>
            </a:pPr>
            <a:r>
              <a:rPr lang="en-US" dirty="0">
                <a:latin typeface="Inter Medium"/>
                <a:ea typeface="Inter Medium"/>
                <a:sym typeface="Inter Medium"/>
              </a:rPr>
              <a:t>Profitable from Year 1, scalable digitally from Year 2.</a:t>
            </a:r>
          </a:p>
          <a:p>
            <a:pPr marL="171450" indent="-171450">
              <a:lnSpc>
                <a:spcPct val="150000"/>
              </a:lnSpc>
            </a:pPr>
            <a:r>
              <a:rPr lang="en-US" dirty="0">
                <a:latin typeface="Inter Medium"/>
                <a:ea typeface="Inter Medium"/>
                <a:sym typeface="Inter Medium"/>
              </a:rPr>
              <a:t>Flexible, modular design for diverse brokers and developers.</a:t>
            </a:r>
          </a:p>
          <a:p>
            <a:pPr marL="171450" indent="-171450">
              <a:lnSpc>
                <a:spcPct val="150000"/>
              </a:lnSpc>
            </a:pPr>
            <a:r>
              <a:rPr lang="en-US" dirty="0">
                <a:latin typeface="Inter Medium"/>
                <a:ea typeface="Inter Medium"/>
                <a:sym typeface="Inter Medium"/>
              </a:rPr>
              <a:t>Built to set a national benchmark and unlock regional growth.</a:t>
            </a:r>
          </a:p>
          <a:p>
            <a:pPr marL="171450" indent="-171450">
              <a:lnSpc>
                <a:spcPct val="150000"/>
              </a:lnSpc>
            </a:pPr>
            <a:r>
              <a:rPr lang="en-US" b="1" dirty="0">
                <a:solidFill>
                  <a:srgbClr val="FF0000"/>
                </a:solidFill>
                <a:latin typeface="Inter Medium"/>
                <a:ea typeface="Inter Medium"/>
                <a:sym typeface="Inter Medium"/>
              </a:rPr>
              <a:t>We don’t follow industry standards. We build the new norm!</a:t>
            </a:r>
          </a:p>
        </p:txBody>
      </p:sp>
      <p:sp>
        <p:nvSpPr>
          <p:cNvPr id="4" name="TextBox 3">
            <a:extLst>
              <a:ext uri="{FF2B5EF4-FFF2-40B4-BE49-F238E27FC236}">
                <a16:creationId xmlns:a16="http://schemas.microsoft.com/office/drawing/2014/main" id="{981ADFD5-3DBC-95D9-81AF-1374F126AC8A}"/>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5" name="Artboard 29.png" descr="Artboard 29.png">
            <a:extLst>
              <a:ext uri="{FF2B5EF4-FFF2-40B4-BE49-F238E27FC236}">
                <a16:creationId xmlns:a16="http://schemas.microsoft.com/office/drawing/2014/main" id="{883FFD8F-3A8B-89F2-447C-2C8CAD8A8DF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71164" y="280316"/>
            <a:ext cx="570923" cy="570923"/>
          </a:xfrm>
          <a:prstGeom prst="rect">
            <a:avLst/>
          </a:prstGeom>
          <a:ln w="12700">
            <a:miter lim="400000"/>
          </a:ln>
        </p:spPr>
      </p:pic>
    </p:spTree>
    <p:extLst>
      <p:ext uri="{BB962C8B-B14F-4D97-AF65-F5344CB8AC3E}">
        <p14:creationId xmlns:p14="http://schemas.microsoft.com/office/powerpoint/2010/main" val="251429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6F8DAAFB-9FFD-917A-BAA6-27551D9BE16B}"/>
            </a:ext>
          </a:extLst>
        </p:cNvPr>
        <p:cNvGrpSpPr/>
        <p:nvPr/>
      </p:nvGrpSpPr>
      <p:grpSpPr>
        <a:xfrm>
          <a:off x="0" y="0"/>
          <a:ext cx="0" cy="0"/>
          <a:chOff x="0" y="0"/>
          <a:chExt cx="0" cy="0"/>
        </a:xfrm>
      </p:grpSpPr>
      <p:sp>
        <p:nvSpPr>
          <p:cNvPr id="198" name="Google Shape;198;p33">
            <a:extLst>
              <a:ext uri="{FF2B5EF4-FFF2-40B4-BE49-F238E27FC236}">
                <a16:creationId xmlns:a16="http://schemas.microsoft.com/office/drawing/2014/main" id="{686CD7D7-8066-0E9B-20AF-9FCD617C8EE5}"/>
              </a:ext>
            </a:extLst>
          </p:cNvPr>
          <p:cNvSpPr txBox="1">
            <a:spLocks noGrp="1"/>
          </p:cNvSpPr>
          <p:nvPr>
            <p:ph type="title"/>
          </p:nvPr>
        </p:nvSpPr>
        <p:spPr>
          <a:xfrm>
            <a:off x="475256" y="316245"/>
            <a:ext cx="7717500" cy="5894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t>EXECUTIVE SUMMARY</a:t>
            </a:r>
            <a:endParaRPr sz="3200" b="1" dirty="0"/>
          </a:p>
        </p:txBody>
      </p:sp>
      <p:sp>
        <p:nvSpPr>
          <p:cNvPr id="199" name="Google Shape;199;p33">
            <a:extLst>
              <a:ext uri="{FF2B5EF4-FFF2-40B4-BE49-F238E27FC236}">
                <a16:creationId xmlns:a16="http://schemas.microsoft.com/office/drawing/2014/main" id="{7022A28E-EC3D-7FAC-258A-98094318DE41}"/>
              </a:ext>
            </a:extLst>
          </p:cNvPr>
          <p:cNvSpPr txBox="1">
            <a:spLocks noGrp="1"/>
          </p:cNvSpPr>
          <p:nvPr>
            <p:ph type="body" idx="1"/>
          </p:nvPr>
        </p:nvSpPr>
        <p:spPr>
          <a:xfrm>
            <a:off x="475256" y="1014645"/>
            <a:ext cx="7165620" cy="1087287"/>
          </a:xfrm>
          <a:prstGeom prst="rect">
            <a:avLst/>
          </a:prstGeom>
        </p:spPr>
        <p:txBody>
          <a:bodyPr spcFirstLastPara="1" wrap="square" lIns="91425" tIns="91425" rIns="91425" bIns="91425" anchor="t" anchorCtr="0">
            <a:noAutofit/>
          </a:bodyPr>
          <a:lstStyle/>
          <a:p>
            <a:pPr marL="0" indent="0">
              <a:lnSpc>
                <a:spcPct val="150000"/>
              </a:lnSpc>
              <a:buNone/>
            </a:pPr>
            <a:r>
              <a:rPr lang="en-US" sz="1100" b="1" dirty="0">
                <a:solidFill>
                  <a:srgbClr val="000099"/>
                </a:solidFill>
                <a:latin typeface="Inter Medium"/>
                <a:ea typeface="Inter Medium"/>
                <a:sym typeface="Inter Medium"/>
              </a:rPr>
              <a:t>ETQAN ACADEMY </a:t>
            </a:r>
            <a:r>
              <a:rPr lang="en-US" sz="1100" dirty="0">
                <a:latin typeface="Inter Medium"/>
                <a:ea typeface="Inter Medium"/>
                <a:sym typeface="Inter Medium"/>
              </a:rPr>
              <a:t>is a premier real estate training institute designed to equip aspiring and experienced professionals with industry-leading knowledge, certifications, and practical skills. Inspired by successful models globally, </a:t>
            </a:r>
            <a:r>
              <a:rPr lang="en-US" sz="1100" dirty="0" err="1">
                <a:latin typeface="Inter Medium"/>
                <a:ea typeface="Inter Medium"/>
                <a:sym typeface="Inter Medium"/>
              </a:rPr>
              <a:t>Etqan</a:t>
            </a:r>
            <a:r>
              <a:rPr lang="en-US" sz="1100" dirty="0">
                <a:latin typeface="Inter Medium"/>
                <a:ea typeface="Inter Medium"/>
                <a:sym typeface="Inter Medium"/>
              </a:rPr>
              <a:t> Academy provides a localized, high quality alternative tailored solution for this market’s business needs.</a:t>
            </a:r>
            <a:endParaRPr lang="en-US" sz="1050" dirty="0">
              <a:solidFill>
                <a:srgbClr val="002060"/>
              </a:solidFill>
              <a:latin typeface="Inter Medium"/>
              <a:ea typeface="Inter Medium"/>
              <a:sym typeface="Inter Medium"/>
            </a:endParaRPr>
          </a:p>
        </p:txBody>
      </p:sp>
      <p:sp>
        <p:nvSpPr>
          <p:cNvPr id="4" name="TextBox 3">
            <a:extLst>
              <a:ext uri="{FF2B5EF4-FFF2-40B4-BE49-F238E27FC236}">
                <a16:creationId xmlns:a16="http://schemas.microsoft.com/office/drawing/2014/main" id="{22A50A70-6ABB-3D0E-A228-A50951FEC08C}"/>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sp>
        <p:nvSpPr>
          <p:cNvPr id="2" name="Google Shape;199;p33">
            <a:extLst>
              <a:ext uri="{FF2B5EF4-FFF2-40B4-BE49-F238E27FC236}">
                <a16:creationId xmlns:a16="http://schemas.microsoft.com/office/drawing/2014/main" id="{BE97A958-A739-3E11-EF0A-DDAFA0858230}"/>
              </a:ext>
            </a:extLst>
          </p:cNvPr>
          <p:cNvSpPr txBox="1">
            <a:spLocks/>
          </p:cNvSpPr>
          <p:nvPr/>
        </p:nvSpPr>
        <p:spPr>
          <a:xfrm>
            <a:off x="475256" y="2210844"/>
            <a:ext cx="7165620" cy="2380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lnSpc>
                <a:spcPct val="150000"/>
              </a:lnSpc>
              <a:spcAft>
                <a:spcPts val="1200"/>
              </a:spcAft>
              <a:buNone/>
            </a:pPr>
            <a:r>
              <a:rPr lang="en-US" sz="1400" b="1" dirty="0">
                <a:solidFill>
                  <a:schemeClr val="tx1"/>
                </a:solidFill>
                <a:latin typeface="Inter Medium" panose="020B0604020202020204" charset="0"/>
                <a:ea typeface="Inter Medium" panose="020B0604020202020204" charset="0"/>
              </a:rPr>
              <a:t>What is the market opportunity here?</a:t>
            </a:r>
          </a:p>
          <a:p>
            <a:pPr marL="171450" indent="-171450">
              <a:lnSpc>
                <a:spcPct val="150000"/>
              </a:lnSpc>
              <a:spcAft>
                <a:spcPts val="1200"/>
              </a:spcAft>
              <a:buFont typeface="Wingdings" panose="05000000000000000000" pitchFamily="2" charset="2"/>
              <a:buChar char="§"/>
            </a:pPr>
            <a:r>
              <a:rPr lang="en-US" sz="1000" dirty="0">
                <a:latin typeface="Inter Medium" panose="020B0604020202020204" charset="0"/>
                <a:ea typeface="Inter Medium" panose="020B0604020202020204" charset="0"/>
              </a:rPr>
              <a:t>The real estate sector is growing rapidly, yet many professionals lack </a:t>
            </a:r>
            <a:r>
              <a:rPr lang="en-US" sz="1000" b="1" dirty="0">
                <a:latin typeface="Inter Medium" panose="020B0604020202020204" charset="0"/>
                <a:ea typeface="Inter Medium" panose="020B0604020202020204" charset="0"/>
              </a:rPr>
              <a:t>structured, accredited training hence standardized market and capabilities among the industry’s professionals</a:t>
            </a:r>
            <a:r>
              <a:rPr lang="en-US" sz="1000" dirty="0">
                <a:latin typeface="Inter Medium" panose="020B0604020202020204" charset="0"/>
                <a:ea typeface="Inter Medium" panose="020B0604020202020204" charset="0"/>
              </a:rPr>
              <a:t>.</a:t>
            </a:r>
          </a:p>
          <a:p>
            <a:pPr marL="171450" indent="-171450">
              <a:lnSpc>
                <a:spcPct val="150000"/>
              </a:lnSpc>
              <a:buFont typeface="Wingdings" panose="05000000000000000000" pitchFamily="2" charset="2"/>
              <a:buChar char="§"/>
            </a:pPr>
            <a:r>
              <a:rPr lang="en-US" sz="1000" dirty="0">
                <a:latin typeface="Inter Medium" panose="020B0604020202020204" charset="0"/>
                <a:ea typeface="Inter Medium" panose="020B0604020202020204" charset="0"/>
              </a:rPr>
              <a:t>Existing programs are either too theoretical, outdated, or expensive. </a:t>
            </a:r>
            <a:r>
              <a:rPr lang="en-US" sz="1000" dirty="0" err="1">
                <a:latin typeface="Inter Medium" panose="020B0604020202020204" charset="0"/>
                <a:ea typeface="Inter Medium" panose="020B0604020202020204" charset="0"/>
              </a:rPr>
              <a:t>Etqan</a:t>
            </a:r>
            <a:r>
              <a:rPr lang="en-US" sz="1000" dirty="0">
                <a:latin typeface="Inter Medium" panose="020B0604020202020204" charset="0"/>
                <a:ea typeface="Inter Medium" panose="020B0604020202020204" charset="0"/>
              </a:rPr>
              <a:t> Academy fills this gap by offering:</a:t>
            </a:r>
            <a:br>
              <a:rPr lang="en-US" sz="1000" dirty="0">
                <a:latin typeface="Inter Medium" panose="020B0604020202020204" charset="0"/>
                <a:ea typeface="Inter Medium" panose="020B0604020202020204" charset="0"/>
              </a:rPr>
            </a:br>
            <a:r>
              <a:rPr lang="en-US" sz="1000" dirty="0">
                <a:latin typeface="Inter Medium" panose="020B0604020202020204" charset="0"/>
                <a:ea typeface="Inter Medium" panose="020B0604020202020204" charset="0"/>
              </a:rPr>
              <a:t>✔ </a:t>
            </a:r>
            <a:r>
              <a:rPr lang="en-US" sz="1000" b="1" dirty="0">
                <a:latin typeface="Inter Medium" panose="020B0604020202020204" charset="0"/>
                <a:ea typeface="Inter Medium" panose="020B0604020202020204" charset="0"/>
              </a:rPr>
              <a:t>Practical, hands-on courses</a:t>
            </a:r>
            <a:r>
              <a:rPr lang="en-US" sz="1000" dirty="0">
                <a:latin typeface="Inter Medium" panose="020B0604020202020204" charset="0"/>
                <a:ea typeface="Inter Medium" panose="020B0604020202020204" charset="0"/>
              </a:rPr>
              <a:t> (sales, marketing, investment, property management, etc.).</a:t>
            </a:r>
            <a:br>
              <a:rPr lang="en-US" sz="1000" dirty="0">
                <a:latin typeface="Inter Medium" panose="020B0604020202020204" charset="0"/>
                <a:ea typeface="Inter Medium" panose="020B0604020202020204" charset="0"/>
              </a:rPr>
            </a:br>
            <a:r>
              <a:rPr lang="en-US" sz="1000" dirty="0">
                <a:latin typeface="Inter Medium" panose="020B0604020202020204" charset="0"/>
                <a:ea typeface="Inter Medium" panose="020B0604020202020204" charset="0"/>
              </a:rPr>
              <a:t>✔ </a:t>
            </a:r>
            <a:r>
              <a:rPr lang="en-US" sz="1000" b="1" dirty="0">
                <a:latin typeface="Inter Medium" panose="020B0604020202020204" charset="0"/>
                <a:ea typeface="Inter Medium" panose="020B0604020202020204" charset="0"/>
              </a:rPr>
              <a:t>Government &amp; industry-recognized certifications.</a:t>
            </a:r>
            <a:br>
              <a:rPr lang="en-US" sz="1000" dirty="0">
                <a:latin typeface="Inter Medium" panose="020B0604020202020204" charset="0"/>
                <a:ea typeface="Inter Medium" panose="020B0604020202020204" charset="0"/>
              </a:rPr>
            </a:br>
            <a:r>
              <a:rPr lang="en-US" sz="1000" dirty="0">
                <a:latin typeface="Inter Medium" panose="020B0604020202020204" charset="0"/>
                <a:ea typeface="Inter Medium" panose="020B0604020202020204" charset="0"/>
              </a:rPr>
              <a:t>✔ </a:t>
            </a:r>
            <a:r>
              <a:rPr lang="en-US" sz="1000" b="1" dirty="0">
                <a:latin typeface="Inter Medium" panose="020B0604020202020204" charset="0"/>
                <a:ea typeface="Inter Medium" panose="020B0604020202020204" charset="0"/>
              </a:rPr>
              <a:t>Flexible learning</a:t>
            </a:r>
            <a:r>
              <a:rPr lang="en-US" sz="1000" dirty="0">
                <a:latin typeface="Inter Medium" panose="020B0604020202020204" charset="0"/>
                <a:ea typeface="Inter Medium" panose="020B0604020202020204" charset="0"/>
              </a:rPr>
              <a:t> (online, hybrid, in-person).</a:t>
            </a:r>
            <a:br>
              <a:rPr lang="en-US" sz="1000" dirty="0">
                <a:latin typeface="Inter Medium" panose="020B0604020202020204" charset="0"/>
                <a:ea typeface="Inter Medium" panose="020B0604020202020204" charset="0"/>
              </a:rPr>
            </a:br>
            <a:r>
              <a:rPr lang="en-US" sz="1000" dirty="0">
                <a:latin typeface="Inter Medium" panose="020B0604020202020204" charset="0"/>
                <a:ea typeface="Inter Medium" panose="020B0604020202020204" charset="0"/>
              </a:rPr>
              <a:t>✔ </a:t>
            </a:r>
            <a:r>
              <a:rPr lang="en-US" sz="1000" b="1" dirty="0">
                <a:latin typeface="Inter Medium" panose="020B0604020202020204" charset="0"/>
                <a:ea typeface="Inter Medium" panose="020B0604020202020204" charset="0"/>
              </a:rPr>
              <a:t>Affordable pricing</a:t>
            </a:r>
            <a:r>
              <a:rPr lang="en-US" sz="1000" dirty="0">
                <a:latin typeface="Inter Medium" panose="020B0604020202020204" charset="0"/>
                <a:ea typeface="Inter Medium" panose="020B0604020202020204" charset="0"/>
              </a:rPr>
              <a:t> compared to international competitors.</a:t>
            </a:r>
            <a:endParaRPr lang="en-US" sz="1000" dirty="0">
              <a:solidFill>
                <a:srgbClr val="002060"/>
              </a:solidFill>
              <a:latin typeface="Inter Medium" panose="020B0604020202020204" charset="0"/>
              <a:ea typeface="Inter Medium" panose="020B0604020202020204" charset="0"/>
              <a:sym typeface="Inter Medium"/>
            </a:endParaRPr>
          </a:p>
        </p:txBody>
      </p:sp>
      <p:pic>
        <p:nvPicPr>
          <p:cNvPr id="6" name="Picture 5">
            <a:extLst>
              <a:ext uri="{FF2B5EF4-FFF2-40B4-BE49-F238E27FC236}">
                <a16:creationId xmlns:a16="http://schemas.microsoft.com/office/drawing/2014/main" id="{B99CFDA0-86AF-59F9-45DE-CC510F8DA493}"/>
              </a:ext>
            </a:extLst>
          </p:cNvPr>
          <p:cNvPicPr>
            <a:picLocks noChangeAspect="1"/>
          </p:cNvPicPr>
          <p:nvPr/>
        </p:nvPicPr>
        <p:blipFill>
          <a:blip r:embed="rId3"/>
          <a:stretch>
            <a:fillRect/>
          </a:stretch>
        </p:blipFill>
        <p:spPr>
          <a:xfrm>
            <a:off x="7396620" y="3573173"/>
            <a:ext cx="1284448" cy="1284448"/>
          </a:xfrm>
          <a:prstGeom prst="rect">
            <a:avLst/>
          </a:prstGeom>
        </p:spPr>
      </p:pic>
    </p:spTree>
    <p:extLst>
      <p:ext uri="{BB962C8B-B14F-4D97-AF65-F5344CB8AC3E}">
        <p14:creationId xmlns:p14="http://schemas.microsoft.com/office/powerpoint/2010/main" val="2652807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artisticGlowEdges/>
                    </a14:imgEffect>
                  </a14:imgLayer>
                </a14:imgProps>
              </a:ext>
            </a:extLst>
          </a:blip>
          <a:stretch>
            <a:fillRect/>
          </a:stretch>
        </a:blipFill>
        <a:effectLst/>
      </p:bgPr>
    </p:bg>
    <p:spTree>
      <p:nvGrpSpPr>
        <p:cNvPr id="1" name="Shape 779">
          <a:extLst>
            <a:ext uri="{FF2B5EF4-FFF2-40B4-BE49-F238E27FC236}">
              <a16:creationId xmlns:a16="http://schemas.microsoft.com/office/drawing/2014/main" id="{89A719BD-1B04-740E-1894-2AF83D7555B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5768B81-8049-8F38-938E-4F6D6BBDF77D}"/>
              </a:ext>
            </a:extLst>
          </p:cNvPr>
          <p:cNvSpPr/>
          <p:nvPr/>
        </p:nvSpPr>
        <p:spPr>
          <a:xfrm>
            <a:off x="0" y="0"/>
            <a:ext cx="9144000" cy="5143500"/>
          </a:xfrm>
          <a:prstGeom prst="rect">
            <a:avLst/>
          </a:prstGeom>
          <a:solidFill>
            <a:schemeClr val="tx2">
              <a:lumMod val="10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3F3F3"/>
              </a:solidFill>
              <a:effectLst/>
              <a:uLnTx/>
              <a:uFillTx/>
              <a:latin typeface="Arial"/>
              <a:ea typeface="+mn-ea"/>
              <a:cs typeface="+mn-cs"/>
              <a:sym typeface="Arial"/>
            </a:endParaRPr>
          </a:p>
        </p:txBody>
      </p:sp>
      <p:sp>
        <p:nvSpPr>
          <p:cNvPr id="781" name="Google Shape;781;p58">
            <a:extLst>
              <a:ext uri="{FF2B5EF4-FFF2-40B4-BE49-F238E27FC236}">
                <a16:creationId xmlns:a16="http://schemas.microsoft.com/office/drawing/2014/main" id="{E6BF16FA-A1B3-2D80-AF65-FCA4B125CB6D}"/>
              </a:ext>
            </a:extLst>
          </p:cNvPr>
          <p:cNvSpPr/>
          <p:nvPr/>
        </p:nvSpPr>
        <p:spPr>
          <a:xfrm>
            <a:off x="-215401" y="1695900"/>
            <a:ext cx="4549200" cy="1751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 name="Google Shape;783;p58">
            <a:extLst>
              <a:ext uri="{FF2B5EF4-FFF2-40B4-BE49-F238E27FC236}">
                <a16:creationId xmlns:a16="http://schemas.microsoft.com/office/drawing/2014/main" id="{368D0F44-24D6-6353-DED5-AEDD87F59B6B}"/>
              </a:ext>
            </a:extLst>
          </p:cNvPr>
          <p:cNvSpPr txBox="1">
            <a:spLocks noGrp="1"/>
          </p:cNvSpPr>
          <p:nvPr>
            <p:ph type="title"/>
          </p:nvPr>
        </p:nvSpPr>
        <p:spPr>
          <a:xfrm>
            <a:off x="1676549" y="2123400"/>
            <a:ext cx="2847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Thanks</a:t>
            </a:r>
            <a:endParaRPr>
              <a:solidFill>
                <a:schemeClr val="lt1"/>
              </a:solidFill>
            </a:endParaRPr>
          </a:p>
        </p:txBody>
      </p:sp>
    </p:spTree>
    <p:extLst>
      <p:ext uri="{BB962C8B-B14F-4D97-AF65-F5344CB8AC3E}">
        <p14:creationId xmlns:p14="http://schemas.microsoft.com/office/powerpoint/2010/main" val="152651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9AEC3E97-2EE5-2303-D7B5-B063C845387F}"/>
            </a:ext>
          </a:extLst>
        </p:cNvPr>
        <p:cNvGrpSpPr/>
        <p:nvPr/>
      </p:nvGrpSpPr>
      <p:grpSpPr>
        <a:xfrm>
          <a:off x="0" y="0"/>
          <a:ext cx="0" cy="0"/>
          <a:chOff x="0" y="0"/>
          <a:chExt cx="0" cy="0"/>
        </a:xfrm>
      </p:grpSpPr>
      <p:sp>
        <p:nvSpPr>
          <p:cNvPr id="198" name="Google Shape;198;p33">
            <a:extLst>
              <a:ext uri="{FF2B5EF4-FFF2-40B4-BE49-F238E27FC236}">
                <a16:creationId xmlns:a16="http://schemas.microsoft.com/office/drawing/2014/main" id="{0FC6D890-42C0-DE9B-05C7-23503C19B022}"/>
              </a:ext>
            </a:extLst>
          </p:cNvPr>
          <p:cNvSpPr txBox="1">
            <a:spLocks noGrp="1"/>
          </p:cNvSpPr>
          <p:nvPr>
            <p:ph type="title"/>
          </p:nvPr>
        </p:nvSpPr>
        <p:spPr>
          <a:xfrm>
            <a:off x="475256" y="314024"/>
            <a:ext cx="7717500"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t>EXECUTIVE SUMMARY</a:t>
            </a:r>
            <a:endParaRPr sz="3200" b="1" dirty="0"/>
          </a:p>
        </p:txBody>
      </p:sp>
      <p:sp>
        <p:nvSpPr>
          <p:cNvPr id="4" name="TextBox 3">
            <a:extLst>
              <a:ext uri="{FF2B5EF4-FFF2-40B4-BE49-F238E27FC236}">
                <a16:creationId xmlns:a16="http://schemas.microsoft.com/office/drawing/2014/main" id="{5C8F0829-C477-B2B8-230B-0BACFF3323E6}"/>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6" name="Picture 5">
            <a:extLst>
              <a:ext uri="{FF2B5EF4-FFF2-40B4-BE49-F238E27FC236}">
                <a16:creationId xmlns:a16="http://schemas.microsoft.com/office/drawing/2014/main" id="{49DB7D5E-2BBF-8751-4FDF-2E0F59752766}"/>
              </a:ext>
            </a:extLst>
          </p:cNvPr>
          <p:cNvPicPr>
            <a:picLocks noChangeAspect="1"/>
          </p:cNvPicPr>
          <p:nvPr/>
        </p:nvPicPr>
        <p:blipFill>
          <a:blip r:embed="rId3"/>
          <a:stretch>
            <a:fillRect/>
          </a:stretch>
        </p:blipFill>
        <p:spPr>
          <a:xfrm>
            <a:off x="7396620" y="3573173"/>
            <a:ext cx="1284448" cy="1284448"/>
          </a:xfrm>
          <a:prstGeom prst="rect">
            <a:avLst/>
          </a:prstGeom>
        </p:spPr>
      </p:pic>
      <p:sp>
        <p:nvSpPr>
          <p:cNvPr id="7" name="Rectangle: Rounded Corners 6">
            <a:extLst>
              <a:ext uri="{FF2B5EF4-FFF2-40B4-BE49-F238E27FC236}">
                <a16:creationId xmlns:a16="http://schemas.microsoft.com/office/drawing/2014/main" id="{920FD546-5D15-482B-82C6-D08DBEA1E75E}"/>
              </a:ext>
            </a:extLst>
          </p:cNvPr>
          <p:cNvSpPr/>
          <p:nvPr/>
        </p:nvSpPr>
        <p:spPr>
          <a:xfrm>
            <a:off x="538621" y="1309753"/>
            <a:ext cx="3739019" cy="25239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A1CC529-7D25-6828-DE03-F28D57C718BC}"/>
              </a:ext>
            </a:extLst>
          </p:cNvPr>
          <p:cNvSpPr/>
          <p:nvPr/>
        </p:nvSpPr>
        <p:spPr>
          <a:xfrm>
            <a:off x="4753630" y="1309753"/>
            <a:ext cx="3739019" cy="25239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66;p38">
            <a:extLst>
              <a:ext uri="{FF2B5EF4-FFF2-40B4-BE49-F238E27FC236}">
                <a16:creationId xmlns:a16="http://schemas.microsoft.com/office/drawing/2014/main" id="{D5103DE6-583F-21BA-DADA-E76914A5CBC1}"/>
              </a:ext>
            </a:extLst>
          </p:cNvPr>
          <p:cNvSpPr txBox="1">
            <a:spLocks/>
          </p:cNvSpPr>
          <p:nvPr/>
        </p:nvSpPr>
        <p:spPr>
          <a:xfrm>
            <a:off x="1377410" y="1737230"/>
            <a:ext cx="2023200" cy="431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Inter Medium"/>
              <a:buNone/>
              <a:defRPr sz="4000" b="0" i="0" u="none" strike="noStrike" cap="none">
                <a:solidFill>
                  <a:schemeClr val="dk1"/>
                </a:solidFill>
                <a:latin typeface="Inter Medium"/>
                <a:ea typeface="Inter Medium"/>
                <a:cs typeface="Inter Medium"/>
                <a:sym typeface="Inter Medium"/>
              </a:defRPr>
            </a:lvl1pPr>
            <a:lvl2pPr marR="0" lvl="1" algn="l" rtl="0">
              <a:lnSpc>
                <a:spcPct val="100000"/>
              </a:lnSpc>
              <a:spcBef>
                <a:spcPts val="0"/>
              </a:spcBef>
              <a:spcAft>
                <a:spcPts val="0"/>
              </a:spcAft>
              <a:buClr>
                <a:schemeClr val="dk1"/>
              </a:buClr>
              <a:buSzPts val="2600"/>
              <a:buFont typeface="Inter Medium"/>
              <a:buNone/>
              <a:defRPr sz="2600" b="0" i="0" u="none" strike="noStrike" cap="none">
                <a:solidFill>
                  <a:schemeClr val="dk1"/>
                </a:solidFill>
                <a:latin typeface="Inter Medium"/>
                <a:ea typeface="Inter Medium"/>
                <a:cs typeface="Inter Medium"/>
                <a:sym typeface="Inter Medium"/>
              </a:defRPr>
            </a:lvl2pPr>
            <a:lvl3pPr marR="0" lvl="2" algn="l" rtl="0">
              <a:lnSpc>
                <a:spcPct val="100000"/>
              </a:lnSpc>
              <a:spcBef>
                <a:spcPts val="0"/>
              </a:spcBef>
              <a:spcAft>
                <a:spcPts val="0"/>
              </a:spcAft>
              <a:buClr>
                <a:schemeClr val="dk1"/>
              </a:buClr>
              <a:buSzPts val="2600"/>
              <a:buFont typeface="Inter Medium"/>
              <a:buNone/>
              <a:defRPr sz="2600" b="0" i="0" u="none" strike="noStrike" cap="none">
                <a:solidFill>
                  <a:schemeClr val="dk1"/>
                </a:solidFill>
                <a:latin typeface="Inter Medium"/>
                <a:ea typeface="Inter Medium"/>
                <a:cs typeface="Inter Medium"/>
                <a:sym typeface="Inter Medium"/>
              </a:defRPr>
            </a:lvl3pPr>
            <a:lvl4pPr marR="0" lvl="3" algn="l" rtl="0">
              <a:lnSpc>
                <a:spcPct val="100000"/>
              </a:lnSpc>
              <a:spcBef>
                <a:spcPts val="0"/>
              </a:spcBef>
              <a:spcAft>
                <a:spcPts val="0"/>
              </a:spcAft>
              <a:buClr>
                <a:schemeClr val="dk1"/>
              </a:buClr>
              <a:buSzPts val="2600"/>
              <a:buFont typeface="Inter Medium"/>
              <a:buNone/>
              <a:defRPr sz="2600" b="0" i="0" u="none" strike="noStrike" cap="none">
                <a:solidFill>
                  <a:schemeClr val="dk1"/>
                </a:solidFill>
                <a:latin typeface="Inter Medium"/>
                <a:ea typeface="Inter Medium"/>
                <a:cs typeface="Inter Medium"/>
                <a:sym typeface="Inter Medium"/>
              </a:defRPr>
            </a:lvl4pPr>
            <a:lvl5pPr marR="0" lvl="4" algn="l" rtl="0">
              <a:lnSpc>
                <a:spcPct val="100000"/>
              </a:lnSpc>
              <a:spcBef>
                <a:spcPts val="0"/>
              </a:spcBef>
              <a:spcAft>
                <a:spcPts val="0"/>
              </a:spcAft>
              <a:buClr>
                <a:schemeClr val="dk1"/>
              </a:buClr>
              <a:buSzPts val="2600"/>
              <a:buFont typeface="Inter Medium"/>
              <a:buNone/>
              <a:defRPr sz="2600" b="0" i="0" u="none" strike="noStrike" cap="none">
                <a:solidFill>
                  <a:schemeClr val="dk1"/>
                </a:solidFill>
                <a:latin typeface="Inter Medium"/>
                <a:ea typeface="Inter Medium"/>
                <a:cs typeface="Inter Medium"/>
                <a:sym typeface="Inter Medium"/>
              </a:defRPr>
            </a:lvl5pPr>
            <a:lvl6pPr marR="0" lvl="5" algn="l" rtl="0">
              <a:lnSpc>
                <a:spcPct val="100000"/>
              </a:lnSpc>
              <a:spcBef>
                <a:spcPts val="0"/>
              </a:spcBef>
              <a:spcAft>
                <a:spcPts val="0"/>
              </a:spcAft>
              <a:buClr>
                <a:schemeClr val="dk1"/>
              </a:buClr>
              <a:buSzPts val="2600"/>
              <a:buFont typeface="Inter Medium"/>
              <a:buNone/>
              <a:defRPr sz="2600" b="0" i="0" u="none" strike="noStrike" cap="none">
                <a:solidFill>
                  <a:schemeClr val="dk1"/>
                </a:solidFill>
                <a:latin typeface="Inter Medium"/>
                <a:ea typeface="Inter Medium"/>
                <a:cs typeface="Inter Medium"/>
                <a:sym typeface="Inter Medium"/>
              </a:defRPr>
            </a:lvl6pPr>
            <a:lvl7pPr marR="0" lvl="6" algn="l" rtl="0">
              <a:lnSpc>
                <a:spcPct val="100000"/>
              </a:lnSpc>
              <a:spcBef>
                <a:spcPts val="0"/>
              </a:spcBef>
              <a:spcAft>
                <a:spcPts val="0"/>
              </a:spcAft>
              <a:buClr>
                <a:schemeClr val="dk1"/>
              </a:buClr>
              <a:buSzPts val="2600"/>
              <a:buFont typeface="Inter Medium"/>
              <a:buNone/>
              <a:defRPr sz="2600" b="0" i="0" u="none" strike="noStrike" cap="none">
                <a:solidFill>
                  <a:schemeClr val="dk1"/>
                </a:solidFill>
                <a:latin typeface="Inter Medium"/>
                <a:ea typeface="Inter Medium"/>
                <a:cs typeface="Inter Medium"/>
                <a:sym typeface="Inter Medium"/>
              </a:defRPr>
            </a:lvl7pPr>
            <a:lvl8pPr marR="0" lvl="7" algn="l" rtl="0">
              <a:lnSpc>
                <a:spcPct val="100000"/>
              </a:lnSpc>
              <a:spcBef>
                <a:spcPts val="0"/>
              </a:spcBef>
              <a:spcAft>
                <a:spcPts val="0"/>
              </a:spcAft>
              <a:buClr>
                <a:schemeClr val="dk1"/>
              </a:buClr>
              <a:buSzPts val="2600"/>
              <a:buFont typeface="Inter Medium"/>
              <a:buNone/>
              <a:defRPr sz="2600" b="0" i="0" u="none" strike="noStrike" cap="none">
                <a:solidFill>
                  <a:schemeClr val="dk1"/>
                </a:solidFill>
                <a:latin typeface="Inter Medium"/>
                <a:ea typeface="Inter Medium"/>
                <a:cs typeface="Inter Medium"/>
                <a:sym typeface="Inter Medium"/>
              </a:defRPr>
            </a:lvl8pPr>
            <a:lvl9pPr marR="0" lvl="8" algn="l" rtl="0">
              <a:lnSpc>
                <a:spcPct val="100000"/>
              </a:lnSpc>
              <a:spcBef>
                <a:spcPts val="0"/>
              </a:spcBef>
              <a:spcAft>
                <a:spcPts val="0"/>
              </a:spcAft>
              <a:buClr>
                <a:schemeClr val="dk1"/>
              </a:buClr>
              <a:buSzPts val="2600"/>
              <a:buFont typeface="Inter Medium"/>
              <a:buNone/>
              <a:defRPr sz="2600" b="0" i="0" u="none" strike="noStrike" cap="none">
                <a:solidFill>
                  <a:schemeClr val="dk1"/>
                </a:solidFill>
                <a:latin typeface="Inter Medium"/>
                <a:ea typeface="Inter Medium"/>
                <a:cs typeface="Inter Medium"/>
                <a:sym typeface="Inter Medium"/>
              </a:defRPr>
            </a:lvl9pPr>
          </a:lstStyle>
          <a:p>
            <a:pPr algn="ctr"/>
            <a:r>
              <a:rPr lang="en-US" sz="1800" b="1" dirty="0">
                <a:solidFill>
                  <a:schemeClr val="tx1"/>
                </a:solidFill>
              </a:rPr>
              <a:t>VISION</a:t>
            </a:r>
            <a:endParaRPr lang="en-US" sz="1800" dirty="0">
              <a:solidFill>
                <a:schemeClr val="tx1"/>
              </a:solidFill>
            </a:endParaRPr>
          </a:p>
        </p:txBody>
      </p:sp>
      <p:sp>
        <p:nvSpPr>
          <p:cNvPr id="10" name="Google Shape;266;p38">
            <a:extLst>
              <a:ext uri="{FF2B5EF4-FFF2-40B4-BE49-F238E27FC236}">
                <a16:creationId xmlns:a16="http://schemas.microsoft.com/office/drawing/2014/main" id="{43AFAA32-1B93-5D9A-49CB-9C8FAD811ABF}"/>
              </a:ext>
            </a:extLst>
          </p:cNvPr>
          <p:cNvSpPr txBox="1">
            <a:spLocks/>
          </p:cNvSpPr>
          <p:nvPr/>
        </p:nvSpPr>
        <p:spPr>
          <a:xfrm>
            <a:off x="5611539" y="1737229"/>
            <a:ext cx="2023200" cy="431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Clr>
                <a:schemeClr val="dk1"/>
              </a:buClr>
              <a:buSzPts val="2600"/>
              <a:buFont typeface="Inter Medium"/>
              <a:buNone/>
              <a:defRPr sz="1800" b="1">
                <a:solidFill>
                  <a:srgbClr val="000099"/>
                </a:solidFill>
                <a:latin typeface="Inter Medium"/>
                <a:ea typeface="Inter Medium"/>
                <a:cs typeface="Inter Medium"/>
              </a:defRPr>
            </a:lvl1pPr>
            <a:lvl2pPr>
              <a:buClr>
                <a:schemeClr val="dk1"/>
              </a:buClr>
              <a:buSzPts val="2600"/>
              <a:buFont typeface="Inter Medium"/>
              <a:buNone/>
              <a:defRPr sz="2600">
                <a:solidFill>
                  <a:schemeClr val="dk1"/>
                </a:solidFill>
                <a:latin typeface="Inter Medium"/>
                <a:ea typeface="Inter Medium"/>
                <a:cs typeface="Inter Medium"/>
              </a:defRPr>
            </a:lvl2pPr>
            <a:lvl3pPr>
              <a:buClr>
                <a:schemeClr val="dk1"/>
              </a:buClr>
              <a:buSzPts val="2600"/>
              <a:buFont typeface="Inter Medium"/>
              <a:buNone/>
              <a:defRPr sz="2600">
                <a:solidFill>
                  <a:schemeClr val="dk1"/>
                </a:solidFill>
                <a:latin typeface="Inter Medium"/>
                <a:ea typeface="Inter Medium"/>
                <a:cs typeface="Inter Medium"/>
              </a:defRPr>
            </a:lvl3pPr>
            <a:lvl4pPr>
              <a:buClr>
                <a:schemeClr val="dk1"/>
              </a:buClr>
              <a:buSzPts val="2600"/>
              <a:buFont typeface="Inter Medium"/>
              <a:buNone/>
              <a:defRPr sz="2600">
                <a:solidFill>
                  <a:schemeClr val="dk1"/>
                </a:solidFill>
                <a:latin typeface="Inter Medium"/>
                <a:ea typeface="Inter Medium"/>
                <a:cs typeface="Inter Medium"/>
              </a:defRPr>
            </a:lvl4pPr>
            <a:lvl5pPr>
              <a:buClr>
                <a:schemeClr val="dk1"/>
              </a:buClr>
              <a:buSzPts val="2600"/>
              <a:buFont typeface="Inter Medium"/>
              <a:buNone/>
              <a:defRPr sz="2600">
                <a:solidFill>
                  <a:schemeClr val="dk1"/>
                </a:solidFill>
                <a:latin typeface="Inter Medium"/>
                <a:ea typeface="Inter Medium"/>
                <a:cs typeface="Inter Medium"/>
              </a:defRPr>
            </a:lvl5pPr>
            <a:lvl6pPr>
              <a:buClr>
                <a:schemeClr val="dk1"/>
              </a:buClr>
              <a:buSzPts val="2600"/>
              <a:buFont typeface="Inter Medium"/>
              <a:buNone/>
              <a:defRPr sz="2600">
                <a:solidFill>
                  <a:schemeClr val="dk1"/>
                </a:solidFill>
                <a:latin typeface="Inter Medium"/>
                <a:ea typeface="Inter Medium"/>
                <a:cs typeface="Inter Medium"/>
              </a:defRPr>
            </a:lvl6pPr>
            <a:lvl7pPr>
              <a:buClr>
                <a:schemeClr val="dk1"/>
              </a:buClr>
              <a:buSzPts val="2600"/>
              <a:buFont typeface="Inter Medium"/>
              <a:buNone/>
              <a:defRPr sz="2600">
                <a:solidFill>
                  <a:schemeClr val="dk1"/>
                </a:solidFill>
                <a:latin typeface="Inter Medium"/>
                <a:ea typeface="Inter Medium"/>
                <a:cs typeface="Inter Medium"/>
              </a:defRPr>
            </a:lvl7pPr>
            <a:lvl8pPr>
              <a:buClr>
                <a:schemeClr val="dk1"/>
              </a:buClr>
              <a:buSzPts val="2600"/>
              <a:buFont typeface="Inter Medium"/>
              <a:buNone/>
              <a:defRPr sz="2600">
                <a:solidFill>
                  <a:schemeClr val="dk1"/>
                </a:solidFill>
                <a:latin typeface="Inter Medium"/>
                <a:ea typeface="Inter Medium"/>
                <a:cs typeface="Inter Medium"/>
              </a:defRPr>
            </a:lvl8pPr>
            <a:lvl9pPr>
              <a:buClr>
                <a:schemeClr val="dk1"/>
              </a:buClr>
              <a:buSzPts val="2600"/>
              <a:buFont typeface="Inter Medium"/>
              <a:buNone/>
              <a:defRPr sz="2600">
                <a:solidFill>
                  <a:schemeClr val="dk1"/>
                </a:solidFill>
                <a:latin typeface="Inter Medium"/>
                <a:ea typeface="Inter Medium"/>
                <a:cs typeface="Inter Medium"/>
              </a:defRPr>
            </a:lvl9pPr>
          </a:lstStyle>
          <a:p>
            <a:r>
              <a:rPr lang="en-US" dirty="0">
                <a:solidFill>
                  <a:schemeClr val="tx1"/>
                </a:solidFill>
              </a:rPr>
              <a:t>MISSION</a:t>
            </a:r>
          </a:p>
        </p:txBody>
      </p:sp>
      <p:sp>
        <p:nvSpPr>
          <p:cNvPr id="11" name="Google Shape;199;p33">
            <a:extLst>
              <a:ext uri="{FF2B5EF4-FFF2-40B4-BE49-F238E27FC236}">
                <a16:creationId xmlns:a16="http://schemas.microsoft.com/office/drawing/2014/main" id="{9E6609D2-0C10-5CC6-C891-C636FFAA7DE3}"/>
              </a:ext>
            </a:extLst>
          </p:cNvPr>
          <p:cNvSpPr txBox="1">
            <a:spLocks noGrp="1"/>
          </p:cNvSpPr>
          <p:nvPr>
            <p:ph type="body" idx="1"/>
          </p:nvPr>
        </p:nvSpPr>
        <p:spPr>
          <a:xfrm>
            <a:off x="911315" y="2078188"/>
            <a:ext cx="2981318" cy="1574029"/>
          </a:xfrm>
          <a:prstGeom prst="rect">
            <a:avLst/>
          </a:prstGeom>
        </p:spPr>
        <p:txBody>
          <a:bodyPr spcFirstLastPara="1" wrap="square" lIns="91425" tIns="91425" rIns="91425" bIns="91425" anchor="t" anchorCtr="0">
            <a:noAutofit/>
          </a:bodyPr>
          <a:lstStyle/>
          <a:p>
            <a:pPr marL="0" indent="0" algn="ctr">
              <a:lnSpc>
                <a:spcPct val="150000"/>
              </a:lnSpc>
              <a:buNone/>
            </a:pPr>
            <a:r>
              <a:rPr lang="en-US" sz="1050" dirty="0">
                <a:solidFill>
                  <a:schemeClr val="tx1"/>
                </a:solidFill>
                <a:latin typeface="Inter Medium"/>
                <a:ea typeface="Inter Medium"/>
                <a:sym typeface="Inter Medium"/>
              </a:rPr>
              <a:t>To become the leading real estate academy in the Egypt then the region, to have an excellent reputation for the content and the credits we provide for the professionals that shall be recognized for excellence in education and industry impact. </a:t>
            </a:r>
          </a:p>
        </p:txBody>
      </p:sp>
      <p:sp>
        <p:nvSpPr>
          <p:cNvPr id="12" name="Google Shape;199;p33">
            <a:extLst>
              <a:ext uri="{FF2B5EF4-FFF2-40B4-BE49-F238E27FC236}">
                <a16:creationId xmlns:a16="http://schemas.microsoft.com/office/drawing/2014/main" id="{4E6B8B77-C158-4A13-52D0-9824BA79464D}"/>
              </a:ext>
            </a:extLst>
          </p:cNvPr>
          <p:cNvSpPr txBox="1">
            <a:spLocks/>
          </p:cNvSpPr>
          <p:nvPr/>
        </p:nvSpPr>
        <p:spPr>
          <a:xfrm>
            <a:off x="5058936" y="2102956"/>
            <a:ext cx="3128405" cy="1558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lgn="ctr">
              <a:lnSpc>
                <a:spcPct val="150000"/>
              </a:lnSpc>
              <a:buFont typeface="Roboto"/>
              <a:buNone/>
            </a:pPr>
            <a:r>
              <a:rPr lang="en-US" sz="1050" dirty="0">
                <a:solidFill>
                  <a:schemeClr val="tx1"/>
                </a:solidFill>
                <a:latin typeface="Inter Medium"/>
                <a:ea typeface="Inter Medium"/>
                <a:sym typeface="Inter Medium"/>
              </a:rPr>
              <a:t>To empower real estate professionals through comprehensive, practical, and accredited training programs that enhance expertise, compliance, and career success. Also, to make Egypt a more standardized marketplace in terms of professionals and reporting.</a:t>
            </a:r>
          </a:p>
        </p:txBody>
      </p:sp>
      <p:sp>
        <p:nvSpPr>
          <p:cNvPr id="13" name="Google Shape;1952;p55">
            <a:extLst>
              <a:ext uri="{FF2B5EF4-FFF2-40B4-BE49-F238E27FC236}">
                <a16:creationId xmlns:a16="http://schemas.microsoft.com/office/drawing/2014/main" id="{BA6D3FD0-C29A-CFE6-4591-C41CFB7A9B7E}"/>
              </a:ext>
            </a:extLst>
          </p:cNvPr>
          <p:cNvSpPr/>
          <p:nvPr/>
        </p:nvSpPr>
        <p:spPr>
          <a:xfrm>
            <a:off x="6482618" y="1370212"/>
            <a:ext cx="416202" cy="38676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969;p55">
            <a:extLst>
              <a:ext uri="{FF2B5EF4-FFF2-40B4-BE49-F238E27FC236}">
                <a16:creationId xmlns:a16="http://schemas.microsoft.com/office/drawing/2014/main" id="{E3F8032C-323C-955B-72D8-8E8B7C43DE78}"/>
              </a:ext>
            </a:extLst>
          </p:cNvPr>
          <p:cNvGrpSpPr/>
          <p:nvPr/>
        </p:nvGrpSpPr>
        <p:grpSpPr>
          <a:xfrm>
            <a:off x="2109183" y="1430294"/>
            <a:ext cx="585583" cy="285012"/>
            <a:chOff x="7989683" y="2350207"/>
            <a:chExt cx="332761" cy="234066"/>
          </a:xfrm>
          <a:solidFill>
            <a:schemeClr val="tx1"/>
          </a:solidFill>
        </p:grpSpPr>
        <p:sp>
          <p:nvSpPr>
            <p:cNvPr id="15" name="Google Shape;1970;p55">
              <a:extLst>
                <a:ext uri="{FF2B5EF4-FFF2-40B4-BE49-F238E27FC236}">
                  <a16:creationId xmlns:a16="http://schemas.microsoft.com/office/drawing/2014/main" id="{BEB13DC5-C538-BB01-F32D-88DB7624D619}"/>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71;p55">
              <a:extLst>
                <a:ext uri="{FF2B5EF4-FFF2-40B4-BE49-F238E27FC236}">
                  <a16:creationId xmlns:a16="http://schemas.microsoft.com/office/drawing/2014/main" id="{453057FF-9A3B-53D1-5737-C42577C1A8BD}"/>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72;p55">
              <a:extLst>
                <a:ext uri="{FF2B5EF4-FFF2-40B4-BE49-F238E27FC236}">
                  <a16:creationId xmlns:a16="http://schemas.microsoft.com/office/drawing/2014/main" id="{FD4A7B2F-42CA-206E-B501-85CDB2F837F0}"/>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73;p55">
              <a:extLst>
                <a:ext uri="{FF2B5EF4-FFF2-40B4-BE49-F238E27FC236}">
                  <a16:creationId xmlns:a16="http://schemas.microsoft.com/office/drawing/2014/main" id="{3A007724-845A-BF9C-A97D-AF8E18FF2C3B}"/>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74;p55">
              <a:extLst>
                <a:ext uri="{FF2B5EF4-FFF2-40B4-BE49-F238E27FC236}">
                  <a16:creationId xmlns:a16="http://schemas.microsoft.com/office/drawing/2014/main" id="{C4C5348A-B6EC-DE8B-1F80-4519C9063C81}"/>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75;p55">
              <a:extLst>
                <a:ext uri="{FF2B5EF4-FFF2-40B4-BE49-F238E27FC236}">
                  <a16:creationId xmlns:a16="http://schemas.microsoft.com/office/drawing/2014/main" id="{B773B7D9-A3EB-AD5A-FC33-CA50C5F8BB8E}"/>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6613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698A313F-E169-F884-4A35-9F469C64E640}"/>
            </a:ext>
          </a:extLst>
        </p:cNvPr>
        <p:cNvGrpSpPr/>
        <p:nvPr/>
      </p:nvGrpSpPr>
      <p:grpSpPr>
        <a:xfrm>
          <a:off x="0" y="0"/>
          <a:ext cx="0" cy="0"/>
          <a:chOff x="0" y="0"/>
          <a:chExt cx="0" cy="0"/>
        </a:xfrm>
      </p:grpSpPr>
      <p:sp>
        <p:nvSpPr>
          <p:cNvPr id="198" name="Google Shape;198;p33">
            <a:extLst>
              <a:ext uri="{FF2B5EF4-FFF2-40B4-BE49-F238E27FC236}">
                <a16:creationId xmlns:a16="http://schemas.microsoft.com/office/drawing/2014/main" id="{B578347C-0B8E-E477-EB57-BA783E2E76F6}"/>
              </a:ext>
            </a:extLst>
          </p:cNvPr>
          <p:cNvSpPr txBox="1">
            <a:spLocks noGrp="1"/>
          </p:cNvSpPr>
          <p:nvPr>
            <p:ph type="title"/>
          </p:nvPr>
        </p:nvSpPr>
        <p:spPr>
          <a:xfrm>
            <a:off x="475256" y="375451"/>
            <a:ext cx="7717500" cy="5894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t>EXECUTIVE SUMMARY</a:t>
            </a:r>
            <a:endParaRPr sz="3200" b="1" dirty="0"/>
          </a:p>
        </p:txBody>
      </p:sp>
      <p:sp>
        <p:nvSpPr>
          <p:cNvPr id="4" name="TextBox 3">
            <a:extLst>
              <a:ext uri="{FF2B5EF4-FFF2-40B4-BE49-F238E27FC236}">
                <a16:creationId xmlns:a16="http://schemas.microsoft.com/office/drawing/2014/main" id="{392B0C1D-2CA1-43AB-8D5C-DC5FACB0C770}"/>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sp>
        <p:nvSpPr>
          <p:cNvPr id="2" name="Google Shape;199;p33">
            <a:extLst>
              <a:ext uri="{FF2B5EF4-FFF2-40B4-BE49-F238E27FC236}">
                <a16:creationId xmlns:a16="http://schemas.microsoft.com/office/drawing/2014/main" id="{A6417FDA-35CB-3603-8844-93FA13122764}"/>
              </a:ext>
            </a:extLst>
          </p:cNvPr>
          <p:cNvSpPr txBox="1">
            <a:spLocks/>
          </p:cNvSpPr>
          <p:nvPr/>
        </p:nvSpPr>
        <p:spPr>
          <a:xfrm>
            <a:off x="299150" y="1112843"/>
            <a:ext cx="6223570" cy="29178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15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r>
              <a:rPr lang="en-US" b="1" dirty="0"/>
              <a:t>Competitive Edge:</a:t>
            </a:r>
          </a:p>
          <a:p>
            <a:pPr marL="139700" indent="0">
              <a:buNone/>
            </a:pPr>
            <a:endParaRPr lang="en-US" b="1" dirty="0"/>
          </a:p>
          <a:p>
            <a:pPr lvl="1">
              <a:lnSpc>
                <a:spcPct val="100000"/>
              </a:lnSpc>
              <a:buFont typeface="Wingdings" panose="05000000000000000000" pitchFamily="2" charset="2"/>
              <a:buChar char="Ø"/>
            </a:pPr>
            <a:r>
              <a:rPr lang="en-US" sz="1000" b="1" dirty="0"/>
              <a:t>Local Expertise:</a:t>
            </a:r>
            <a:r>
              <a:rPr lang="en-US" sz="1000" dirty="0"/>
              <a:t> Courses adapted to regional laws, market trends, and cultural behaviors.</a:t>
            </a:r>
          </a:p>
          <a:p>
            <a:pPr lvl="1">
              <a:lnSpc>
                <a:spcPct val="100000"/>
              </a:lnSpc>
              <a:buFont typeface="Wingdings" panose="05000000000000000000" pitchFamily="2" charset="2"/>
              <a:buChar char="Ø"/>
            </a:pPr>
            <a:r>
              <a:rPr lang="en-US" sz="1000" b="1" dirty="0"/>
              <a:t>Industry Partnerships:</a:t>
            </a:r>
            <a:r>
              <a:rPr lang="en-US" sz="1000" dirty="0"/>
              <a:t> Collaboration with real estate firms, brokers, and regulatory bodies.</a:t>
            </a:r>
          </a:p>
          <a:p>
            <a:pPr lvl="1">
              <a:lnSpc>
                <a:spcPct val="100000"/>
              </a:lnSpc>
              <a:buFont typeface="Wingdings" panose="05000000000000000000" pitchFamily="2" charset="2"/>
              <a:buChar char="Ø"/>
            </a:pPr>
            <a:r>
              <a:rPr lang="en-US" sz="1000" b="1" dirty="0"/>
              <a:t>Hybrid Learning Model:</a:t>
            </a:r>
            <a:r>
              <a:rPr lang="en-US" sz="1000" dirty="0"/>
              <a:t> Combines digital convenience with in-person networking.</a:t>
            </a:r>
          </a:p>
          <a:p>
            <a:pPr lvl="1">
              <a:lnSpc>
                <a:spcPct val="100000"/>
              </a:lnSpc>
              <a:buFont typeface="Wingdings" panose="05000000000000000000" pitchFamily="2" charset="2"/>
              <a:buChar char="Ø"/>
            </a:pPr>
            <a:r>
              <a:rPr lang="en-US" sz="1000" b="1" dirty="0"/>
              <a:t>Career Support:</a:t>
            </a:r>
            <a:r>
              <a:rPr lang="en-US" sz="1000" dirty="0"/>
              <a:t> Job placement assistance, mentorship, and networking events.</a:t>
            </a:r>
          </a:p>
          <a:p>
            <a:pPr lvl="1">
              <a:lnSpc>
                <a:spcPct val="150000"/>
              </a:lnSpc>
              <a:buFont typeface="Wingdings" panose="05000000000000000000" pitchFamily="2" charset="2"/>
              <a:buChar char="Ø"/>
            </a:pPr>
            <a:endParaRPr lang="en-US" sz="1000" dirty="0"/>
          </a:p>
          <a:p>
            <a:pPr lvl="1">
              <a:lnSpc>
                <a:spcPct val="150000"/>
              </a:lnSpc>
              <a:buFont typeface="Wingdings" panose="05000000000000000000" pitchFamily="2" charset="2"/>
              <a:buChar char="Ø"/>
            </a:pPr>
            <a:endParaRPr lang="en-US" sz="1000" dirty="0"/>
          </a:p>
          <a:p>
            <a:r>
              <a:rPr lang="en-US" b="1" dirty="0"/>
              <a:t>Revenue Model</a:t>
            </a:r>
          </a:p>
          <a:p>
            <a:endParaRPr lang="en-US" sz="1000" dirty="0">
              <a:latin typeface="Inter Medium" panose="020B0604020202020204" charset="0"/>
              <a:ea typeface="Inter Medium" panose="020B0604020202020204" charset="0"/>
            </a:endParaRPr>
          </a:p>
          <a:p>
            <a:pPr marL="768350" lvl="1" indent="-171450">
              <a:buFont typeface="Wingdings" panose="05000000000000000000" pitchFamily="2" charset="2"/>
              <a:buChar char="Ø"/>
            </a:pPr>
            <a:r>
              <a:rPr lang="en-US" sz="1000" b="1" dirty="0">
                <a:latin typeface="Inter Medium" panose="020B0604020202020204" charset="0"/>
                <a:ea typeface="Inter Medium" panose="020B0604020202020204" charset="0"/>
              </a:rPr>
              <a:t>Course Fees </a:t>
            </a:r>
            <a:r>
              <a:rPr lang="en-US" sz="1000" dirty="0">
                <a:latin typeface="Inter Medium" panose="020B0604020202020204" charset="0"/>
                <a:ea typeface="Inter Medium" panose="020B0604020202020204" charset="0"/>
              </a:rPr>
              <a:t>(Certification programs, short courses, masterclasses)</a:t>
            </a:r>
          </a:p>
          <a:p>
            <a:pPr marL="768350" lvl="1" indent="-171450">
              <a:buFont typeface="Wingdings" panose="05000000000000000000" pitchFamily="2" charset="2"/>
              <a:buChar char="Ø"/>
            </a:pPr>
            <a:r>
              <a:rPr lang="en-US" sz="1000" b="1" dirty="0">
                <a:latin typeface="Inter Medium" panose="020B0604020202020204" charset="0"/>
                <a:ea typeface="Inter Medium" panose="020B0604020202020204" charset="0"/>
              </a:rPr>
              <a:t>Corporate Training</a:t>
            </a:r>
            <a:r>
              <a:rPr lang="en-US" sz="1000" dirty="0">
                <a:latin typeface="Inter Medium" panose="020B0604020202020204" charset="0"/>
                <a:ea typeface="Inter Medium" panose="020B0604020202020204" charset="0"/>
              </a:rPr>
              <a:t> (B2B partnerships with agencies, developers, banks)</a:t>
            </a:r>
          </a:p>
          <a:p>
            <a:pPr marL="768350" lvl="1" indent="-171450">
              <a:buFont typeface="Wingdings" panose="05000000000000000000" pitchFamily="2" charset="2"/>
              <a:buChar char="Ø"/>
            </a:pPr>
            <a:r>
              <a:rPr lang="en-US" sz="1000" b="1" dirty="0">
                <a:latin typeface="Inter Medium" panose="020B0604020202020204" charset="0"/>
                <a:ea typeface="Inter Medium" panose="020B0604020202020204" charset="0"/>
              </a:rPr>
              <a:t>Membership Subscriptions</a:t>
            </a:r>
            <a:r>
              <a:rPr lang="en-US" sz="1000" dirty="0">
                <a:latin typeface="Inter Medium" panose="020B0604020202020204" charset="0"/>
                <a:ea typeface="Inter Medium" panose="020B0604020202020204" charset="0"/>
              </a:rPr>
              <a:t> (Exclusive resources, ongoing coaching)</a:t>
            </a:r>
          </a:p>
          <a:p>
            <a:pPr marL="768350" lvl="1" indent="-171450">
              <a:buFont typeface="Wingdings" panose="05000000000000000000" pitchFamily="2" charset="2"/>
              <a:buChar char="Ø"/>
            </a:pPr>
            <a:r>
              <a:rPr lang="en-US" sz="1000" b="1" dirty="0">
                <a:solidFill>
                  <a:schemeClr val="tx1"/>
                </a:solidFill>
                <a:latin typeface="Inter Medium" panose="020B0604020202020204" charset="0"/>
                <a:ea typeface="Inter Medium" panose="020B0604020202020204" charset="0"/>
              </a:rPr>
              <a:t>Sponsored mega gatherings </a:t>
            </a:r>
            <a:r>
              <a:rPr lang="en-US" sz="1000" dirty="0">
                <a:latin typeface="Inter Medium" panose="020B0604020202020204" charset="0"/>
                <a:ea typeface="Inter Medium" panose="020B0604020202020204" charset="0"/>
              </a:rPr>
              <a:t>by big developers for aspiring professionals.</a:t>
            </a:r>
          </a:p>
          <a:p>
            <a:pPr marL="768350" lvl="1" indent="-171450">
              <a:buFont typeface="Wingdings" panose="05000000000000000000" pitchFamily="2" charset="2"/>
              <a:buChar char="Ø"/>
            </a:pPr>
            <a:r>
              <a:rPr lang="en-US" sz="1000" b="1" dirty="0">
                <a:latin typeface="Inter Medium" panose="020B0604020202020204" charset="0"/>
                <a:ea typeface="Inter Medium" panose="020B0604020202020204" charset="0"/>
              </a:rPr>
              <a:t>Exam Preparation &amp; Licensing Support</a:t>
            </a:r>
            <a:endParaRPr lang="en-US" sz="1000" dirty="0">
              <a:solidFill>
                <a:srgbClr val="002060"/>
              </a:solidFill>
              <a:latin typeface="Inter Medium" panose="020B0604020202020204" charset="0"/>
              <a:ea typeface="Inter Medium" panose="020B0604020202020204" charset="0"/>
              <a:sym typeface="Inter Medium"/>
            </a:endParaRPr>
          </a:p>
        </p:txBody>
      </p:sp>
      <p:pic>
        <p:nvPicPr>
          <p:cNvPr id="6" name="Picture 5">
            <a:extLst>
              <a:ext uri="{FF2B5EF4-FFF2-40B4-BE49-F238E27FC236}">
                <a16:creationId xmlns:a16="http://schemas.microsoft.com/office/drawing/2014/main" id="{6B82B521-9CAB-E3EE-C401-FE973C40522B}"/>
              </a:ext>
            </a:extLst>
          </p:cNvPr>
          <p:cNvPicPr>
            <a:picLocks noChangeAspect="1"/>
          </p:cNvPicPr>
          <p:nvPr/>
        </p:nvPicPr>
        <p:blipFill>
          <a:blip r:embed="rId3"/>
          <a:stretch>
            <a:fillRect/>
          </a:stretch>
        </p:blipFill>
        <p:spPr>
          <a:xfrm>
            <a:off x="7396620" y="3573173"/>
            <a:ext cx="1284448" cy="1284448"/>
          </a:xfrm>
          <a:prstGeom prst="rect">
            <a:avLst/>
          </a:prstGeom>
        </p:spPr>
      </p:pic>
      <p:sp>
        <p:nvSpPr>
          <p:cNvPr id="3" name="Google Shape;226;p35">
            <a:extLst>
              <a:ext uri="{FF2B5EF4-FFF2-40B4-BE49-F238E27FC236}">
                <a16:creationId xmlns:a16="http://schemas.microsoft.com/office/drawing/2014/main" id="{8989A66D-43D3-07EF-AB4C-AF82B6BAD682}"/>
              </a:ext>
            </a:extLst>
          </p:cNvPr>
          <p:cNvSpPr txBox="1">
            <a:spLocks/>
          </p:cNvSpPr>
          <p:nvPr/>
        </p:nvSpPr>
        <p:spPr>
          <a:xfrm>
            <a:off x="1453830" y="4215397"/>
            <a:ext cx="5942789" cy="47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171450" indent="-171450">
              <a:buClr>
                <a:schemeClr val="dk1"/>
              </a:buClr>
              <a:buSzPts val="1200"/>
              <a:buFont typeface="Arial" panose="020B0604020202020204" pitchFamily="34" charset="0"/>
              <a:buChar char="•"/>
              <a:defRPr sz="1100">
                <a:solidFill>
                  <a:schemeClr val="dk1"/>
                </a:solidFill>
                <a:latin typeface="Roboto"/>
                <a:ea typeface="Roboto"/>
                <a:cs typeface="Roboto"/>
              </a:defRPr>
            </a:lvl1pPr>
            <a:lvl2pPr marL="914400" indent="-304800" algn="ctr">
              <a:buClr>
                <a:schemeClr val="dk1"/>
              </a:buClr>
              <a:buSzPts val="1200"/>
              <a:buFont typeface="Roboto"/>
              <a:buNone/>
              <a:defRPr sz="1200">
                <a:solidFill>
                  <a:schemeClr val="dk1"/>
                </a:solidFill>
                <a:latin typeface="Roboto"/>
                <a:ea typeface="Roboto"/>
                <a:cs typeface="Roboto"/>
              </a:defRPr>
            </a:lvl2pPr>
            <a:lvl3pPr marL="1371600" indent="-304800" algn="ctr">
              <a:buClr>
                <a:schemeClr val="dk1"/>
              </a:buClr>
              <a:buSzPts val="1200"/>
              <a:buFont typeface="Roboto"/>
              <a:buNone/>
              <a:defRPr sz="1200">
                <a:solidFill>
                  <a:schemeClr val="dk1"/>
                </a:solidFill>
                <a:latin typeface="Roboto"/>
                <a:ea typeface="Roboto"/>
                <a:cs typeface="Roboto"/>
              </a:defRPr>
            </a:lvl3pPr>
            <a:lvl4pPr marL="1828800" indent="-304800" algn="ctr">
              <a:buClr>
                <a:schemeClr val="dk1"/>
              </a:buClr>
              <a:buSzPts val="1200"/>
              <a:buFont typeface="Roboto"/>
              <a:buNone/>
              <a:defRPr sz="1200">
                <a:solidFill>
                  <a:schemeClr val="dk1"/>
                </a:solidFill>
                <a:latin typeface="Roboto"/>
                <a:ea typeface="Roboto"/>
                <a:cs typeface="Roboto"/>
              </a:defRPr>
            </a:lvl4pPr>
            <a:lvl5pPr marL="2286000" indent="-304800" algn="ctr">
              <a:buClr>
                <a:schemeClr val="dk1"/>
              </a:buClr>
              <a:buSzPts val="1200"/>
              <a:buFont typeface="Roboto"/>
              <a:buNone/>
              <a:defRPr sz="1200">
                <a:solidFill>
                  <a:schemeClr val="dk1"/>
                </a:solidFill>
                <a:latin typeface="Roboto"/>
                <a:ea typeface="Roboto"/>
                <a:cs typeface="Roboto"/>
              </a:defRPr>
            </a:lvl5pPr>
            <a:lvl6pPr marL="2743200" indent="-304800" algn="ctr">
              <a:buClr>
                <a:schemeClr val="dk1"/>
              </a:buClr>
              <a:buSzPts val="1200"/>
              <a:buFont typeface="Roboto"/>
              <a:buNone/>
              <a:defRPr sz="1200">
                <a:solidFill>
                  <a:schemeClr val="dk1"/>
                </a:solidFill>
                <a:latin typeface="Roboto"/>
                <a:ea typeface="Roboto"/>
                <a:cs typeface="Roboto"/>
              </a:defRPr>
            </a:lvl6pPr>
            <a:lvl7pPr marL="3200400" indent="-304800" algn="ctr">
              <a:buClr>
                <a:schemeClr val="dk1"/>
              </a:buClr>
              <a:buSzPts val="1200"/>
              <a:buFont typeface="Roboto"/>
              <a:buNone/>
              <a:defRPr sz="1200">
                <a:solidFill>
                  <a:schemeClr val="dk1"/>
                </a:solidFill>
                <a:latin typeface="Roboto"/>
                <a:ea typeface="Roboto"/>
                <a:cs typeface="Roboto"/>
              </a:defRPr>
            </a:lvl7pPr>
            <a:lvl8pPr marL="3657600" indent="-304800" algn="ctr">
              <a:buClr>
                <a:schemeClr val="dk1"/>
              </a:buClr>
              <a:buSzPts val="1200"/>
              <a:buFont typeface="Roboto"/>
              <a:buNone/>
              <a:defRPr sz="1200">
                <a:solidFill>
                  <a:schemeClr val="dk1"/>
                </a:solidFill>
                <a:latin typeface="Roboto"/>
                <a:ea typeface="Roboto"/>
                <a:cs typeface="Roboto"/>
              </a:defRPr>
            </a:lvl8pPr>
            <a:lvl9pPr marL="4114800" indent="-304800" algn="ctr">
              <a:buClr>
                <a:schemeClr val="dk1"/>
              </a:buClr>
              <a:buSzPts val="1200"/>
              <a:buFont typeface="Roboto"/>
              <a:buNone/>
              <a:defRPr sz="1200">
                <a:solidFill>
                  <a:schemeClr val="dk1"/>
                </a:solidFill>
                <a:latin typeface="Roboto"/>
                <a:ea typeface="Roboto"/>
                <a:cs typeface="Roboto"/>
              </a:defRPr>
            </a:lvl9pPr>
          </a:lstStyle>
          <a:p>
            <a:pPr marL="0" indent="0" algn="ctr">
              <a:buNone/>
            </a:pPr>
            <a:r>
              <a:rPr lang="en-US" sz="1200" b="1" dirty="0" err="1">
                <a:solidFill>
                  <a:srgbClr val="000099"/>
                </a:solidFill>
              </a:rPr>
              <a:t>Etqan</a:t>
            </a:r>
            <a:r>
              <a:rPr lang="en-US" sz="1200" b="1" dirty="0">
                <a:solidFill>
                  <a:srgbClr val="000099"/>
                </a:solidFill>
              </a:rPr>
              <a:t> Academy is poised to revolutionize real estate education in the region by bridging the gap between theoretical knowledge and real-world success.</a:t>
            </a:r>
          </a:p>
        </p:txBody>
      </p:sp>
      <p:pic>
        <p:nvPicPr>
          <p:cNvPr id="8" name="Picture 7">
            <a:extLst>
              <a:ext uri="{FF2B5EF4-FFF2-40B4-BE49-F238E27FC236}">
                <a16:creationId xmlns:a16="http://schemas.microsoft.com/office/drawing/2014/main" id="{580B0D39-D479-D9C9-5DF4-11610D8B083B}"/>
              </a:ext>
            </a:extLst>
          </p:cNvPr>
          <p:cNvPicPr>
            <a:picLocks noChangeAspect="1"/>
          </p:cNvPicPr>
          <p:nvPr/>
        </p:nvPicPr>
        <p:blipFill>
          <a:blip r:embed="rId4">
            <a:alphaModFix amt="70000"/>
            <a:grayscl/>
          </a:blip>
          <a:stretch>
            <a:fillRect/>
          </a:stretch>
        </p:blipFill>
        <p:spPr>
          <a:xfrm>
            <a:off x="6834004" y="680311"/>
            <a:ext cx="1714500" cy="2571750"/>
          </a:xfrm>
          <a:prstGeom prst="rect">
            <a:avLst/>
          </a:prstGeom>
          <a:ln>
            <a:solidFill>
              <a:srgbClr val="000099"/>
            </a:solidFill>
          </a:ln>
        </p:spPr>
      </p:pic>
    </p:spTree>
    <p:extLst>
      <p:ext uri="{BB962C8B-B14F-4D97-AF65-F5344CB8AC3E}">
        <p14:creationId xmlns:p14="http://schemas.microsoft.com/office/powerpoint/2010/main" val="397240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5C89DADC-C0A3-1980-655A-AA526E2EB626}"/>
            </a:ext>
          </a:extLst>
        </p:cNvPr>
        <p:cNvGrpSpPr/>
        <p:nvPr/>
      </p:nvGrpSpPr>
      <p:grpSpPr>
        <a:xfrm>
          <a:off x="0" y="0"/>
          <a:ext cx="0" cy="0"/>
          <a:chOff x="0" y="0"/>
          <a:chExt cx="0" cy="0"/>
        </a:xfrm>
      </p:grpSpPr>
      <p:grpSp>
        <p:nvGrpSpPr>
          <p:cNvPr id="3" name="Google Shape;931;p50">
            <a:extLst>
              <a:ext uri="{FF2B5EF4-FFF2-40B4-BE49-F238E27FC236}">
                <a16:creationId xmlns:a16="http://schemas.microsoft.com/office/drawing/2014/main" id="{D3F95064-5BFF-54C2-A905-F75159956A6E}"/>
              </a:ext>
            </a:extLst>
          </p:cNvPr>
          <p:cNvGrpSpPr/>
          <p:nvPr/>
        </p:nvGrpSpPr>
        <p:grpSpPr>
          <a:xfrm>
            <a:off x="669717" y="552572"/>
            <a:ext cx="7754283" cy="4035604"/>
            <a:chOff x="233350" y="949250"/>
            <a:chExt cx="7137300" cy="3802300"/>
          </a:xfrm>
          <a:solidFill>
            <a:srgbClr val="000099">
              <a:alpha val="10000"/>
            </a:srgbClr>
          </a:solidFill>
        </p:grpSpPr>
        <p:sp>
          <p:nvSpPr>
            <p:cNvPr id="4" name="Google Shape;932;p50">
              <a:extLst>
                <a:ext uri="{FF2B5EF4-FFF2-40B4-BE49-F238E27FC236}">
                  <a16:creationId xmlns:a16="http://schemas.microsoft.com/office/drawing/2014/main" id="{D810D45F-7D27-1A75-B320-FA8F039DB6D4}"/>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33;p50">
              <a:extLst>
                <a:ext uri="{FF2B5EF4-FFF2-40B4-BE49-F238E27FC236}">
                  <a16:creationId xmlns:a16="http://schemas.microsoft.com/office/drawing/2014/main" id="{017A7785-E7ED-6793-7C28-A1B9EC9E81DB}"/>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4;p50">
              <a:extLst>
                <a:ext uri="{FF2B5EF4-FFF2-40B4-BE49-F238E27FC236}">
                  <a16:creationId xmlns:a16="http://schemas.microsoft.com/office/drawing/2014/main" id="{DFB6D0D3-F815-73CE-AEDC-7777F08A1945}"/>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5;p50">
              <a:extLst>
                <a:ext uri="{FF2B5EF4-FFF2-40B4-BE49-F238E27FC236}">
                  <a16:creationId xmlns:a16="http://schemas.microsoft.com/office/drawing/2014/main" id="{670B7CB7-AEB6-4694-78E6-7114CD7B63DE}"/>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6;p50">
              <a:extLst>
                <a:ext uri="{FF2B5EF4-FFF2-40B4-BE49-F238E27FC236}">
                  <a16:creationId xmlns:a16="http://schemas.microsoft.com/office/drawing/2014/main" id="{B90CFBD2-2A0E-8A6C-B1C6-FC32DC8811F8}"/>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7;p50">
              <a:extLst>
                <a:ext uri="{FF2B5EF4-FFF2-40B4-BE49-F238E27FC236}">
                  <a16:creationId xmlns:a16="http://schemas.microsoft.com/office/drawing/2014/main" id="{642446EF-6874-8C51-9635-3E7F15ACBDCF}"/>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8;p50">
              <a:extLst>
                <a:ext uri="{FF2B5EF4-FFF2-40B4-BE49-F238E27FC236}">
                  <a16:creationId xmlns:a16="http://schemas.microsoft.com/office/drawing/2014/main" id="{11704EF3-3370-5680-C1F8-AEECBB854765}"/>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9;p50">
              <a:extLst>
                <a:ext uri="{FF2B5EF4-FFF2-40B4-BE49-F238E27FC236}">
                  <a16:creationId xmlns:a16="http://schemas.microsoft.com/office/drawing/2014/main" id="{54FC4170-A815-9392-55C8-37C52C37C052}"/>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0;p50">
              <a:extLst>
                <a:ext uri="{FF2B5EF4-FFF2-40B4-BE49-F238E27FC236}">
                  <a16:creationId xmlns:a16="http://schemas.microsoft.com/office/drawing/2014/main" id="{95E2E625-DB63-4D38-43E2-5421E72D29DD}"/>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1;p50">
              <a:extLst>
                <a:ext uri="{FF2B5EF4-FFF2-40B4-BE49-F238E27FC236}">
                  <a16:creationId xmlns:a16="http://schemas.microsoft.com/office/drawing/2014/main" id="{293D5402-2A5F-B2D4-71FA-DAD596AC6C07}"/>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2;p50">
              <a:extLst>
                <a:ext uri="{FF2B5EF4-FFF2-40B4-BE49-F238E27FC236}">
                  <a16:creationId xmlns:a16="http://schemas.microsoft.com/office/drawing/2014/main" id="{F3A407E4-C0F2-4000-6EFF-002EFD5DA62C}"/>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3;p50">
              <a:extLst>
                <a:ext uri="{FF2B5EF4-FFF2-40B4-BE49-F238E27FC236}">
                  <a16:creationId xmlns:a16="http://schemas.microsoft.com/office/drawing/2014/main" id="{B01D5600-1EBC-80F2-0845-DE0CC747667F}"/>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4;p50">
              <a:extLst>
                <a:ext uri="{FF2B5EF4-FFF2-40B4-BE49-F238E27FC236}">
                  <a16:creationId xmlns:a16="http://schemas.microsoft.com/office/drawing/2014/main" id="{0FA1FDD6-0C4A-E7D9-0D2D-77601F886606}"/>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5;p50">
              <a:extLst>
                <a:ext uri="{FF2B5EF4-FFF2-40B4-BE49-F238E27FC236}">
                  <a16:creationId xmlns:a16="http://schemas.microsoft.com/office/drawing/2014/main" id="{90404865-8B6F-3AEA-0D57-81D6C09C3BC8}"/>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6;p50">
              <a:extLst>
                <a:ext uri="{FF2B5EF4-FFF2-40B4-BE49-F238E27FC236}">
                  <a16:creationId xmlns:a16="http://schemas.microsoft.com/office/drawing/2014/main" id="{76D39E1F-2BB4-480B-570C-DA6F6D639A58}"/>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7;p50">
              <a:extLst>
                <a:ext uri="{FF2B5EF4-FFF2-40B4-BE49-F238E27FC236}">
                  <a16:creationId xmlns:a16="http://schemas.microsoft.com/office/drawing/2014/main" id="{13CB639D-045F-2D1C-F04E-D3C855D0FB42}"/>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8;p50">
              <a:extLst>
                <a:ext uri="{FF2B5EF4-FFF2-40B4-BE49-F238E27FC236}">
                  <a16:creationId xmlns:a16="http://schemas.microsoft.com/office/drawing/2014/main" id="{A06CA4B5-D601-6023-4CA7-384CF9212B8E}"/>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9;p50">
              <a:extLst>
                <a:ext uri="{FF2B5EF4-FFF2-40B4-BE49-F238E27FC236}">
                  <a16:creationId xmlns:a16="http://schemas.microsoft.com/office/drawing/2014/main" id="{73088CEC-7491-85E4-9E80-3D820A173D83}"/>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0;p50">
              <a:extLst>
                <a:ext uri="{FF2B5EF4-FFF2-40B4-BE49-F238E27FC236}">
                  <a16:creationId xmlns:a16="http://schemas.microsoft.com/office/drawing/2014/main" id="{3C623909-5ADA-0F4F-94A8-18E14EBAFA69}"/>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1;p50">
              <a:extLst>
                <a:ext uri="{FF2B5EF4-FFF2-40B4-BE49-F238E27FC236}">
                  <a16:creationId xmlns:a16="http://schemas.microsoft.com/office/drawing/2014/main" id="{61A7B8BD-9B4E-3BD8-9064-BF43882F80FC}"/>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2;p50">
              <a:extLst>
                <a:ext uri="{FF2B5EF4-FFF2-40B4-BE49-F238E27FC236}">
                  <a16:creationId xmlns:a16="http://schemas.microsoft.com/office/drawing/2014/main" id="{022FA719-940D-1BDE-7D76-C57131880DDF}"/>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3;p50">
              <a:extLst>
                <a:ext uri="{FF2B5EF4-FFF2-40B4-BE49-F238E27FC236}">
                  <a16:creationId xmlns:a16="http://schemas.microsoft.com/office/drawing/2014/main" id="{A5B92867-DE06-6F70-9B33-30E3B15A0E84}"/>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4;p50">
              <a:extLst>
                <a:ext uri="{FF2B5EF4-FFF2-40B4-BE49-F238E27FC236}">
                  <a16:creationId xmlns:a16="http://schemas.microsoft.com/office/drawing/2014/main" id="{A5E78E79-C15D-E969-6B0C-579E99BAD7A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5;p50">
              <a:extLst>
                <a:ext uri="{FF2B5EF4-FFF2-40B4-BE49-F238E27FC236}">
                  <a16:creationId xmlns:a16="http://schemas.microsoft.com/office/drawing/2014/main" id="{75FD877F-7E46-0B10-E368-53A3160B9C0D}"/>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6;p50">
              <a:extLst>
                <a:ext uri="{FF2B5EF4-FFF2-40B4-BE49-F238E27FC236}">
                  <a16:creationId xmlns:a16="http://schemas.microsoft.com/office/drawing/2014/main" id="{28E7F27C-2608-1E1C-04EA-C83C8CC71EE0}"/>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7;p50">
              <a:extLst>
                <a:ext uri="{FF2B5EF4-FFF2-40B4-BE49-F238E27FC236}">
                  <a16:creationId xmlns:a16="http://schemas.microsoft.com/office/drawing/2014/main" id="{EBB9A1F4-E391-5B64-78EA-C4028B8C8EED}"/>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58;p50">
              <a:extLst>
                <a:ext uri="{FF2B5EF4-FFF2-40B4-BE49-F238E27FC236}">
                  <a16:creationId xmlns:a16="http://schemas.microsoft.com/office/drawing/2014/main" id="{8C5C514F-3D6A-8368-4A41-36955B72C868}"/>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9;p50">
              <a:extLst>
                <a:ext uri="{FF2B5EF4-FFF2-40B4-BE49-F238E27FC236}">
                  <a16:creationId xmlns:a16="http://schemas.microsoft.com/office/drawing/2014/main" id="{ECFADFCB-2EC6-696F-1E4A-3D852649A8C2}"/>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0;p50">
              <a:extLst>
                <a:ext uri="{FF2B5EF4-FFF2-40B4-BE49-F238E27FC236}">
                  <a16:creationId xmlns:a16="http://schemas.microsoft.com/office/drawing/2014/main" id="{3D0BD4BB-1B48-8F42-474C-401BDDB0BC25}"/>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1;p50">
              <a:extLst>
                <a:ext uri="{FF2B5EF4-FFF2-40B4-BE49-F238E27FC236}">
                  <a16:creationId xmlns:a16="http://schemas.microsoft.com/office/drawing/2014/main" id="{EBE71B3F-3AE1-5BDB-3D56-65758C88C5D4}"/>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62;p50">
              <a:extLst>
                <a:ext uri="{FF2B5EF4-FFF2-40B4-BE49-F238E27FC236}">
                  <a16:creationId xmlns:a16="http://schemas.microsoft.com/office/drawing/2014/main" id="{B701EC11-0E9A-45DA-6555-93C7C19896E2}"/>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3;p50">
              <a:extLst>
                <a:ext uri="{FF2B5EF4-FFF2-40B4-BE49-F238E27FC236}">
                  <a16:creationId xmlns:a16="http://schemas.microsoft.com/office/drawing/2014/main" id="{432F1D99-6DF6-689F-2777-A69E5E849BAA}"/>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64;p50">
              <a:extLst>
                <a:ext uri="{FF2B5EF4-FFF2-40B4-BE49-F238E27FC236}">
                  <a16:creationId xmlns:a16="http://schemas.microsoft.com/office/drawing/2014/main" id="{159647FE-962B-C50A-A2B2-0F98B09CE7B6}"/>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65;p50">
              <a:extLst>
                <a:ext uri="{FF2B5EF4-FFF2-40B4-BE49-F238E27FC236}">
                  <a16:creationId xmlns:a16="http://schemas.microsoft.com/office/drawing/2014/main" id="{3992505E-295F-76A0-CC0C-8F6926886A24}"/>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6;p50">
              <a:extLst>
                <a:ext uri="{FF2B5EF4-FFF2-40B4-BE49-F238E27FC236}">
                  <a16:creationId xmlns:a16="http://schemas.microsoft.com/office/drawing/2014/main" id="{3ED050E8-9CC8-44A3-EFA3-6BC1DE464407}"/>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67;p50">
              <a:extLst>
                <a:ext uri="{FF2B5EF4-FFF2-40B4-BE49-F238E27FC236}">
                  <a16:creationId xmlns:a16="http://schemas.microsoft.com/office/drawing/2014/main" id="{453A63CB-FC0E-961A-B601-9334996D741C}"/>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68;p50">
              <a:extLst>
                <a:ext uri="{FF2B5EF4-FFF2-40B4-BE49-F238E27FC236}">
                  <a16:creationId xmlns:a16="http://schemas.microsoft.com/office/drawing/2014/main" id="{A28AE819-B295-EA35-C42F-613B7A5F3DD1}"/>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9;p50">
              <a:extLst>
                <a:ext uri="{FF2B5EF4-FFF2-40B4-BE49-F238E27FC236}">
                  <a16:creationId xmlns:a16="http://schemas.microsoft.com/office/drawing/2014/main" id="{E572372A-E22A-0BF2-6658-D9CC42237632}"/>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70;p50">
              <a:extLst>
                <a:ext uri="{FF2B5EF4-FFF2-40B4-BE49-F238E27FC236}">
                  <a16:creationId xmlns:a16="http://schemas.microsoft.com/office/drawing/2014/main" id="{37EF61A4-5B7B-082C-A2D4-570C31B2C749}"/>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71;p50">
              <a:extLst>
                <a:ext uri="{FF2B5EF4-FFF2-40B4-BE49-F238E27FC236}">
                  <a16:creationId xmlns:a16="http://schemas.microsoft.com/office/drawing/2014/main" id="{655C13BE-9723-8E71-604F-3C7F776C427C}"/>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72;p50">
              <a:extLst>
                <a:ext uri="{FF2B5EF4-FFF2-40B4-BE49-F238E27FC236}">
                  <a16:creationId xmlns:a16="http://schemas.microsoft.com/office/drawing/2014/main" id="{F14D13B5-C4E8-D370-820E-6EDFF4CA581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73;p50">
              <a:extLst>
                <a:ext uri="{FF2B5EF4-FFF2-40B4-BE49-F238E27FC236}">
                  <a16:creationId xmlns:a16="http://schemas.microsoft.com/office/drawing/2014/main" id="{FC2D5FC6-B3DE-D3C1-AC97-0A33820E5ECE}"/>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74;p50">
              <a:extLst>
                <a:ext uri="{FF2B5EF4-FFF2-40B4-BE49-F238E27FC236}">
                  <a16:creationId xmlns:a16="http://schemas.microsoft.com/office/drawing/2014/main" id="{53FAFACA-05E7-3B6C-8DCC-B13FD2181B08}"/>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5;p50">
              <a:extLst>
                <a:ext uri="{FF2B5EF4-FFF2-40B4-BE49-F238E27FC236}">
                  <a16:creationId xmlns:a16="http://schemas.microsoft.com/office/drawing/2014/main" id="{B042261A-4FFC-C6BC-6193-0249E9257308}"/>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6;p50">
              <a:extLst>
                <a:ext uri="{FF2B5EF4-FFF2-40B4-BE49-F238E27FC236}">
                  <a16:creationId xmlns:a16="http://schemas.microsoft.com/office/drawing/2014/main" id="{09A489B6-792B-7204-E539-7352D54DD77D}"/>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7;p50">
              <a:extLst>
                <a:ext uri="{FF2B5EF4-FFF2-40B4-BE49-F238E27FC236}">
                  <a16:creationId xmlns:a16="http://schemas.microsoft.com/office/drawing/2014/main" id="{AFB265B6-1ECA-E437-1666-56C154E5E382}"/>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8;p50">
              <a:extLst>
                <a:ext uri="{FF2B5EF4-FFF2-40B4-BE49-F238E27FC236}">
                  <a16:creationId xmlns:a16="http://schemas.microsoft.com/office/drawing/2014/main" id="{495F6154-81F9-6BE6-E439-25E0C2C21C5A}"/>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9;p50">
              <a:extLst>
                <a:ext uri="{FF2B5EF4-FFF2-40B4-BE49-F238E27FC236}">
                  <a16:creationId xmlns:a16="http://schemas.microsoft.com/office/drawing/2014/main" id="{0A82CD09-21CE-C6BE-8EC5-360BE841FCF8}"/>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0;p50">
              <a:extLst>
                <a:ext uri="{FF2B5EF4-FFF2-40B4-BE49-F238E27FC236}">
                  <a16:creationId xmlns:a16="http://schemas.microsoft.com/office/drawing/2014/main" id="{895F2F32-176B-2682-32E2-8BB210CF3966}"/>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1;p50">
              <a:extLst>
                <a:ext uri="{FF2B5EF4-FFF2-40B4-BE49-F238E27FC236}">
                  <a16:creationId xmlns:a16="http://schemas.microsoft.com/office/drawing/2014/main" id="{FDA5B0DD-E8CA-C150-A7ED-A3997F971617}"/>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2;p50">
              <a:extLst>
                <a:ext uri="{FF2B5EF4-FFF2-40B4-BE49-F238E27FC236}">
                  <a16:creationId xmlns:a16="http://schemas.microsoft.com/office/drawing/2014/main" id="{40A86467-E354-E343-1A83-CE94964C2449}"/>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a:extLst>
              <a:ext uri="{FF2B5EF4-FFF2-40B4-BE49-F238E27FC236}">
                <a16:creationId xmlns:a16="http://schemas.microsoft.com/office/drawing/2014/main" id="{B358166C-ADFE-74D4-EAFA-3E612B2F12D1}"/>
              </a:ext>
            </a:extLst>
          </p:cNvPr>
          <p:cNvSpPr txBox="1">
            <a:spLocks noGrp="1"/>
          </p:cNvSpPr>
          <p:nvPr>
            <p:ph type="title"/>
          </p:nvPr>
        </p:nvSpPr>
        <p:spPr>
          <a:xfrm>
            <a:off x="720000" y="445025"/>
            <a:ext cx="7704000" cy="785139"/>
          </a:xfrm>
          <a:prstGeom prst="rect">
            <a:avLst/>
          </a:prstGeom>
        </p:spPr>
        <p:txBody>
          <a:bodyPr spcFirstLastPara="1" wrap="square" lIns="91425" tIns="91425" rIns="91425" bIns="91425" anchor="t" anchorCtr="0">
            <a:noAutofit/>
          </a:bodyPr>
          <a:lstStyle/>
          <a:p>
            <a:r>
              <a:rPr lang="en-US" b="1" dirty="0"/>
              <a:t>GLOBAL BENCHMARKING</a:t>
            </a:r>
            <a:endParaRPr lang="en-US" dirty="0"/>
          </a:p>
        </p:txBody>
      </p:sp>
      <p:sp>
        <p:nvSpPr>
          <p:cNvPr id="214" name="Google Shape;214;p34">
            <a:extLst>
              <a:ext uri="{FF2B5EF4-FFF2-40B4-BE49-F238E27FC236}">
                <a16:creationId xmlns:a16="http://schemas.microsoft.com/office/drawing/2014/main" id="{45AD08E0-44A9-E960-9474-CBC05D2B244F}"/>
              </a:ext>
            </a:extLst>
          </p:cNvPr>
          <p:cNvSpPr txBox="1">
            <a:spLocks noGrp="1"/>
          </p:cNvSpPr>
          <p:nvPr>
            <p:ph type="subTitle" idx="3"/>
          </p:nvPr>
        </p:nvSpPr>
        <p:spPr>
          <a:xfrm>
            <a:off x="566823" y="896422"/>
            <a:ext cx="1580608" cy="754991"/>
          </a:xfrm>
          <a:prstGeom prst="rect">
            <a:avLst/>
          </a:prstGeom>
        </p:spPr>
        <p:txBody>
          <a:bodyPr spcFirstLastPara="1" wrap="square" lIns="91425" tIns="91425" rIns="91425" bIns="91425" anchor="b" anchorCtr="0">
            <a:noAutofit/>
          </a:bodyPr>
          <a:lstStyle/>
          <a:p>
            <a:pPr marL="152400" indent="0"/>
            <a:r>
              <a:rPr lang="en-US" sz="1800" b="1" dirty="0">
                <a:solidFill>
                  <a:srgbClr val="0000FF"/>
                </a:solidFill>
              </a:rPr>
              <a:t>1. SELL IT</a:t>
            </a:r>
          </a:p>
          <a:p>
            <a:pPr marL="152400" indent="0"/>
            <a:r>
              <a:rPr lang="en-US" sz="1200" dirty="0">
                <a:solidFill>
                  <a:schemeClr val="tx1"/>
                </a:solidFill>
              </a:rPr>
              <a:t>by Ryan Serhant</a:t>
            </a:r>
          </a:p>
        </p:txBody>
      </p:sp>
      <p:sp>
        <p:nvSpPr>
          <p:cNvPr id="10" name="TextBox 9">
            <a:extLst>
              <a:ext uri="{FF2B5EF4-FFF2-40B4-BE49-F238E27FC236}">
                <a16:creationId xmlns:a16="http://schemas.microsoft.com/office/drawing/2014/main" id="{B3F4B963-8A9D-E26F-64A6-01E61B16B104}"/>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2" name="Picture 1">
            <a:extLst>
              <a:ext uri="{FF2B5EF4-FFF2-40B4-BE49-F238E27FC236}">
                <a16:creationId xmlns:a16="http://schemas.microsoft.com/office/drawing/2014/main" id="{3EA248B4-645A-EE17-5155-F5DF014C3D28}"/>
              </a:ext>
            </a:extLst>
          </p:cNvPr>
          <p:cNvPicPr>
            <a:picLocks noChangeAspect="1"/>
          </p:cNvPicPr>
          <p:nvPr/>
        </p:nvPicPr>
        <p:blipFill>
          <a:blip r:embed="rId3"/>
          <a:stretch>
            <a:fillRect/>
          </a:stretch>
        </p:blipFill>
        <p:spPr>
          <a:xfrm>
            <a:off x="7396620" y="3573173"/>
            <a:ext cx="1284448" cy="1284448"/>
          </a:xfrm>
          <a:prstGeom prst="rect">
            <a:avLst/>
          </a:prstGeom>
        </p:spPr>
      </p:pic>
      <p:sp>
        <p:nvSpPr>
          <p:cNvPr id="204" name="Rectangle: Rounded Corners 203">
            <a:extLst>
              <a:ext uri="{FF2B5EF4-FFF2-40B4-BE49-F238E27FC236}">
                <a16:creationId xmlns:a16="http://schemas.microsoft.com/office/drawing/2014/main" id="{AF5F9EF9-B763-CAF6-EA8C-E8DE14D21FAA}"/>
              </a:ext>
            </a:extLst>
          </p:cNvPr>
          <p:cNvSpPr/>
          <p:nvPr/>
        </p:nvSpPr>
        <p:spPr>
          <a:xfrm>
            <a:off x="1339728" y="1902657"/>
            <a:ext cx="4970878" cy="2612808"/>
          </a:xfrm>
          <a:prstGeom prst="roundRect">
            <a:avLst/>
          </a:prstGeom>
          <a:solidFill>
            <a:schemeClr val="accent1">
              <a:alpha val="64000"/>
            </a:schemeClr>
          </a:solidFill>
          <a:ln w="6350">
            <a:solidFill>
              <a:srgbClr val="0000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6" name="Straight Connector 195">
            <a:extLst>
              <a:ext uri="{FF2B5EF4-FFF2-40B4-BE49-F238E27FC236}">
                <a16:creationId xmlns:a16="http://schemas.microsoft.com/office/drawing/2014/main" id="{79D5D86B-7FAF-D650-383D-27E18BB14958}"/>
              </a:ext>
            </a:extLst>
          </p:cNvPr>
          <p:cNvCxnSpPr>
            <a:cxnSpLocks/>
            <a:stCxn id="204" idx="0"/>
            <a:endCxn id="204" idx="2"/>
          </p:cNvCxnSpPr>
          <p:nvPr/>
        </p:nvCxnSpPr>
        <p:spPr>
          <a:xfrm>
            <a:off x="3825167" y="1902657"/>
            <a:ext cx="0" cy="2612808"/>
          </a:xfrm>
          <a:prstGeom prst="line">
            <a:avLst/>
          </a:prstGeom>
          <a:ln w="63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1989354-0948-781E-4D61-A7FACBDDDABE}"/>
              </a:ext>
            </a:extLst>
          </p:cNvPr>
          <p:cNvCxnSpPr>
            <a:cxnSpLocks/>
            <a:stCxn id="204" idx="3"/>
            <a:endCxn id="204" idx="1"/>
          </p:cNvCxnSpPr>
          <p:nvPr/>
        </p:nvCxnSpPr>
        <p:spPr>
          <a:xfrm flipH="1">
            <a:off x="1339728" y="3209061"/>
            <a:ext cx="4970878" cy="0"/>
          </a:xfrm>
          <a:prstGeom prst="line">
            <a:avLst/>
          </a:prstGeom>
          <a:ln w="6350">
            <a:solidFill>
              <a:srgbClr val="000099"/>
            </a:solidFill>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68CBC147-5D9C-E2FC-781B-B728A1CBD005}"/>
              </a:ext>
            </a:extLst>
          </p:cNvPr>
          <p:cNvSpPr/>
          <p:nvPr/>
        </p:nvSpPr>
        <p:spPr>
          <a:xfrm>
            <a:off x="2331561" y="1989744"/>
            <a:ext cx="939943" cy="276999"/>
          </a:xfrm>
          <a:prstGeom prst="rect">
            <a:avLst/>
          </a:prstGeom>
          <a:noFill/>
        </p:spPr>
        <p:txBody>
          <a:bodyPr wrap="square" lIns="91440" tIns="45720" rIns="91440" bIns="45720">
            <a:spAutoFit/>
          </a:bodyPr>
          <a:lstStyle/>
          <a:p>
            <a:pPr algn="ctr"/>
            <a:r>
              <a:rPr lang="en-US" sz="1200" b="1" dirty="0">
                <a:solidFill>
                  <a:srgbClr val="00B050"/>
                </a:solidFill>
                <a:latin typeface="Inter Medium"/>
                <a:ea typeface="Inter Medium"/>
                <a:sym typeface="Inter Medium"/>
              </a:rPr>
              <a:t>EDGE</a:t>
            </a:r>
          </a:p>
        </p:txBody>
      </p:sp>
      <p:sp>
        <p:nvSpPr>
          <p:cNvPr id="209" name="Rectangle 208">
            <a:extLst>
              <a:ext uri="{FF2B5EF4-FFF2-40B4-BE49-F238E27FC236}">
                <a16:creationId xmlns:a16="http://schemas.microsoft.com/office/drawing/2014/main" id="{CB7175C3-A205-1FD2-2DA3-3109E5E358F6}"/>
              </a:ext>
            </a:extLst>
          </p:cNvPr>
          <p:cNvSpPr/>
          <p:nvPr/>
        </p:nvSpPr>
        <p:spPr>
          <a:xfrm>
            <a:off x="4241473" y="1981935"/>
            <a:ext cx="1821065" cy="276999"/>
          </a:xfrm>
          <a:prstGeom prst="rect">
            <a:avLst/>
          </a:prstGeom>
          <a:noFill/>
        </p:spPr>
        <p:txBody>
          <a:bodyPr wrap="square" lIns="91440" tIns="45720" rIns="91440" bIns="45720">
            <a:spAutoFit/>
          </a:bodyPr>
          <a:lstStyle/>
          <a:p>
            <a:pPr algn="ctr"/>
            <a:r>
              <a:rPr lang="en-US" sz="1200" b="1" dirty="0">
                <a:solidFill>
                  <a:srgbClr val="FF0000"/>
                </a:solidFill>
                <a:latin typeface="Inter Medium"/>
                <a:ea typeface="Inter Medium"/>
                <a:sym typeface="Inter Medium"/>
              </a:rPr>
              <a:t>VULNERABILITY</a:t>
            </a:r>
          </a:p>
        </p:txBody>
      </p:sp>
      <p:sp>
        <p:nvSpPr>
          <p:cNvPr id="210" name="Rectangle 209">
            <a:extLst>
              <a:ext uri="{FF2B5EF4-FFF2-40B4-BE49-F238E27FC236}">
                <a16:creationId xmlns:a16="http://schemas.microsoft.com/office/drawing/2014/main" id="{6F33CDD2-87E5-873B-B600-704A670C1733}"/>
              </a:ext>
            </a:extLst>
          </p:cNvPr>
          <p:cNvSpPr/>
          <p:nvPr/>
        </p:nvSpPr>
        <p:spPr>
          <a:xfrm>
            <a:off x="1863340" y="3230471"/>
            <a:ext cx="1902057" cy="282556"/>
          </a:xfrm>
          <a:prstGeom prst="rect">
            <a:avLst/>
          </a:prstGeom>
          <a:noFill/>
        </p:spPr>
        <p:txBody>
          <a:bodyPr wrap="square" lIns="91440" tIns="45720" rIns="91440" bIns="45720">
            <a:spAutoFit/>
          </a:bodyPr>
          <a:lstStyle/>
          <a:p>
            <a:pPr algn="ctr"/>
            <a:r>
              <a:rPr lang="en-US" sz="1200" b="1" dirty="0">
                <a:solidFill>
                  <a:srgbClr val="FFC000"/>
                </a:solidFill>
                <a:latin typeface="Inter Medium"/>
                <a:ea typeface="Inter Medium"/>
                <a:sym typeface="Inter Medium"/>
              </a:rPr>
              <a:t>REVENUE MODEL</a:t>
            </a:r>
          </a:p>
        </p:txBody>
      </p:sp>
      <p:sp>
        <p:nvSpPr>
          <p:cNvPr id="212" name="Rectangle 211">
            <a:extLst>
              <a:ext uri="{FF2B5EF4-FFF2-40B4-BE49-F238E27FC236}">
                <a16:creationId xmlns:a16="http://schemas.microsoft.com/office/drawing/2014/main" id="{5060DECB-5477-EC13-8493-C84752B5C1C2}"/>
              </a:ext>
            </a:extLst>
          </p:cNvPr>
          <p:cNvSpPr/>
          <p:nvPr/>
        </p:nvSpPr>
        <p:spPr>
          <a:xfrm>
            <a:off x="4317244" y="3256135"/>
            <a:ext cx="1527983" cy="276999"/>
          </a:xfrm>
          <a:prstGeom prst="rect">
            <a:avLst/>
          </a:prstGeom>
          <a:noFill/>
        </p:spPr>
        <p:txBody>
          <a:bodyPr wrap="square" lIns="91440" tIns="45720" rIns="91440" bIns="45720">
            <a:spAutoFit/>
          </a:bodyPr>
          <a:lstStyle/>
          <a:p>
            <a:pPr algn="ctr"/>
            <a:r>
              <a:rPr lang="en-US" sz="1200" b="1" dirty="0">
                <a:solidFill>
                  <a:schemeClr val="tx1"/>
                </a:solidFill>
                <a:latin typeface="Inter Medium"/>
                <a:ea typeface="Inter Medium"/>
                <a:sym typeface="Inter Medium"/>
              </a:rPr>
              <a:t>DELIVERY MODEL</a:t>
            </a:r>
          </a:p>
        </p:txBody>
      </p:sp>
      <p:sp>
        <p:nvSpPr>
          <p:cNvPr id="227" name="Google Shape;226;p35">
            <a:extLst>
              <a:ext uri="{FF2B5EF4-FFF2-40B4-BE49-F238E27FC236}">
                <a16:creationId xmlns:a16="http://schemas.microsoft.com/office/drawing/2014/main" id="{B15E4533-242D-AD66-F5DE-4BAA082BB08D}"/>
              </a:ext>
            </a:extLst>
          </p:cNvPr>
          <p:cNvSpPr txBox="1">
            <a:spLocks noGrp="1"/>
          </p:cNvSpPr>
          <p:nvPr>
            <p:ph type="subTitle" idx="1"/>
          </p:nvPr>
        </p:nvSpPr>
        <p:spPr>
          <a:xfrm>
            <a:off x="1437438" y="2320517"/>
            <a:ext cx="2290019" cy="766698"/>
          </a:xfrm>
          <a:prstGeom prst="rect">
            <a:avLst/>
          </a:prstGeom>
          <a:noFill/>
          <a:ln>
            <a:noFill/>
          </a:ln>
        </p:spPr>
        <p:txBody>
          <a:bodyPr spcFirstLastPara="1" wrap="square" lIns="91425" tIns="91425" rIns="91425" bIns="91425" anchor="t" anchorCtr="0">
            <a:noAutofit/>
          </a:bodyPr>
          <a:lstStyle/>
          <a:p>
            <a:pPr marL="171450" indent="-171450" algn="ctr">
              <a:buFont typeface="Arial" panose="020B0604020202020204" pitchFamily="34" charset="0"/>
              <a:buChar char="•"/>
            </a:pPr>
            <a:r>
              <a:rPr lang="en-US" sz="1000" dirty="0">
                <a:sym typeface="Arial"/>
              </a:rPr>
              <a:t>Brand Power &amp; Celebrity Influence</a:t>
            </a:r>
          </a:p>
          <a:p>
            <a:pPr marL="171450" indent="-171450" algn="ctr">
              <a:buFont typeface="Arial" panose="020B0604020202020204" pitchFamily="34" charset="0"/>
              <a:buChar char="•"/>
            </a:pPr>
            <a:r>
              <a:rPr lang="en-US" sz="1000" dirty="0">
                <a:sym typeface="Arial"/>
              </a:rPr>
              <a:t>High Production Value</a:t>
            </a:r>
          </a:p>
          <a:p>
            <a:pPr marL="171450" indent="-171450" algn="ctr">
              <a:buFont typeface="Arial" panose="020B0604020202020204" pitchFamily="34" charset="0"/>
              <a:buChar char="•"/>
            </a:pPr>
            <a:r>
              <a:rPr lang="en-US" sz="1000" dirty="0">
                <a:sym typeface="Arial"/>
              </a:rPr>
              <a:t>Community of global agents</a:t>
            </a:r>
          </a:p>
          <a:p>
            <a:pPr marL="171450" indent="-171450" algn="ctr">
              <a:buFont typeface="Arial" panose="020B0604020202020204" pitchFamily="34" charset="0"/>
              <a:buChar char="•"/>
            </a:pPr>
            <a:r>
              <a:rPr lang="en-US" sz="1000" dirty="0">
                <a:sym typeface="Arial"/>
              </a:rPr>
              <a:t>Excellent Subscription Model</a:t>
            </a:r>
            <a:endParaRPr sz="1000" dirty="0">
              <a:sym typeface="Arial"/>
            </a:endParaRPr>
          </a:p>
        </p:txBody>
      </p:sp>
      <p:sp>
        <p:nvSpPr>
          <p:cNvPr id="229" name="Google Shape;226;p35">
            <a:extLst>
              <a:ext uri="{FF2B5EF4-FFF2-40B4-BE49-F238E27FC236}">
                <a16:creationId xmlns:a16="http://schemas.microsoft.com/office/drawing/2014/main" id="{7C11B2D3-C5C8-933C-0BA2-08AFABFDCB92}"/>
              </a:ext>
            </a:extLst>
          </p:cNvPr>
          <p:cNvSpPr txBox="1">
            <a:spLocks/>
          </p:cNvSpPr>
          <p:nvPr/>
        </p:nvSpPr>
        <p:spPr>
          <a:xfrm>
            <a:off x="3907284" y="2258561"/>
            <a:ext cx="2290019" cy="830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gn="ctr">
              <a:buFont typeface="Arial" panose="020B0604020202020204" pitchFamily="34" charset="0"/>
              <a:buChar char="•"/>
            </a:pPr>
            <a:r>
              <a:rPr lang="en-US" sz="1000" dirty="0">
                <a:sym typeface="Arial"/>
              </a:rPr>
              <a:t>US-Centric, lacks compatibility with regional laws or customs.</a:t>
            </a:r>
          </a:p>
          <a:p>
            <a:pPr marL="171450" indent="-171450" algn="ctr">
              <a:buFont typeface="Arial" panose="020B0604020202020204" pitchFamily="34" charset="0"/>
              <a:buChar char="•"/>
            </a:pPr>
            <a:r>
              <a:rPr lang="en-US" sz="1000" dirty="0">
                <a:sym typeface="Arial"/>
              </a:rPr>
              <a:t>Expensive for many markets.</a:t>
            </a:r>
          </a:p>
          <a:p>
            <a:pPr marL="171450" indent="-171450" algn="ctr">
              <a:buFont typeface="Arial" panose="020B0604020202020204" pitchFamily="34" charset="0"/>
              <a:buChar char="•"/>
            </a:pPr>
            <a:r>
              <a:rPr lang="en-US" sz="1000" dirty="0">
                <a:sym typeface="Arial"/>
              </a:rPr>
              <a:t>Lacks formal accreditation.</a:t>
            </a:r>
          </a:p>
          <a:p>
            <a:pPr marL="171450" indent="-171450" algn="ctr">
              <a:buFont typeface="Arial" panose="020B0604020202020204" pitchFamily="34" charset="0"/>
              <a:buChar char="•"/>
            </a:pPr>
            <a:r>
              <a:rPr lang="en-US" sz="1000" dirty="0">
                <a:sym typeface="Arial"/>
              </a:rPr>
              <a:t>Limited hands-on trainings</a:t>
            </a:r>
          </a:p>
        </p:txBody>
      </p:sp>
      <p:sp>
        <p:nvSpPr>
          <p:cNvPr id="230" name="Google Shape;226;p35">
            <a:extLst>
              <a:ext uri="{FF2B5EF4-FFF2-40B4-BE49-F238E27FC236}">
                <a16:creationId xmlns:a16="http://schemas.microsoft.com/office/drawing/2014/main" id="{59505BBA-18B3-4017-8476-E8C4F2346E81}"/>
              </a:ext>
            </a:extLst>
          </p:cNvPr>
          <p:cNvSpPr txBox="1">
            <a:spLocks/>
          </p:cNvSpPr>
          <p:nvPr/>
        </p:nvSpPr>
        <p:spPr>
          <a:xfrm>
            <a:off x="1503626" y="3476238"/>
            <a:ext cx="2290019" cy="929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gn="ctr">
              <a:buFont typeface="Arial" panose="020B0604020202020204" pitchFamily="34" charset="0"/>
              <a:buChar char="•"/>
            </a:pPr>
            <a:r>
              <a:rPr lang="en-US" sz="1000" dirty="0">
                <a:sym typeface="Arial"/>
              </a:rPr>
              <a:t>Subscription-Based Membership</a:t>
            </a:r>
          </a:p>
          <a:p>
            <a:pPr marL="171450" indent="-171450" algn="ctr">
              <a:buFont typeface="Arial" panose="020B0604020202020204" pitchFamily="34" charset="0"/>
              <a:buChar char="•"/>
            </a:pPr>
            <a:r>
              <a:rPr lang="en-US" sz="1000" dirty="0">
                <a:sym typeface="Arial"/>
              </a:rPr>
              <a:t>Upgraded Training Options (Live events tickets, 1:1 coaching, etc.)</a:t>
            </a:r>
          </a:p>
          <a:p>
            <a:pPr marL="171450" indent="-171450" algn="ctr">
              <a:buFont typeface="Arial" panose="020B0604020202020204" pitchFamily="34" charset="0"/>
              <a:buChar char="•"/>
            </a:pPr>
            <a:r>
              <a:rPr lang="en-US" sz="1000" dirty="0">
                <a:sym typeface="Arial"/>
              </a:rPr>
              <a:t>Affiliate &amp; Partnership Revenue</a:t>
            </a:r>
          </a:p>
          <a:p>
            <a:pPr marL="171450" indent="-171450" algn="ctr">
              <a:buFont typeface="Arial" panose="020B0604020202020204" pitchFamily="34" charset="0"/>
              <a:buChar char="•"/>
            </a:pPr>
            <a:r>
              <a:rPr lang="en-US" sz="1000" dirty="0">
                <a:sym typeface="Arial"/>
              </a:rPr>
              <a:t>Merchandise and book sales</a:t>
            </a:r>
          </a:p>
        </p:txBody>
      </p:sp>
      <p:sp>
        <p:nvSpPr>
          <p:cNvPr id="231" name="Google Shape;226;p35">
            <a:extLst>
              <a:ext uri="{FF2B5EF4-FFF2-40B4-BE49-F238E27FC236}">
                <a16:creationId xmlns:a16="http://schemas.microsoft.com/office/drawing/2014/main" id="{C2306745-0766-DDF9-F3D2-1F3B1976E19B}"/>
              </a:ext>
            </a:extLst>
          </p:cNvPr>
          <p:cNvSpPr txBox="1">
            <a:spLocks/>
          </p:cNvSpPr>
          <p:nvPr/>
        </p:nvSpPr>
        <p:spPr>
          <a:xfrm>
            <a:off x="3922878" y="3519408"/>
            <a:ext cx="2290019" cy="825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0" indent="0" algn="ctr"/>
            <a:r>
              <a:rPr lang="en-US" sz="1000" dirty="0"/>
              <a:t>Online platform &amp; mobile app:</a:t>
            </a:r>
          </a:p>
          <a:p>
            <a:pPr marL="171450" indent="-171450" algn="ctr">
              <a:buFont typeface="Arial" panose="020B0604020202020204" pitchFamily="34" charset="0"/>
              <a:buChar char="•"/>
            </a:pPr>
            <a:r>
              <a:rPr lang="en-US" sz="1000" dirty="0">
                <a:sym typeface="Arial"/>
              </a:rPr>
              <a:t>Online courses.</a:t>
            </a:r>
          </a:p>
          <a:p>
            <a:pPr marL="171450" indent="-171450" algn="ctr">
              <a:buFont typeface="Arial" panose="020B0604020202020204" pitchFamily="34" charset="0"/>
              <a:buChar char="•"/>
            </a:pPr>
            <a:r>
              <a:rPr lang="en-US" sz="1000" dirty="0">
                <a:sym typeface="Arial"/>
              </a:rPr>
              <a:t>Live weekly workshops</a:t>
            </a:r>
          </a:p>
          <a:p>
            <a:pPr marL="171450" indent="-171450" algn="ctr">
              <a:buFont typeface="Arial" panose="020B0604020202020204" pitchFamily="34" charset="0"/>
              <a:buChar char="•"/>
            </a:pPr>
            <a:r>
              <a:rPr lang="en-US" sz="1000" dirty="0">
                <a:sym typeface="Arial"/>
              </a:rPr>
              <a:t>Plus tier small group coaching</a:t>
            </a:r>
          </a:p>
        </p:txBody>
      </p:sp>
      <p:pic>
        <p:nvPicPr>
          <p:cNvPr id="192" name="Picture Placeholder 191">
            <a:extLst>
              <a:ext uri="{FF2B5EF4-FFF2-40B4-BE49-F238E27FC236}">
                <a16:creationId xmlns:a16="http://schemas.microsoft.com/office/drawing/2014/main" id="{C9344C73-A131-2339-51E0-5C6AB83080A2}"/>
              </a:ext>
            </a:extLst>
          </p:cNvPr>
          <p:cNvPicPr>
            <a:picLocks noGrp="1" noChangeAspect="1"/>
          </p:cNvPicPr>
          <p:nvPr>
            <p:ph type="pic" idx="5"/>
          </p:nvPr>
        </p:nvPicPr>
        <p:blipFill>
          <a:blip r:embed="rId4"/>
          <a:srcRect l="15980" r="15980"/>
          <a:stretch>
            <a:fillRect/>
          </a:stretch>
        </p:blipFill>
        <p:spPr>
          <a:xfrm>
            <a:off x="7009782" y="536792"/>
            <a:ext cx="1411418" cy="1480809"/>
          </a:xfrm>
          <a:ln>
            <a:solidFill>
              <a:srgbClr val="000099"/>
            </a:solidFill>
          </a:ln>
        </p:spPr>
      </p:pic>
      <p:grpSp>
        <p:nvGrpSpPr>
          <p:cNvPr id="206" name="Google Shape;1963;p55">
            <a:extLst>
              <a:ext uri="{FF2B5EF4-FFF2-40B4-BE49-F238E27FC236}">
                <a16:creationId xmlns:a16="http://schemas.microsoft.com/office/drawing/2014/main" id="{CB2622FD-E2BE-311A-9ED2-8FA5C96713EE}"/>
              </a:ext>
            </a:extLst>
          </p:cNvPr>
          <p:cNvGrpSpPr/>
          <p:nvPr/>
        </p:nvGrpSpPr>
        <p:grpSpPr>
          <a:xfrm>
            <a:off x="2229176" y="1964911"/>
            <a:ext cx="281077" cy="267900"/>
            <a:chOff x="6870193" y="2295620"/>
            <a:chExt cx="360356" cy="343462"/>
          </a:xfrm>
          <a:solidFill>
            <a:schemeClr val="tx1"/>
          </a:solidFill>
        </p:grpSpPr>
        <p:sp>
          <p:nvSpPr>
            <p:cNvPr id="207" name="Google Shape;1964;p55">
              <a:extLst>
                <a:ext uri="{FF2B5EF4-FFF2-40B4-BE49-F238E27FC236}">
                  <a16:creationId xmlns:a16="http://schemas.microsoft.com/office/drawing/2014/main" id="{71B320C6-7CF8-67C4-CEF4-43C77F9C246E}"/>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965;p55">
              <a:extLst>
                <a:ext uri="{FF2B5EF4-FFF2-40B4-BE49-F238E27FC236}">
                  <a16:creationId xmlns:a16="http://schemas.microsoft.com/office/drawing/2014/main" id="{F404F009-3FF6-5C53-F13A-2266034A899C}"/>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85;p55">
            <a:extLst>
              <a:ext uri="{FF2B5EF4-FFF2-40B4-BE49-F238E27FC236}">
                <a16:creationId xmlns:a16="http://schemas.microsoft.com/office/drawing/2014/main" id="{622A0B73-76E8-7896-20C5-3609A2CE3BCB}"/>
              </a:ext>
            </a:extLst>
          </p:cNvPr>
          <p:cNvGrpSpPr/>
          <p:nvPr/>
        </p:nvGrpSpPr>
        <p:grpSpPr>
          <a:xfrm>
            <a:off x="4165796" y="1959864"/>
            <a:ext cx="281021" cy="282036"/>
            <a:chOff x="5779408" y="3699191"/>
            <a:chExt cx="317645" cy="318757"/>
          </a:xfrm>
          <a:solidFill>
            <a:schemeClr val="tx1"/>
          </a:solidFill>
        </p:grpSpPr>
        <p:sp>
          <p:nvSpPr>
            <p:cNvPr id="216" name="Google Shape;2186;p55">
              <a:extLst>
                <a:ext uri="{FF2B5EF4-FFF2-40B4-BE49-F238E27FC236}">
                  <a16:creationId xmlns:a16="http://schemas.microsoft.com/office/drawing/2014/main" id="{14330010-40A8-2110-EA06-768CBF033DB5}"/>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 name="Google Shape;2187;p55">
              <a:extLst>
                <a:ext uri="{FF2B5EF4-FFF2-40B4-BE49-F238E27FC236}">
                  <a16:creationId xmlns:a16="http://schemas.microsoft.com/office/drawing/2014/main" id="{6FEFA791-761C-4CB5-045E-0EE984760489}"/>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0" name="Google Shape;3324;p57">
            <a:extLst>
              <a:ext uri="{FF2B5EF4-FFF2-40B4-BE49-F238E27FC236}">
                <a16:creationId xmlns:a16="http://schemas.microsoft.com/office/drawing/2014/main" id="{28DE5676-0710-0B3C-8A30-391EDE67B9B5}"/>
              </a:ext>
            </a:extLst>
          </p:cNvPr>
          <p:cNvGrpSpPr/>
          <p:nvPr/>
        </p:nvGrpSpPr>
        <p:grpSpPr>
          <a:xfrm>
            <a:off x="1895868" y="3236899"/>
            <a:ext cx="219615" cy="268176"/>
            <a:chOff x="8112509" y="3255456"/>
            <a:chExt cx="935507" cy="1401682"/>
          </a:xfrm>
          <a:solidFill>
            <a:schemeClr val="tx1"/>
          </a:solidFill>
        </p:grpSpPr>
        <p:sp>
          <p:nvSpPr>
            <p:cNvPr id="221" name="Google Shape;3325;p57">
              <a:extLst>
                <a:ext uri="{FF2B5EF4-FFF2-40B4-BE49-F238E27FC236}">
                  <a16:creationId xmlns:a16="http://schemas.microsoft.com/office/drawing/2014/main" id="{581FA335-C7C4-6A13-E838-54E2567839A8}"/>
                </a:ext>
              </a:extLst>
            </p:cNvPr>
            <p:cNvSpPr/>
            <p:nvPr/>
          </p:nvSpPr>
          <p:spPr>
            <a:xfrm>
              <a:off x="8327879" y="3255456"/>
              <a:ext cx="720137" cy="943970"/>
            </a:xfrm>
            <a:custGeom>
              <a:avLst/>
              <a:gdLst/>
              <a:ahLst/>
              <a:cxnLst/>
              <a:rect l="l" t="t" r="r" b="b"/>
              <a:pathLst>
                <a:path w="720137" h="943970" extrusionOk="0">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326;p57">
              <a:extLst>
                <a:ext uri="{FF2B5EF4-FFF2-40B4-BE49-F238E27FC236}">
                  <a16:creationId xmlns:a16="http://schemas.microsoft.com/office/drawing/2014/main" id="{10FC0847-6346-A2E1-7608-1AE5F7863820}"/>
                </a:ext>
              </a:extLst>
            </p:cNvPr>
            <p:cNvSpPr/>
            <p:nvPr/>
          </p:nvSpPr>
          <p:spPr>
            <a:xfrm>
              <a:off x="8112509" y="3367139"/>
              <a:ext cx="222158" cy="832360"/>
            </a:xfrm>
            <a:custGeom>
              <a:avLst/>
              <a:gdLst/>
              <a:ahLst/>
              <a:cxnLst/>
              <a:rect l="l" t="t" r="r" b="b"/>
              <a:pathLst>
                <a:path w="222158" h="832360" extrusionOk="0">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327;p57">
              <a:extLst>
                <a:ext uri="{FF2B5EF4-FFF2-40B4-BE49-F238E27FC236}">
                  <a16:creationId xmlns:a16="http://schemas.microsoft.com/office/drawing/2014/main" id="{EB767996-CADC-A829-C11C-AC69FAA0237A}"/>
                </a:ext>
              </a:extLst>
            </p:cNvPr>
            <p:cNvSpPr/>
            <p:nvPr/>
          </p:nvSpPr>
          <p:spPr>
            <a:xfrm>
              <a:off x="8293050" y="4227195"/>
              <a:ext cx="574577" cy="429943"/>
            </a:xfrm>
            <a:custGeom>
              <a:avLst/>
              <a:gdLst/>
              <a:ahLst/>
              <a:cxnLst/>
              <a:rect l="l" t="t" r="r" b="b"/>
              <a:pathLst>
                <a:path w="574577" h="429943" extrusionOk="0">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328;p57">
              <a:extLst>
                <a:ext uri="{FF2B5EF4-FFF2-40B4-BE49-F238E27FC236}">
                  <a16:creationId xmlns:a16="http://schemas.microsoft.com/office/drawing/2014/main" id="{4798AFFE-FD34-26F4-A97F-0D4D6BD50E10}"/>
                </a:ext>
              </a:extLst>
            </p:cNvPr>
            <p:cNvSpPr/>
            <p:nvPr/>
          </p:nvSpPr>
          <p:spPr>
            <a:xfrm>
              <a:off x="8441201" y="3524689"/>
              <a:ext cx="278203" cy="683968"/>
            </a:xfrm>
            <a:custGeom>
              <a:avLst/>
              <a:gdLst/>
              <a:ahLst/>
              <a:cxnLst/>
              <a:rect l="l" t="t" r="r" b="b"/>
              <a:pathLst>
                <a:path w="278203" h="683968" extrusionOk="0">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329;p57">
              <a:extLst>
                <a:ext uri="{FF2B5EF4-FFF2-40B4-BE49-F238E27FC236}">
                  <a16:creationId xmlns:a16="http://schemas.microsoft.com/office/drawing/2014/main" id="{1F3B48C3-6D16-023C-6A09-B3A22826FD61}"/>
                </a:ext>
              </a:extLst>
            </p:cNvPr>
            <p:cNvSpPr/>
            <p:nvPr/>
          </p:nvSpPr>
          <p:spPr>
            <a:xfrm>
              <a:off x="8677251" y="4327037"/>
              <a:ext cx="118890" cy="49187"/>
            </a:xfrm>
            <a:custGeom>
              <a:avLst/>
              <a:gdLst/>
              <a:ahLst/>
              <a:cxnLst/>
              <a:rect l="l" t="t" r="r" b="b"/>
              <a:pathLst>
                <a:path w="118890" h="49187" extrusionOk="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330;p57">
              <a:extLst>
                <a:ext uri="{FF2B5EF4-FFF2-40B4-BE49-F238E27FC236}">
                  <a16:creationId xmlns:a16="http://schemas.microsoft.com/office/drawing/2014/main" id="{A7D2DC1D-486A-4AF9-43D8-E953084150A9}"/>
                </a:ext>
              </a:extLst>
            </p:cNvPr>
            <p:cNvSpPr/>
            <p:nvPr/>
          </p:nvSpPr>
          <p:spPr>
            <a:xfrm>
              <a:off x="8359116" y="4295897"/>
              <a:ext cx="289241" cy="65892"/>
            </a:xfrm>
            <a:custGeom>
              <a:avLst/>
              <a:gdLst/>
              <a:ahLst/>
              <a:cxnLst/>
              <a:rect l="l" t="t" r="r" b="b"/>
              <a:pathLst>
                <a:path w="289241" h="65892" extrusionOk="0">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331;p57">
              <a:extLst>
                <a:ext uri="{FF2B5EF4-FFF2-40B4-BE49-F238E27FC236}">
                  <a16:creationId xmlns:a16="http://schemas.microsoft.com/office/drawing/2014/main" id="{7ABD734B-68B8-13BA-C7C7-6BF0F08838E4}"/>
                </a:ext>
              </a:extLst>
            </p:cNvPr>
            <p:cNvSpPr/>
            <p:nvPr/>
          </p:nvSpPr>
          <p:spPr>
            <a:xfrm>
              <a:off x="8359116" y="4387703"/>
              <a:ext cx="437025" cy="80326"/>
            </a:xfrm>
            <a:custGeom>
              <a:avLst/>
              <a:gdLst/>
              <a:ahLst/>
              <a:cxnLst/>
              <a:rect l="l" t="t" r="r" b="b"/>
              <a:pathLst>
                <a:path w="437025" h="80326" extrusionOk="0">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2" name="Google Shape;2976;p57">
            <a:extLst>
              <a:ext uri="{FF2B5EF4-FFF2-40B4-BE49-F238E27FC236}">
                <a16:creationId xmlns:a16="http://schemas.microsoft.com/office/drawing/2014/main" id="{D27A615A-A070-FBC0-8E85-01030598ABF8}"/>
              </a:ext>
            </a:extLst>
          </p:cNvPr>
          <p:cNvSpPr/>
          <p:nvPr/>
        </p:nvSpPr>
        <p:spPr>
          <a:xfrm>
            <a:off x="4157275" y="3217219"/>
            <a:ext cx="296564" cy="29656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065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1465C08A-C573-EADE-418D-3E375D479ECE}"/>
            </a:ext>
          </a:extLst>
        </p:cNvPr>
        <p:cNvGrpSpPr/>
        <p:nvPr/>
      </p:nvGrpSpPr>
      <p:grpSpPr>
        <a:xfrm>
          <a:off x="0" y="0"/>
          <a:ext cx="0" cy="0"/>
          <a:chOff x="0" y="0"/>
          <a:chExt cx="0" cy="0"/>
        </a:xfrm>
      </p:grpSpPr>
      <p:grpSp>
        <p:nvGrpSpPr>
          <p:cNvPr id="267" name="Google Shape;931;p50">
            <a:extLst>
              <a:ext uri="{FF2B5EF4-FFF2-40B4-BE49-F238E27FC236}">
                <a16:creationId xmlns:a16="http://schemas.microsoft.com/office/drawing/2014/main" id="{281DD4DC-68F0-BFE0-2531-BB0AC934DE34}"/>
              </a:ext>
            </a:extLst>
          </p:cNvPr>
          <p:cNvGrpSpPr/>
          <p:nvPr/>
        </p:nvGrpSpPr>
        <p:grpSpPr>
          <a:xfrm>
            <a:off x="669717" y="552572"/>
            <a:ext cx="7754283" cy="4035604"/>
            <a:chOff x="233350" y="949250"/>
            <a:chExt cx="7137300" cy="3802300"/>
          </a:xfrm>
          <a:solidFill>
            <a:srgbClr val="000099">
              <a:alpha val="10000"/>
            </a:srgbClr>
          </a:solidFill>
        </p:grpSpPr>
        <p:sp>
          <p:nvSpPr>
            <p:cNvPr id="268" name="Google Shape;932;p50">
              <a:extLst>
                <a:ext uri="{FF2B5EF4-FFF2-40B4-BE49-F238E27FC236}">
                  <a16:creationId xmlns:a16="http://schemas.microsoft.com/office/drawing/2014/main" id="{2D3580E6-8422-59D2-E3C9-A555C433E433}"/>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933;p50">
              <a:extLst>
                <a:ext uri="{FF2B5EF4-FFF2-40B4-BE49-F238E27FC236}">
                  <a16:creationId xmlns:a16="http://schemas.microsoft.com/office/drawing/2014/main" id="{9F0AE0A6-3A89-8801-0F7E-BEC8B0982FAD}"/>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934;p50">
              <a:extLst>
                <a:ext uri="{FF2B5EF4-FFF2-40B4-BE49-F238E27FC236}">
                  <a16:creationId xmlns:a16="http://schemas.microsoft.com/office/drawing/2014/main" id="{421D91A9-ECE6-5539-27ED-B231471E64DE}"/>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935;p50">
              <a:extLst>
                <a:ext uri="{FF2B5EF4-FFF2-40B4-BE49-F238E27FC236}">
                  <a16:creationId xmlns:a16="http://schemas.microsoft.com/office/drawing/2014/main" id="{1BC93761-3786-998C-C2B1-D219CBE83CE3}"/>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936;p50">
              <a:extLst>
                <a:ext uri="{FF2B5EF4-FFF2-40B4-BE49-F238E27FC236}">
                  <a16:creationId xmlns:a16="http://schemas.microsoft.com/office/drawing/2014/main" id="{E9A3BF97-2B39-F16A-C1DA-A4157D61DD2E}"/>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937;p50">
              <a:extLst>
                <a:ext uri="{FF2B5EF4-FFF2-40B4-BE49-F238E27FC236}">
                  <a16:creationId xmlns:a16="http://schemas.microsoft.com/office/drawing/2014/main" id="{81BC3421-5BC0-D144-C1D1-721371124139}"/>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938;p50">
              <a:extLst>
                <a:ext uri="{FF2B5EF4-FFF2-40B4-BE49-F238E27FC236}">
                  <a16:creationId xmlns:a16="http://schemas.microsoft.com/office/drawing/2014/main" id="{C1B38C2D-8B72-120B-6DD3-41414BDF7F9B}"/>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939;p50">
              <a:extLst>
                <a:ext uri="{FF2B5EF4-FFF2-40B4-BE49-F238E27FC236}">
                  <a16:creationId xmlns:a16="http://schemas.microsoft.com/office/drawing/2014/main" id="{53A8D4EC-895C-CD81-EB46-C905573550CA}"/>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940;p50">
              <a:extLst>
                <a:ext uri="{FF2B5EF4-FFF2-40B4-BE49-F238E27FC236}">
                  <a16:creationId xmlns:a16="http://schemas.microsoft.com/office/drawing/2014/main" id="{C80DCEC3-6112-1F2A-EDE9-3A5DA346C632}"/>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941;p50">
              <a:extLst>
                <a:ext uri="{FF2B5EF4-FFF2-40B4-BE49-F238E27FC236}">
                  <a16:creationId xmlns:a16="http://schemas.microsoft.com/office/drawing/2014/main" id="{9966DA44-4D18-98C9-B203-0390A00FAE41}"/>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942;p50">
              <a:extLst>
                <a:ext uri="{FF2B5EF4-FFF2-40B4-BE49-F238E27FC236}">
                  <a16:creationId xmlns:a16="http://schemas.microsoft.com/office/drawing/2014/main" id="{3E664C6C-C246-BFFE-24EB-716AC37E6C3D}"/>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943;p50">
              <a:extLst>
                <a:ext uri="{FF2B5EF4-FFF2-40B4-BE49-F238E27FC236}">
                  <a16:creationId xmlns:a16="http://schemas.microsoft.com/office/drawing/2014/main" id="{13996B58-A52F-BBC8-1E26-41A97994418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944;p50">
              <a:extLst>
                <a:ext uri="{FF2B5EF4-FFF2-40B4-BE49-F238E27FC236}">
                  <a16:creationId xmlns:a16="http://schemas.microsoft.com/office/drawing/2014/main" id="{756B68E7-73FC-DE32-6E9E-D6163DADB7E0}"/>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945;p50">
              <a:extLst>
                <a:ext uri="{FF2B5EF4-FFF2-40B4-BE49-F238E27FC236}">
                  <a16:creationId xmlns:a16="http://schemas.microsoft.com/office/drawing/2014/main" id="{A277E21A-BCB8-2F6A-5F6F-A18E5DF8D914}"/>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946;p50">
              <a:extLst>
                <a:ext uri="{FF2B5EF4-FFF2-40B4-BE49-F238E27FC236}">
                  <a16:creationId xmlns:a16="http://schemas.microsoft.com/office/drawing/2014/main" id="{481C8C86-0E04-A82A-2510-69AF9746C729}"/>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947;p50">
              <a:extLst>
                <a:ext uri="{FF2B5EF4-FFF2-40B4-BE49-F238E27FC236}">
                  <a16:creationId xmlns:a16="http://schemas.microsoft.com/office/drawing/2014/main" id="{52B62F76-D222-C129-8840-14B095858902}"/>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948;p50">
              <a:extLst>
                <a:ext uri="{FF2B5EF4-FFF2-40B4-BE49-F238E27FC236}">
                  <a16:creationId xmlns:a16="http://schemas.microsoft.com/office/drawing/2014/main" id="{887C74EF-CF3B-9F80-18A8-FFCB6D54F0EE}"/>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949;p50">
              <a:extLst>
                <a:ext uri="{FF2B5EF4-FFF2-40B4-BE49-F238E27FC236}">
                  <a16:creationId xmlns:a16="http://schemas.microsoft.com/office/drawing/2014/main" id="{03D4455B-F532-0CA5-EF12-335A46BD8E81}"/>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950;p50">
              <a:extLst>
                <a:ext uri="{FF2B5EF4-FFF2-40B4-BE49-F238E27FC236}">
                  <a16:creationId xmlns:a16="http://schemas.microsoft.com/office/drawing/2014/main" id="{9E1B1C97-A40B-BCAB-D32E-A44239B2667A}"/>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51;p50">
              <a:extLst>
                <a:ext uri="{FF2B5EF4-FFF2-40B4-BE49-F238E27FC236}">
                  <a16:creationId xmlns:a16="http://schemas.microsoft.com/office/drawing/2014/main" id="{0129C064-D608-E4EC-D6BF-DD50CD4C06E0}"/>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52;p50">
              <a:extLst>
                <a:ext uri="{FF2B5EF4-FFF2-40B4-BE49-F238E27FC236}">
                  <a16:creationId xmlns:a16="http://schemas.microsoft.com/office/drawing/2014/main" id="{D12C8760-47C9-06FE-1201-649C861B42A7}"/>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53;p50">
              <a:extLst>
                <a:ext uri="{FF2B5EF4-FFF2-40B4-BE49-F238E27FC236}">
                  <a16:creationId xmlns:a16="http://schemas.microsoft.com/office/drawing/2014/main" id="{5038EB35-2E05-846B-B2F0-596AC049AC47}"/>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54;p50">
              <a:extLst>
                <a:ext uri="{FF2B5EF4-FFF2-40B4-BE49-F238E27FC236}">
                  <a16:creationId xmlns:a16="http://schemas.microsoft.com/office/drawing/2014/main" id="{1B1A1F3A-0BE1-B2ED-FC26-F45E76345A04}"/>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55;p50">
              <a:extLst>
                <a:ext uri="{FF2B5EF4-FFF2-40B4-BE49-F238E27FC236}">
                  <a16:creationId xmlns:a16="http://schemas.microsoft.com/office/drawing/2014/main" id="{BD4A1CD3-F18F-B070-DCCB-9C19749BE128}"/>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56;p50">
              <a:extLst>
                <a:ext uri="{FF2B5EF4-FFF2-40B4-BE49-F238E27FC236}">
                  <a16:creationId xmlns:a16="http://schemas.microsoft.com/office/drawing/2014/main" id="{407E04F9-6672-8227-2CA1-85DCA54BA4E5}"/>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57;p50">
              <a:extLst>
                <a:ext uri="{FF2B5EF4-FFF2-40B4-BE49-F238E27FC236}">
                  <a16:creationId xmlns:a16="http://schemas.microsoft.com/office/drawing/2014/main" id="{5148E0CC-635C-6B92-81C4-AE404BD96AB0}"/>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58;p50">
              <a:extLst>
                <a:ext uri="{FF2B5EF4-FFF2-40B4-BE49-F238E27FC236}">
                  <a16:creationId xmlns:a16="http://schemas.microsoft.com/office/drawing/2014/main" id="{FFBFCD31-26C5-49FF-B9AE-1E212328EF1D}"/>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59;p50">
              <a:extLst>
                <a:ext uri="{FF2B5EF4-FFF2-40B4-BE49-F238E27FC236}">
                  <a16:creationId xmlns:a16="http://schemas.microsoft.com/office/drawing/2014/main" id="{D6A40D55-3607-9847-4592-2C510AE54116}"/>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60;p50">
              <a:extLst>
                <a:ext uri="{FF2B5EF4-FFF2-40B4-BE49-F238E27FC236}">
                  <a16:creationId xmlns:a16="http://schemas.microsoft.com/office/drawing/2014/main" id="{2AA3AC61-2DD9-F0D3-A545-C85E02103F0D}"/>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61;p50">
              <a:extLst>
                <a:ext uri="{FF2B5EF4-FFF2-40B4-BE49-F238E27FC236}">
                  <a16:creationId xmlns:a16="http://schemas.microsoft.com/office/drawing/2014/main" id="{41C27F0E-1D51-9275-7F5A-C45234568C59}"/>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62;p50">
              <a:extLst>
                <a:ext uri="{FF2B5EF4-FFF2-40B4-BE49-F238E27FC236}">
                  <a16:creationId xmlns:a16="http://schemas.microsoft.com/office/drawing/2014/main" id="{2BBED11A-CCA6-53BA-F4D6-278FD8D00B1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63;p50">
              <a:extLst>
                <a:ext uri="{FF2B5EF4-FFF2-40B4-BE49-F238E27FC236}">
                  <a16:creationId xmlns:a16="http://schemas.microsoft.com/office/drawing/2014/main" id="{56DE15D8-3E92-C38F-2543-8EBCF295703A}"/>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64;p50">
              <a:extLst>
                <a:ext uri="{FF2B5EF4-FFF2-40B4-BE49-F238E27FC236}">
                  <a16:creationId xmlns:a16="http://schemas.microsoft.com/office/drawing/2014/main" id="{6EC7C07B-B222-02A8-F36C-EE29F8A71989}"/>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65;p50">
              <a:extLst>
                <a:ext uri="{FF2B5EF4-FFF2-40B4-BE49-F238E27FC236}">
                  <a16:creationId xmlns:a16="http://schemas.microsoft.com/office/drawing/2014/main" id="{5C3D597D-B47F-24AD-5CB8-14DF667622E3}"/>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66;p50">
              <a:extLst>
                <a:ext uri="{FF2B5EF4-FFF2-40B4-BE49-F238E27FC236}">
                  <a16:creationId xmlns:a16="http://schemas.microsoft.com/office/drawing/2014/main" id="{B72FE410-B8E0-AD66-FB29-F9AAD4F91363}"/>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67;p50">
              <a:extLst>
                <a:ext uri="{FF2B5EF4-FFF2-40B4-BE49-F238E27FC236}">
                  <a16:creationId xmlns:a16="http://schemas.microsoft.com/office/drawing/2014/main" id="{B8A9512F-9139-3B85-3E5C-DA363494AA17}"/>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68;p50">
              <a:extLst>
                <a:ext uri="{FF2B5EF4-FFF2-40B4-BE49-F238E27FC236}">
                  <a16:creationId xmlns:a16="http://schemas.microsoft.com/office/drawing/2014/main" id="{85C4573F-8231-71CA-0A4D-1B062D2333AD}"/>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69;p50">
              <a:extLst>
                <a:ext uri="{FF2B5EF4-FFF2-40B4-BE49-F238E27FC236}">
                  <a16:creationId xmlns:a16="http://schemas.microsoft.com/office/drawing/2014/main" id="{24C08D31-3791-7C08-83C4-1BAC9CD5078B}"/>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70;p50">
              <a:extLst>
                <a:ext uri="{FF2B5EF4-FFF2-40B4-BE49-F238E27FC236}">
                  <a16:creationId xmlns:a16="http://schemas.microsoft.com/office/drawing/2014/main" id="{4154FD42-6AFF-F1DE-436B-2873CFDB0EE4}"/>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71;p50">
              <a:extLst>
                <a:ext uri="{FF2B5EF4-FFF2-40B4-BE49-F238E27FC236}">
                  <a16:creationId xmlns:a16="http://schemas.microsoft.com/office/drawing/2014/main" id="{5593DEA5-DBE7-1262-EBED-1CCBBDA45702}"/>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72;p50">
              <a:extLst>
                <a:ext uri="{FF2B5EF4-FFF2-40B4-BE49-F238E27FC236}">
                  <a16:creationId xmlns:a16="http://schemas.microsoft.com/office/drawing/2014/main" id="{8DDF2517-70E7-5BD6-C5BE-60B1EDFC384E}"/>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73;p50">
              <a:extLst>
                <a:ext uri="{FF2B5EF4-FFF2-40B4-BE49-F238E27FC236}">
                  <a16:creationId xmlns:a16="http://schemas.microsoft.com/office/drawing/2014/main" id="{061108F9-8A90-4005-6906-F8BFB01AB625}"/>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74;p50">
              <a:extLst>
                <a:ext uri="{FF2B5EF4-FFF2-40B4-BE49-F238E27FC236}">
                  <a16:creationId xmlns:a16="http://schemas.microsoft.com/office/drawing/2014/main" id="{20135909-C277-9206-A56B-8D1DD4C23E88}"/>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75;p50">
              <a:extLst>
                <a:ext uri="{FF2B5EF4-FFF2-40B4-BE49-F238E27FC236}">
                  <a16:creationId xmlns:a16="http://schemas.microsoft.com/office/drawing/2014/main" id="{9D77173A-E84A-7CB9-5D59-EBAC276C5632}"/>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76;p50">
              <a:extLst>
                <a:ext uri="{FF2B5EF4-FFF2-40B4-BE49-F238E27FC236}">
                  <a16:creationId xmlns:a16="http://schemas.microsoft.com/office/drawing/2014/main" id="{DC87303D-9D7E-9A92-8CA9-9DE148F7B9A9}"/>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77;p50">
              <a:extLst>
                <a:ext uri="{FF2B5EF4-FFF2-40B4-BE49-F238E27FC236}">
                  <a16:creationId xmlns:a16="http://schemas.microsoft.com/office/drawing/2014/main" id="{A61C9297-AEFB-9561-805A-A6E2748EB4C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78;p50">
              <a:extLst>
                <a:ext uri="{FF2B5EF4-FFF2-40B4-BE49-F238E27FC236}">
                  <a16:creationId xmlns:a16="http://schemas.microsoft.com/office/drawing/2014/main" id="{8140D676-14D7-1B8B-FA8D-2967701A14B6}"/>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79;p50">
              <a:extLst>
                <a:ext uri="{FF2B5EF4-FFF2-40B4-BE49-F238E27FC236}">
                  <a16:creationId xmlns:a16="http://schemas.microsoft.com/office/drawing/2014/main" id="{736BFDE3-41E4-59BD-61F7-72132D20CC91}"/>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80;p50">
              <a:extLst>
                <a:ext uri="{FF2B5EF4-FFF2-40B4-BE49-F238E27FC236}">
                  <a16:creationId xmlns:a16="http://schemas.microsoft.com/office/drawing/2014/main" id="{6C8D2B4C-A428-35FE-B788-D7992F0B0653}"/>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81;p50">
              <a:extLst>
                <a:ext uri="{FF2B5EF4-FFF2-40B4-BE49-F238E27FC236}">
                  <a16:creationId xmlns:a16="http://schemas.microsoft.com/office/drawing/2014/main" id="{5A74D1A3-96F9-C47C-5353-671393741252}"/>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82;p50">
              <a:extLst>
                <a:ext uri="{FF2B5EF4-FFF2-40B4-BE49-F238E27FC236}">
                  <a16:creationId xmlns:a16="http://schemas.microsoft.com/office/drawing/2014/main" id="{84488852-1AD7-8BAC-8EF6-8CD0E84A2AED}"/>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a:extLst>
              <a:ext uri="{FF2B5EF4-FFF2-40B4-BE49-F238E27FC236}">
                <a16:creationId xmlns:a16="http://schemas.microsoft.com/office/drawing/2014/main" id="{B2B18E41-6FC7-2F45-8DCA-C0E3DAFEE7F7}"/>
              </a:ext>
            </a:extLst>
          </p:cNvPr>
          <p:cNvSpPr txBox="1">
            <a:spLocks noGrp="1"/>
          </p:cNvSpPr>
          <p:nvPr>
            <p:ph type="title"/>
          </p:nvPr>
        </p:nvSpPr>
        <p:spPr>
          <a:xfrm>
            <a:off x="720000" y="445025"/>
            <a:ext cx="7704000" cy="785139"/>
          </a:xfrm>
          <a:prstGeom prst="rect">
            <a:avLst/>
          </a:prstGeom>
        </p:spPr>
        <p:txBody>
          <a:bodyPr spcFirstLastPara="1" wrap="square" lIns="91425" tIns="91425" rIns="91425" bIns="91425" anchor="t" anchorCtr="0">
            <a:noAutofit/>
          </a:bodyPr>
          <a:lstStyle/>
          <a:p>
            <a:r>
              <a:rPr lang="en-US" b="1" dirty="0"/>
              <a:t>GLOBAL BENCHMARKING</a:t>
            </a:r>
            <a:endParaRPr lang="en-US" dirty="0"/>
          </a:p>
        </p:txBody>
      </p:sp>
      <p:sp>
        <p:nvSpPr>
          <p:cNvPr id="214" name="Google Shape;214;p34">
            <a:extLst>
              <a:ext uri="{FF2B5EF4-FFF2-40B4-BE49-F238E27FC236}">
                <a16:creationId xmlns:a16="http://schemas.microsoft.com/office/drawing/2014/main" id="{D244DF36-A616-831C-7C5E-2BA7EEB9EBDD}"/>
              </a:ext>
            </a:extLst>
          </p:cNvPr>
          <p:cNvSpPr txBox="1">
            <a:spLocks noGrp="1"/>
          </p:cNvSpPr>
          <p:nvPr>
            <p:ph type="subTitle" idx="3"/>
          </p:nvPr>
        </p:nvSpPr>
        <p:spPr>
          <a:xfrm>
            <a:off x="566822" y="896422"/>
            <a:ext cx="4034493" cy="754991"/>
          </a:xfrm>
          <a:prstGeom prst="rect">
            <a:avLst/>
          </a:prstGeom>
        </p:spPr>
        <p:txBody>
          <a:bodyPr spcFirstLastPara="1" wrap="square" lIns="91425" tIns="91425" rIns="91425" bIns="91425" anchor="b" anchorCtr="0">
            <a:noAutofit/>
          </a:bodyPr>
          <a:lstStyle/>
          <a:p>
            <a:pPr marL="152400" indent="0"/>
            <a:r>
              <a:rPr lang="en-US" sz="1800" b="1" dirty="0">
                <a:solidFill>
                  <a:srgbClr val="0000FF"/>
                </a:solidFill>
              </a:rPr>
              <a:t>2. TOM FERRY INTERNATIONAL</a:t>
            </a:r>
          </a:p>
          <a:p>
            <a:pPr marL="152400" indent="0"/>
            <a:r>
              <a:rPr lang="en-US" sz="1200" dirty="0">
                <a:solidFill>
                  <a:schemeClr val="tx1"/>
                </a:solidFill>
              </a:rPr>
              <a:t>by Tom Ferry</a:t>
            </a:r>
          </a:p>
        </p:txBody>
      </p:sp>
      <p:sp>
        <p:nvSpPr>
          <p:cNvPr id="10" name="TextBox 9">
            <a:extLst>
              <a:ext uri="{FF2B5EF4-FFF2-40B4-BE49-F238E27FC236}">
                <a16:creationId xmlns:a16="http://schemas.microsoft.com/office/drawing/2014/main" id="{3CF90289-EB0F-C466-9B11-71EF1EBBEC55}"/>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pic>
        <p:nvPicPr>
          <p:cNvPr id="2" name="Picture 1">
            <a:extLst>
              <a:ext uri="{FF2B5EF4-FFF2-40B4-BE49-F238E27FC236}">
                <a16:creationId xmlns:a16="http://schemas.microsoft.com/office/drawing/2014/main" id="{90C90E4F-2F31-6AE1-ED6B-1A20FC195591}"/>
              </a:ext>
            </a:extLst>
          </p:cNvPr>
          <p:cNvPicPr>
            <a:picLocks noChangeAspect="1"/>
          </p:cNvPicPr>
          <p:nvPr/>
        </p:nvPicPr>
        <p:blipFill>
          <a:blip r:embed="rId3"/>
          <a:stretch>
            <a:fillRect/>
          </a:stretch>
        </p:blipFill>
        <p:spPr>
          <a:xfrm>
            <a:off x="7396620" y="3573173"/>
            <a:ext cx="1284448" cy="1284448"/>
          </a:xfrm>
          <a:prstGeom prst="rect">
            <a:avLst/>
          </a:prstGeom>
        </p:spPr>
      </p:pic>
      <p:sp>
        <p:nvSpPr>
          <p:cNvPr id="237" name="Rectangle: Rounded Corners 236">
            <a:extLst>
              <a:ext uri="{FF2B5EF4-FFF2-40B4-BE49-F238E27FC236}">
                <a16:creationId xmlns:a16="http://schemas.microsoft.com/office/drawing/2014/main" id="{0268EC34-2E10-666A-69ED-CBC98AC06E9B}"/>
              </a:ext>
            </a:extLst>
          </p:cNvPr>
          <p:cNvSpPr/>
          <p:nvPr/>
        </p:nvSpPr>
        <p:spPr>
          <a:xfrm>
            <a:off x="1339728" y="1902657"/>
            <a:ext cx="4970878" cy="2612808"/>
          </a:xfrm>
          <a:prstGeom prst="roundRect">
            <a:avLst/>
          </a:prstGeom>
          <a:solidFill>
            <a:schemeClr val="accent1">
              <a:alpha val="64000"/>
            </a:schemeClr>
          </a:solidFill>
          <a:ln w="6350">
            <a:solidFill>
              <a:srgbClr val="0000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Google Shape;226;p35">
            <a:extLst>
              <a:ext uri="{FF2B5EF4-FFF2-40B4-BE49-F238E27FC236}">
                <a16:creationId xmlns:a16="http://schemas.microsoft.com/office/drawing/2014/main" id="{77AD95DC-3040-CC45-52E6-31B4F5E528D3}"/>
              </a:ext>
            </a:extLst>
          </p:cNvPr>
          <p:cNvSpPr txBox="1">
            <a:spLocks noGrp="1"/>
          </p:cNvSpPr>
          <p:nvPr>
            <p:ph type="subTitle" idx="1"/>
          </p:nvPr>
        </p:nvSpPr>
        <p:spPr>
          <a:xfrm>
            <a:off x="1467094" y="2288152"/>
            <a:ext cx="2290019" cy="766698"/>
          </a:xfrm>
          <a:prstGeom prst="rect">
            <a:avLst/>
          </a:prstGeom>
          <a:noFill/>
          <a:ln>
            <a:noFill/>
          </a:ln>
        </p:spPr>
        <p:txBody>
          <a:bodyPr spcFirstLastPara="1" wrap="square" lIns="91425" tIns="91425" rIns="91425" bIns="91425" anchor="t" anchorCtr="0">
            <a:noAutofit/>
          </a:bodyPr>
          <a:lstStyle/>
          <a:p>
            <a:pPr marL="171450" indent="-171450" algn="ctr">
              <a:buFont typeface="Arial" panose="020B0604020202020204" pitchFamily="34" charset="0"/>
              <a:buChar char="•"/>
            </a:pPr>
            <a:r>
              <a:rPr lang="en-US" sz="1000" dirty="0">
                <a:sym typeface="Arial"/>
              </a:rPr>
              <a:t>Established 15+ Brand Reputation</a:t>
            </a:r>
          </a:p>
          <a:p>
            <a:pPr marL="171450" indent="-171450" algn="ctr">
              <a:buFont typeface="Arial" panose="020B0604020202020204" pitchFamily="34" charset="0"/>
              <a:buChar char="•"/>
            </a:pPr>
            <a:r>
              <a:rPr lang="en-US" sz="1000" dirty="0">
                <a:sym typeface="Arial"/>
              </a:rPr>
              <a:t>Tech Integrations (CRM)</a:t>
            </a:r>
          </a:p>
          <a:p>
            <a:pPr marL="171450" indent="-171450" algn="ctr">
              <a:buFont typeface="Arial" panose="020B0604020202020204" pitchFamily="34" charset="0"/>
              <a:buChar char="•"/>
            </a:pPr>
            <a:r>
              <a:rPr lang="en-US" sz="1000" dirty="0">
                <a:sym typeface="Arial"/>
              </a:rPr>
              <a:t>Scalable Tiers (all levels)</a:t>
            </a:r>
          </a:p>
          <a:p>
            <a:pPr marL="171450" indent="-171450" algn="ctr">
              <a:buFont typeface="Arial" panose="020B0604020202020204" pitchFamily="34" charset="0"/>
              <a:buChar char="•"/>
            </a:pPr>
            <a:r>
              <a:rPr lang="en-US" sz="1000" dirty="0">
                <a:sym typeface="Arial"/>
              </a:rPr>
              <a:t>Offers full-spectrum training</a:t>
            </a:r>
            <a:endParaRPr sz="1000" dirty="0">
              <a:sym typeface="Arial"/>
            </a:endParaRPr>
          </a:p>
        </p:txBody>
      </p:sp>
      <p:sp>
        <p:nvSpPr>
          <p:cNvPr id="229" name="Google Shape;226;p35">
            <a:extLst>
              <a:ext uri="{FF2B5EF4-FFF2-40B4-BE49-F238E27FC236}">
                <a16:creationId xmlns:a16="http://schemas.microsoft.com/office/drawing/2014/main" id="{6F81F5FC-1066-9CC3-E509-44F85D894C7C}"/>
              </a:ext>
            </a:extLst>
          </p:cNvPr>
          <p:cNvSpPr txBox="1">
            <a:spLocks/>
          </p:cNvSpPr>
          <p:nvPr/>
        </p:nvSpPr>
        <p:spPr>
          <a:xfrm>
            <a:off x="3880697" y="2264191"/>
            <a:ext cx="2404025" cy="830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gn="ctr">
              <a:buFont typeface="Arial" panose="020B0604020202020204" pitchFamily="34" charset="0"/>
              <a:buChar char="•"/>
            </a:pPr>
            <a:r>
              <a:rPr lang="en-US" sz="1000" dirty="0">
                <a:sym typeface="Arial"/>
              </a:rPr>
              <a:t>Focused on high-producing agents</a:t>
            </a:r>
          </a:p>
          <a:p>
            <a:pPr marL="171450" indent="-171450" algn="ctr">
              <a:buFont typeface="Arial" panose="020B0604020202020204" pitchFamily="34" charset="0"/>
              <a:buChar char="•"/>
            </a:pPr>
            <a:r>
              <a:rPr lang="en-US" sz="1000" dirty="0">
                <a:sym typeface="Arial"/>
              </a:rPr>
              <a:t>U.S.-Centric Content</a:t>
            </a:r>
          </a:p>
          <a:p>
            <a:pPr marL="171450" indent="-171450" algn="ctr">
              <a:buFont typeface="Arial" panose="020B0604020202020204" pitchFamily="34" charset="0"/>
              <a:buChar char="•"/>
            </a:pPr>
            <a:r>
              <a:rPr lang="en-US" sz="1000" dirty="0">
                <a:sym typeface="Arial"/>
              </a:rPr>
              <a:t>Too broad coverage</a:t>
            </a:r>
          </a:p>
          <a:p>
            <a:pPr marL="171450" indent="-171450" algn="ctr">
              <a:buFont typeface="Arial" panose="020B0604020202020204" pitchFamily="34" charset="0"/>
              <a:buChar char="•"/>
            </a:pPr>
            <a:r>
              <a:rPr lang="en-US" sz="1000" dirty="0">
                <a:sym typeface="Arial"/>
              </a:rPr>
              <a:t>Some reviews say “too theoretical”.</a:t>
            </a:r>
          </a:p>
        </p:txBody>
      </p:sp>
      <p:sp>
        <p:nvSpPr>
          <p:cNvPr id="230" name="Google Shape;226;p35">
            <a:extLst>
              <a:ext uri="{FF2B5EF4-FFF2-40B4-BE49-F238E27FC236}">
                <a16:creationId xmlns:a16="http://schemas.microsoft.com/office/drawing/2014/main" id="{73542442-2E77-24EC-CB26-89B75A3473AD}"/>
              </a:ext>
            </a:extLst>
          </p:cNvPr>
          <p:cNvSpPr txBox="1">
            <a:spLocks/>
          </p:cNvSpPr>
          <p:nvPr/>
        </p:nvSpPr>
        <p:spPr>
          <a:xfrm>
            <a:off x="1479619" y="3460306"/>
            <a:ext cx="2290019" cy="929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gn="ctr">
              <a:buFont typeface="Arial" panose="020B0604020202020204" pitchFamily="34" charset="0"/>
              <a:buChar char="•"/>
            </a:pPr>
            <a:r>
              <a:rPr lang="en-US" sz="1000" dirty="0">
                <a:sym typeface="Arial"/>
              </a:rPr>
              <a:t>Subscription-Based Membership</a:t>
            </a:r>
          </a:p>
          <a:p>
            <a:pPr marL="171450" indent="-171450" algn="ctr">
              <a:buFont typeface="Arial" panose="020B0604020202020204" pitchFamily="34" charset="0"/>
              <a:buChar char="•"/>
            </a:pPr>
            <a:r>
              <a:rPr lang="en-US" sz="1000" dirty="0">
                <a:sym typeface="Arial"/>
              </a:rPr>
              <a:t>Upgraded Training Options (Live events tickets, 1:1 coaching, etc.)</a:t>
            </a:r>
          </a:p>
          <a:p>
            <a:pPr marL="171450" indent="-171450" algn="ctr">
              <a:buFont typeface="Arial" panose="020B0604020202020204" pitchFamily="34" charset="0"/>
              <a:buChar char="•"/>
            </a:pPr>
            <a:r>
              <a:rPr lang="en-US" sz="1000" dirty="0">
                <a:sym typeface="Arial"/>
              </a:rPr>
              <a:t>Affiliate &amp; Partnership Revenue</a:t>
            </a:r>
          </a:p>
          <a:p>
            <a:pPr marL="171450" indent="-171450" algn="ctr">
              <a:buFont typeface="Arial" panose="020B0604020202020204" pitchFamily="34" charset="0"/>
              <a:buChar char="•"/>
            </a:pPr>
            <a:r>
              <a:rPr lang="en-US" sz="1000" dirty="0">
                <a:sym typeface="Arial"/>
              </a:rPr>
              <a:t>Agents’ sales (Ferry’s CRM).</a:t>
            </a:r>
          </a:p>
        </p:txBody>
      </p:sp>
      <p:sp>
        <p:nvSpPr>
          <p:cNvPr id="231" name="Google Shape;226;p35">
            <a:extLst>
              <a:ext uri="{FF2B5EF4-FFF2-40B4-BE49-F238E27FC236}">
                <a16:creationId xmlns:a16="http://schemas.microsoft.com/office/drawing/2014/main" id="{900D8995-171E-9308-AFF3-17D88FC78EF2}"/>
              </a:ext>
            </a:extLst>
          </p:cNvPr>
          <p:cNvSpPr txBox="1">
            <a:spLocks/>
          </p:cNvSpPr>
          <p:nvPr/>
        </p:nvSpPr>
        <p:spPr>
          <a:xfrm>
            <a:off x="3873013" y="3449614"/>
            <a:ext cx="2290019" cy="825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0" indent="0" algn="ctr"/>
            <a:r>
              <a:rPr lang="en-US" sz="1000" dirty="0"/>
              <a:t>Virtual coaching , online library&amp; community:</a:t>
            </a:r>
          </a:p>
          <a:p>
            <a:pPr marL="171450" indent="-171450" algn="ctr">
              <a:buFont typeface="Arial" panose="020B0604020202020204" pitchFamily="34" charset="0"/>
              <a:buChar char="•"/>
            </a:pPr>
            <a:r>
              <a:rPr lang="en-US" sz="1000" dirty="0">
                <a:sym typeface="Arial"/>
              </a:rPr>
              <a:t>Core and elite coaching.</a:t>
            </a:r>
          </a:p>
          <a:p>
            <a:pPr marL="171450" indent="-171450" algn="ctr">
              <a:buFont typeface="Arial" panose="020B0604020202020204" pitchFamily="34" charset="0"/>
              <a:buChar char="•"/>
            </a:pPr>
            <a:r>
              <a:rPr lang="en-US" sz="1000" dirty="0">
                <a:sym typeface="Arial"/>
              </a:rPr>
              <a:t>Large events</a:t>
            </a:r>
          </a:p>
          <a:p>
            <a:pPr marL="171450" indent="-171450" algn="ctr">
              <a:buFont typeface="Arial" panose="020B0604020202020204" pitchFamily="34" charset="0"/>
              <a:buChar char="•"/>
            </a:pPr>
            <a:r>
              <a:rPr lang="en-US" sz="1000" dirty="0">
                <a:sym typeface="Arial"/>
              </a:rPr>
              <a:t>Online courses</a:t>
            </a:r>
          </a:p>
        </p:txBody>
      </p:sp>
      <p:pic>
        <p:nvPicPr>
          <p:cNvPr id="236" name="Picture Placeholder 235">
            <a:extLst>
              <a:ext uri="{FF2B5EF4-FFF2-40B4-BE49-F238E27FC236}">
                <a16:creationId xmlns:a16="http://schemas.microsoft.com/office/drawing/2014/main" id="{2D16212C-A3DC-8179-15D2-5255128F7915}"/>
              </a:ext>
            </a:extLst>
          </p:cNvPr>
          <p:cNvPicPr>
            <a:picLocks noGrp="1" noChangeAspect="1"/>
          </p:cNvPicPr>
          <p:nvPr>
            <p:ph type="pic" idx="5"/>
          </p:nvPr>
        </p:nvPicPr>
        <p:blipFill>
          <a:blip r:embed="rId4"/>
          <a:srcRect l="2329" r="2329"/>
          <a:stretch>
            <a:fillRect/>
          </a:stretch>
        </p:blipFill>
        <p:spPr>
          <a:xfrm>
            <a:off x="7043382" y="633665"/>
            <a:ext cx="1418928" cy="1488264"/>
          </a:xfrm>
          <a:ln>
            <a:solidFill>
              <a:srgbClr val="000099"/>
            </a:solidFill>
          </a:ln>
        </p:spPr>
      </p:pic>
      <p:cxnSp>
        <p:nvCxnSpPr>
          <p:cNvPr id="238" name="Straight Connector 237">
            <a:extLst>
              <a:ext uri="{FF2B5EF4-FFF2-40B4-BE49-F238E27FC236}">
                <a16:creationId xmlns:a16="http://schemas.microsoft.com/office/drawing/2014/main" id="{EE3AFEA4-FCA1-F60E-AD4A-9E6FE74CBED4}"/>
              </a:ext>
            </a:extLst>
          </p:cNvPr>
          <p:cNvCxnSpPr>
            <a:cxnSpLocks/>
          </p:cNvCxnSpPr>
          <p:nvPr/>
        </p:nvCxnSpPr>
        <p:spPr>
          <a:xfrm>
            <a:off x="3825167" y="1902657"/>
            <a:ext cx="0" cy="2612808"/>
          </a:xfrm>
          <a:prstGeom prst="line">
            <a:avLst/>
          </a:prstGeom>
          <a:ln w="63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83EEC6B-554D-64A4-94A0-5C0A0CEE479F}"/>
              </a:ext>
            </a:extLst>
          </p:cNvPr>
          <p:cNvCxnSpPr>
            <a:cxnSpLocks/>
          </p:cNvCxnSpPr>
          <p:nvPr/>
        </p:nvCxnSpPr>
        <p:spPr>
          <a:xfrm flipH="1">
            <a:off x="1339728" y="3209061"/>
            <a:ext cx="4970878" cy="0"/>
          </a:xfrm>
          <a:prstGeom prst="line">
            <a:avLst/>
          </a:prstGeom>
          <a:ln w="6350">
            <a:solidFill>
              <a:srgbClr val="000099"/>
            </a:solidFill>
          </a:ln>
        </p:spPr>
        <p:style>
          <a:lnRef idx="1">
            <a:schemeClr val="accent1"/>
          </a:lnRef>
          <a:fillRef idx="0">
            <a:schemeClr val="accent1"/>
          </a:fillRef>
          <a:effectRef idx="0">
            <a:schemeClr val="accent1"/>
          </a:effectRef>
          <a:fontRef idx="minor">
            <a:schemeClr val="tx1"/>
          </a:fontRef>
        </p:style>
      </p:cxnSp>
      <p:sp>
        <p:nvSpPr>
          <p:cNvPr id="248" name="Rectangle 247">
            <a:extLst>
              <a:ext uri="{FF2B5EF4-FFF2-40B4-BE49-F238E27FC236}">
                <a16:creationId xmlns:a16="http://schemas.microsoft.com/office/drawing/2014/main" id="{9D09F3ED-C9B0-54F8-8A8D-3665241D2143}"/>
              </a:ext>
            </a:extLst>
          </p:cNvPr>
          <p:cNvSpPr/>
          <p:nvPr/>
        </p:nvSpPr>
        <p:spPr>
          <a:xfrm>
            <a:off x="2331561" y="1989744"/>
            <a:ext cx="939943" cy="276999"/>
          </a:xfrm>
          <a:prstGeom prst="rect">
            <a:avLst/>
          </a:prstGeom>
          <a:noFill/>
        </p:spPr>
        <p:txBody>
          <a:bodyPr wrap="square" lIns="91440" tIns="45720" rIns="91440" bIns="45720">
            <a:spAutoFit/>
          </a:bodyPr>
          <a:lstStyle/>
          <a:p>
            <a:pPr algn="ctr"/>
            <a:r>
              <a:rPr lang="en-US" sz="1200" b="1" dirty="0">
                <a:solidFill>
                  <a:srgbClr val="00B050"/>
                </a:solidFill>
                <a:latin typeface="Inter Medium"/>
                <a:ea typeface="Inter Medium"/>
                <a:sym typeface="Inter Medium"/>
              </a:rPr>
              <a:t>EDGE</a:t>
            </a:r>
          </a:p>
        </p:txBody>
      </p:sp>
      <p:sp>
        <p:nvSpPr>
          <p:cNvPr id="249" name="Rectangle 248">
            <a:extLst>
              <a:ext uri="{FF2B5EF4-FFF2-40B4-BE49-F238E27FC236}">
                <a16:creationId xmlns:a16="http://schemas.microsoft.com/office/drawing/2014/main" id="{AD48C13F-7C55-47B9-E2A3-FD076C49C07B}"/>
              </a:ext>
            </a:extLst>
          </p:cNvPr>
          <p:cNvSpPr/>
          <p:nvPr/>
        </p:nvSpPr>
        <p:spPr>
          <a:xfrm>
            <a:off x="4241473" y="1981935"/>
            <a:ext cx="1821065" cy="276999"/>
          </a:xfrm>
          <a:prstGeom prst="rect">
            <a:avLst/>
          </a:prstGeom>
          <a:noFill/>
        </p:spPr>
        <p:txBody>
          <a:bodyPr wrap="square" lIns="91440" tIns="45720" rIns="91440" bIns="45720">
            <a:spAutoFit/>
          </a:bodyPr>
          <a:lstStyle/>
          <a:p>
            <a:pPr algn="ctr"/>
            <a:r>
              <a:rPr lang="en-US" sz="1200" b="1" dirty="0">
                <a:solidFill>
                  <a:srgbClr val="FF0000"/>
                </a:solidFill>
                <a:latin typeface="Inter Medium"/>
                <a:ea typeface="Inter Medium"/>
                <a:sym typeface="Inter Medium"/>
              </a:rPr>
              <a:t>VULNERABILITY</a:t>
            </a:r>
          </a:p>
        </p:txBody>
      </p:sp>
      <p:sp>
        <p:nvSpPr>
          <p:cNvPr id="250" name="Rectangle 249">
            <a:extLst>
              <a:ext uri="{FF2B5EF4-FFF2-40B4-BE49-F238E27FC236}">
                <a16:creationId xmlns:a16="http://schemas.microsoft.com/office/drawing/2014/main" id="{EBD12718-7940-E34A-496C-F7EBB96833AA}"/>
              </a:ext>
            </a:extLst>
          </p:cNvPr>
          <p:cNvSpPr/>
          <p:nvPr/>
        </p:nvSpPr>
        <p:spPr>
          <a:xfrm>
            <a:off x="1863340" y="3230471"/>
            <a:ext cx="1902057" cy="282556"/>
          </a:xfrm>
          <a:prstGeom prst="rect">
            <a:avLst/>
          </a:prstGeom>
          <a:noFill/>
        </p:spPr>
        <p:txBody>
          <a:bodyPr wrap="square" lIns="91440" tIns="45720" rIns="91440" bIns="45720">
            <a:spAutoFit/>
          </a:bodyPr>
          <a:lstStyle/>
          <a:p>
            <a:pPr algn="ctr"/>
            <a:r>
              <a:rPr lang="en-US" sz="1200" b="1" dirty="0">
                <a:solidFill>
                  <a:srgbClr val="FFC000"/>
                </a:solidFill>
                <a:latin typeface="Inter Medium"/>
                <a:ea typeface="Inter Medium"/>
                <a:sym typeface="Inter Medium"/>
              </a:rPr>
              <a:t>REVENUE MODEL</a:t>
            </a:r>
          </a:p>
        </p:txBody>
      </p:sp>
      <p:sp>
        <p:nvSpPr>
          <p:cNvPr id="251" name="Rectangle 250">
            <a:extLst>
              <a:ext uri="{FF2B5EF4-FFF2-40B4-BE49-F238E27FC236}">
                <a16:creationId xmlns:a16="http://schemas.microsoft.com/office/drawing/2014/main" id="{DA90EE3C-2A99-C399-FD72-9848923C7A8B}"/>
              </a:ext>
            </a:extLst>
          </p:cNvPr>
          <p:cNvSpPr/>
          <p:nvPr/>
        </p:nvSpPr>
        <p:spPr>
          <a:xfrm>
            <a:off x="4317244" y="3256135"/>
            <a:ext cx="1527983" cy="276999"/>
          </a:xfrm>
          <a:prstGeom prst="rect">
            <a:avLst/>
          </a:prstGeom>
          <a:noFill/>
        </p:spPr>
        <p:txBody>
          <a:bodyPr wrap="square" lIns="91440" tIns="45720" rIns="91440" bIns="45720">
            <a:spAutoFit/>
          </a:bodyPr>
          <a:lstStyle/>
          <a:p>
            <a:pPr algn="ctr"/>
            <a:r>
              <a:rPr lang="en-US" sz="1200" b="1" dirty="0">
                <a:solidFill>
                  <a:schemeClr val="tx1"/>
                </a:solidFill>
                <a:latin typeface="Inter Medium"/>
                <a:ea typeface="Inter Medium"/>
                <a:sym typeface="Inter Medium"/>
              </a:rPr>
              <a:t>DELIVERY MODEL</a:t>
            </a:r>
          </a:p>
        </p:txBody>
      </p:sp>
      <p:grpSp>
        <p:nvGrpSpPr>
          <p:cNvPr id="252" name="Google Shape;1963;p55">
            <a:extLst>
              <a:ext uri="{FF2B5EF4-FFF2-40B4-BE49-F238E27FC236}">
                <a16:creationId xmlns:a16="http://schemas.microsoft.com/office/drawing/2014/main" id="{4F4B3E02-467B-9B31-114C-D984A0FB3656}"/>
              </a:ext>
            </a:extLst>
          </p:cNvPr>
          <p:cNvGrpSpPr/>
          <p:nvPr/>
        </p:nvGrpSpPr>
        <p:grpSpPr>
          <a:xfrm>
            <a:off x="2229176" y="1964911"/>
            <a:ext cx="281077" cy="267900"/>
            <a:chOff x="6870193" y="2295620"/>
            <a:chExt cx="360356" cy="343462"/>
          </a:xfrm>
          <a:solidFill>
            <a:schemeClr val="tx1"/>
          </a:solidFill>
        </p:grpSpPr>
        <p:sp>
          <p:nvSpPr>
            <p:cNvPr id="253" name="Google Shape;1964;p55">
              <a:extLst>
                <a:ext uri="{FF2B5EF4-FFF2-40B4-BE49-F238E27FC236}">
                  <a16:creationId xmlns:a16="http://schemas.microsoft.com/office/drawing/2014/main" id="{FFBC3CDD-A023-9367-8D1D-50E4910FDA72}"/>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965;p55">
              <a:extLst>
                <a:ext uri="{FF2B5EF4-FFF2-40B4-BE49-F238E27FC236}">
                  <a16:creationId xmlns:a16="http://schemas.microsoft.com/office/drawing/2014/main" id="{1FFB432D-AA2B-0E85-B104-F068A35502F8}"/>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185;p55">
            <a:extLst>
              <a:ext uri="{FF2B5EF4-FFF2-40B4-BE49-F238E27FC236}">
                <a16:creationId xmlns:a16="http://schemas.microsoft.com/office/drawing/2014/main" id="{7F5FE7F7-CCBB-EC30-756D-5D572FA31998}"/>
              </a:ext>
            </a:extLst>
          </p:cNvPr>
          <p:cNvGrpSpPr/>
          <p:nvPr/>
        </p:nvGrpSpPr>
        <p:grpSpPr>
          <a:xfrm>
            <a:off x="4165796" y="1959864"/>
            <a:ext cx="281021" cy="282036"/>
            <a:chOff x="5779408" y="3699191"/>
            <a:chExt cx="317645" cy="318757"/>
          </a:xfrm>
          <a:solidFill>
            <a:schemeClr val="tx1"/>
          </a:solidFill>
        </p:grpSpPr>
        <p:sp>
          <p:nvSpPr>
            <p:cNvPr id="256" name="Google Shape;2186;p55">
              <a:extLst>
                <a:ext uri="{FF2B5EF4-FFF2-40B4-BE49-F238E27FC236}">
                  <a16:creationId xmlns:a16="http://schemas.microsoft.com/office/drawing/2014/main" id="{5ADED56B-F058-691D-9214-2222090351F9}"/>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57" name="Google Shape;2187;p55">
              <a:extLst>
                <a:ext uri="{FF2B5EF4-FFF2-40B4-BE49-F238E27FC236}">
                  <a16:creationId xmlns:a16="http://schemas.microsoft.com/office/drawing/2014/main" id="{CCD86DDF-553C-09E5-BB6F-14AFA26E257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58" name="Google Shape;3324;p57">
            <a:extLst>
              <a:ext uri="{FF2B5EF4-FFF2-40B4-BE49-F238E27FC236}">
                <a16:creationId xmlns:a16="http://schemas.microsoft.com/office/drawing/2014/main" id="{C70C6626-F166-326F-59A9-71FB11998332}"/>
              </a:ext>
            </a:extLst>
          </p:cNvPr>
          <p:cNvGrpSpPr/>
          <p:nvPr/>
        </p:nvGrpSpPr>
        <p:grpSpPr>
          <a:xfrm>
            <a:off x="1895868" y="3236899"/>
            <a:ext cx="219615" cy="268176"/>
            <a:chOff x="8112509" y="3255456"/>
            <a:chExt cx="935507" cy="1401682"/>
          </a:xfrm>
          <a:solidFill>
            <a:schemeClr val="tx1"/>
          </a:solidFill>
        </p:grpSpPr>
        <p:sp>
          <p:nvSpPr>
            <p:cNvPr id="259" name="Google Shape;3325;p57">
              <a:extLst>
                <a:ext uri="{FF2B5EF4-FFF2-40B4-BE49-F238E27FC236}">
                  <a16:creationId xmlns:a16="http://schemas.microsoft.com/office/drawing/2014/main" id="{7891C04F-E0AD-97A8-230C-DE2334DE7C62}"/>
                </a:ext>
              </a:extLst>
            </p:cNvPr>
            <p:cNvSpPr/>
            <p:nvPr/>
          </p:nvSpPr>
          <p:spPr>
            <a:xfrm>
              <a:off x="8327879" y="3255456"/>
              <a:ext cx="720137" cy="943970"/>
            </a:xfrm>
            <a:custGeom>
              <a:avLst/>
              <a:gdLst/>
              <a:ahLst/>
              <a:cxnLst/>
              <a:rect l="l" t="t" r="r" b="b"/>
              <a:pathLst>
                <a:path w="720137" h="943970" extrusionOk="0">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326;p57">
              <a:extLst>
                <a:ext uri="{FF2B5EF4-FFF2-40B4-BE49-F238E27FC236}">
                  <a16:creationId xmlns:a16="http://schemas.microsoft.com/office/drawing/2014/main" id="{7D32F652-A9A8-1C45-4DC2-5C9118D26DDB}"/>
                </a:ext>
              </a:extLst>
            </p:cNvPr>
            <p:cNvSpPr/>
            <p:nvPr/>
          </p:nvSpPr>
          <p:spPr>
            <a:xfrm>
              <a:off x="8112509" y="3367139"/>
              <a:ext cx="222158" cy="832360"/>
            </a:xfrm>
            <a:custGeom>
              <a:avLst/>
              <a:gdLst/>
              <a:ahLst/>
              <a:cxnLst/>
              <a:rect l="l" t="t" r="r" b="b"/>
              <a:pathLst>
                <a:path w="222158" h="832360" extrusionOk="0">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327;p57">
              <a:extLst>
                <a:ext uri="{FF2B5EF4-FFF2-40B4-BE49-F238E27FC236}">
                  <a16:creationId xmlns:a16="http://schemas.microsoft.com/office/drawing/2014/main" id="{32BC2D18-4B5F-D1E0-BF67-E824257AAA30}"/>
                </a:ext>
              </a:extLst>
            </p:cNvPr>
            <p:cNvSpPr/>
            <p:nvPr/>
          </p:nvSpPr>
          <p:spPr>
            <a:xfrm>
              <a:off x="8293050" y="4227195"/>
              <a:ext cx="574577" cy="429943"/>
            </a:xfrm>
            <a:custGeom>
              <a:avLst/>
              <a:gdLst/>
              <a:ahLst/>
              <a:cxnLst/>
              <a:rect l="l" t="t" r="r" b="b"/>
              <a:pathLst>
                <a:path w="574577" h="429943" extrusionOk="0">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328;p57">
              <a:extLst>
                <a:ext uri="{FF2B5EF4-FFF2-40B4-BE49-F238E27FC236}">
                  <a16:creationId xmlns:a16="http://schemas.microsoft.com/office/drawing/2014/main" id="{ECAE659C-CDD9-5872-2049-3E6D4A6B8735}"/>
                </a:ext>
              </a:extLst>
            </p:cNvPr>
            <p:cNvSpPr/>
            <p:nvPr/>
          </p:nvSpPr>
          <p:spPr>
            <a:xfrm>
              <a:off x="8441201" y="3524689"/>
              <a:ext cx="278203" cy="683968"/>
            </a:xfrm>
            <a:custGeom>
              <a:avLst/>
              <a:gdLst/>
              <a:ahLst/>
              <a:cxnLst/>
              <a:rect l="l" t="t" r="r" b="b"/>
              <a:pathLst>
                <a:path w="278203" h="683968" extrusionOk="0">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329;p57">
              <a:extLst>
                <a:ext uri="{FF2B5EF4-FFF2-40B4-BE49-F238E27FC236}">
                  <a16:creationId xmlns:a16="http://schemas.microsoft.com/office/drawing/2014/main" id="{7D3E4EEC-C72A-CBF3-FB39-6ECDD476C9D9}"/>
                </a:ext>
              </a:extLst>
            </p:cNvPr>
            <p:cNvSpPr/>
            <p:nvPr/>
          </p:nvSpPr>
          <p:spPr>
            <a:xfrm>
              <a:off x="8677251" y="4327037"/>
              <a:ext cx="118890" cy="49187"/>
            </a:xfrm>
            <a:custGeom>
              <a:avLst/>
              <a:gdLst/>
              <a:ahLst/>
              <a:cxnLst/>
              <a:rect l="l" t="t" r="r" b="b"/>
              <a:pathLst>
                <a:path w="118890" h="49187" extrusionOk="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330;p57">
              <a:extLst>
                <a:ext uri="{FF2B5EF4-FFF2-40B4-BE49-F238E27FC236}">
                  <a16:creationId xmlns:a16="http://schemas.microsoft.com/office/drawing/2014/main" id="{A7FD96DF-C99E-734D-5EDB-EB750A59B40C}"/>
                </a:ext>
              </a:extLst>
            </p:cNvPr>
            <p:cNvSpPr/>
            <p:nvPr/>
          </p:nvSpPr>
          <p:spPr>
            <a:xfrm>
              <a:off x="8359116" y="4295897"/>
              <a:ext cx="289241" cy="65892"/>
            </a:xfrm>
            <a:custGeom>
              <a:avLst/>
              <a:gdLst/>
              <a:ahLst/>
              <a:cxnLst/>
              <a:rect l="l" t="t" r="r" b="b"/>
              <a:pathLst>
                <a:path w="289241" h="65892" extrusionOk="0">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331;p57">
              <a:extLst>
                <a:ext uri="{FF2B5EF4-FFF2-40B4-BE49-F238E27FC236}">
                  <a16:creationId xmlns:a16="http://schemas.microsoft.com/office/drawing/2014/main" id="{41ABC6A3-0AF2-E5CD-9FA3-3273FD910296}"/>
                </a:ext>
              </a:extLst>
            </p:cNvPr>
            <p:cNvSpPr/>
            <p:nvPr/>
          </p:nvSpPr>
          <p:spPr>
            <a:xfrm>
              <a:off x="8359116" y="4387703"/>
              <a:ext cx="437025" cy="80326"/>
            </a:xfrm>
            <a:custGeom>
              <a:avLst/>
              <a:gdLst/>
              <a:ahLst/>
              <a:cxnLst/>
              <a:rect l="l" t="t" r="r" b="b"/>
              <a:pathLst>
                <a:path w="437025" h="80326" extrusionOk="0">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6" name="Google Shape;2976;p57">
            <a:extLst>
              <a:ext uri="{FF2B5EF4-FFF2-40B4-BE49-F238E27FC236}">
                <a16:creationId xmlns:a16="http://schemas.microsoft.com/office/drawing/2014/main" id="{AA585D9E-AFF2-8E6F-7BB7-D812BB97EF3A}"/>
              </a:ext>
            </a:extLst>
          </p:cNvPr>
          <p:cNvSpPr/>
          <p:nvPr/>
        </p:nvSpPr>
        <p:spPr>
          <a:xfrm>
            <a:off x="4149591" y="3217219"/>
            <a:ext cx="296564" cy="29656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79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a:extLst>
            <a:ext uri="{FF2B5EF4-FFF2-40B4-BE49-F238E27FC236}">
              <a16:creationId xmlns:a16="http://schemas.microsoft.com/office/drawing/2014/main" id="{2A15C2FB-A723-F9BB-2D8B-5FEB4450342A}"/>
            </a:ext>
          </a:extLst>
        </p:cNvPr>
        <p:cNvGrpSpPr/>
        <p:nvPr/>
      </p:nvGrpSpPr>
      <p:grpSpPr>
        <a:xfrm>
          <a:off x="0" y="0"/>
          <a:ext cx="0" cy="0"/>
          <a:chOff x="0" y="0"/>
          <a:chExt cx="0" cy="0"/>
        </a:xfrm>
      </p:grpSpPr>
      <p:grpSp>
        <p:nvGrpSpPr>
          <p:cNvPr id="30" name="Google Shape;931;p50">
            <a:extLst>
              <a:ext uri="{FF2B5EF4-FFF2-40B4-BE49-F238E27FC236}">
                <a16:creationId xmlns:a16="http://schemas.microsoft.com/office/drawing/2014/main" id="{8AC68F39-14BD-B32A-CE44-AD153C731D36}"/>
              </a:ext>
            </a:extLst>
          </p:cNvPr>
          <p:cNvGrpSpPr/>
          <p:nvPr/>
        </p:nvGrpSpPr>
        <p:grpSpPr>
          <a:xfrm>
            <a:off x="669717" y="552572"/>
            <a:ext cx="7754283" cy="4035604"/>
            <a:chOff x="233350" y="949250"/>
            <a:chExt cx="7137300" cy="3802300"/>
          </a:xfrm>
          <a:solidFill>
            <a:srgbClr val="000099">
              <a:alpha val="10000"/>
            </a:srgbClr>
          </a:solidFill>
        </p:grpSpPr>
        <p:sp>
          <p:nvSpPr>
            <p:cNvPr id="31" name="Google Shape;932;p50">
              <a:extLst>
                <a:ext uri="{FF2B5EF4-FFF2-40B4-BE49-F238E27FC236}">
                  <a16:creationId xmlns:a16="http://schemas.microsoft.com/office/drawing/2014/main" id="{A1892A06-6E32-1A82-8244-4B232BF1495A}"/>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3;p50">
              <a:extLst>
                <a:ext uri="{FF2B5EF4-FFF2-40B4-BE49-F238E27FC236}">
                  <a16:creationId xmlns:a16="http://schemas.microsoft.com/office/drawing/2014/main" id="{6D02C28C-4323-5F0A-06AA-373E19CB3B71}"/>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34;p50">
              <a:extLst>
                <a:ext uri="{FF2B5EF4-FFF2-40B4-BE49-F238E27FC236}">
                  <a16:creationId xmlns:a16="http://schemas.microsoft.com/office/drawing/2014/main" id="{60E1835F-7057-C85B-AD46-6931084FB646}"/>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35;p50">
              <a:extLst>
                <a:ext uri="{FF2B5EF4-FFF2-40B4-BE49-F238E27FC236}">
                  <a16:creationId xmlns:a16="http://schemas.microsoft.com/office/drawing/2014/main" id="{3F4FC280-F07B-8090-B674-C357E3B885EB}"/>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36;p50">
              <a:extLst>
                <a:ext uri="{FF2B5EF4-FFF2-40B4-BE49-F238E27FC236}">
                  <a16:creationId xmlns:a16="http://schemas.microsoft.com/office/drawing/2014/main" id="{BB70BC0F-7B2A-84B8-22DE-545956FC8551}"/>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7;p50">
              <a:extLst>
                <a:ext uri="{FF2B5EF4-FFF2-40B4-BE49-F238E27FC236}">
                  <a16:creationId xmlns:a16="http://schemas.microsoft.com/office/drawing/2014/main" id="{E010E411-EE75-5D07-E5F3-021AD591B89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8;p50">
              <a:extLst>
                <a:ext uri="{FF2B5EF4-FFF2-40B4-BE49-F238E27FC236}">
                  <a16:creationId xmlns:a16="http://schemas.microsoft.com/office/drawing/2014/main" id="{992504FD-1ED4-C15A-59D4-3A1639F025FD}"/>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9;p50">
              <a:extLst>
                <a:ext uri="{FF2B5EF4-FFF2-40B4-BE49-F238E27FC236}">
                  <a16:creationId xmlns:a16="http://schemas.microsoft.com/office/drawing/2014/main" id="{CBD80CB4-F112-2C00-8FD6-9E7C24A22577}"/>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40;p50">
              <a:extLst>
                <a:ext uri="{FF2B5EF4-FFF2-40B4-BE49-F238E27FC236}">
                  <a16:creationId xmlns:a16="http://schemas.microsoft.com/office/drawing/2014/main" id="{4D72E555-A7E1-E194-ECC2-0E9ACCFE30D6}"/>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41;p50">
              <a:extLst>
                <a:ext uri="{FF2B5EF4-FFF2-40B4-BE49-F238E27FC236}">
                  <a16:creationId xmlns:a16="http://schemas.microsoft.com/office/drawing/2014/main" id="{997A6D92-9965-1857-F20E-E00D0BE746E4}"/>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42;p50">
              <a:extLst>
                <a:ext uri="{FF2B5EF4-FFF2-40B4-BE49-F238E27FC236}">
                  <a16:creationId xmlns:a16="http://schemas.microsoft.com/office/drawing/2014/main" id="{1CB73216-0EFB-0116-8E7D-525F5299A26A}"/>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43;p50">
              <a:extLst>
                <a:ext uri="{FF2B5EF4-FFF2-40B4-BE49-F238E27FC236}">
                  <a16:creationId xmlns:a16="http://schemas.microsoft.com/office/drawing/2014/main" id="{B3E941AE-92BA-A0F9-9CF7-B0A96FEDF06C}"/>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4;p50">
              <a:extLst>
                <a:ext uri="{FF2B5EF4-FFF2-40B4-BE49-F238E27FC236}">
                  <a16:creationId xmlns:a16="http://schemas.microsoft.com/office/drawing/2014/main" id="{BB053900-2425-E292-09D9-451DB40034CD}"/>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5;p50">
              <a:extLst>
                <a:ext uri="{FF2B5EF4-FFF2-40B4-BE49-F238E27FC236}">
                  <a16:creationId xmlns:a16="http://schemas.microsoft.com/office/drawing/2014/main" id="{EDE9E29B-8288-B5CC-C920-AC313FEFDCAF}"/>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6;p50">
              <a:extLst>
                <a:ext uri="{FF2B5EF4-FFF2-40B4-BE49-F238E27FC236}">
                  <a16:creationId xmlns:a16="http://schemas.microsoft.com/office/drawing/2014/main" id="{67E29E28-B3F4-E0E7-BA0D-A15F1B7BA144}"/>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7;p50">
              <a:extLst>
                <a:ext uri="{FF2B5EF4-FFF2-40B4-BE49-F238E27FC236}">
                  <a16:creationId xmlns:a16="http://schemas.microsoft.com/office/drawing/2014/main" id="{B177FB48-C5D2-EBD4-20EA-EDF6CFED9DEA}"/>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8;p50">
              <a:extLst>
                <a:ext uri="{FF2B5EF4-FFF2-40B4-BE49-F238E27FC236}">
                  <a16:creationId xmlns:a16="http://schemas.microsoft.com/office/drawing/2014/main" id="{871B61A8-F759-094B-0FC1-2C5FEC1BEF51}"/>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9;p50">
              <a:extLst>
                <a:ext uri="{FF2B5EF4-FFF2-40B4-BE49-F238E27FC236}">
                  <a16:creationId xmlns:a16="http://schemas.microsoft.com/office/drawing/2014/main" id="{13E4044C-C0EC-5FEF-8CDC-9D1797706CD3}"/>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50;p50">
              <a:extLst>
                <a:ext uri="{FF2B5EF4-FFF2-40B4-BE49-F238E27FC236}">
                  <a16:creationId xmlns:a16="http://schemas.microsoft.com/office/drawing/2014/main" id="{A7F5A6E5-978E-481E-FEEC-FEC7BB11BE2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51;p50">
              <a:extLst>
                <a:ext uri="{FF2B5EF4-FFF2-40B4-BE49-F238E27FC236}">
                  <a16:creationId xmlns:a16="http://schemas.microsoft.com/office/drawing/2014/main" id="{9D56ACF2-4F1F-1AB3-C923-E1DC25EB7062}"/>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52;p50">
              <a:extLst>
                <a:ext uri="{FF2B5EF4-FFF2-40B4-BE49-F238E27FC236}">
                  <a16:creationId xmlns:a16="http://schemas.microsoft.com/office/drawing/2014/main" id="{B8419CAA-C203-F43E-B8DE-153AD4F00468}"/>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53;p50">
              <a:extLst>
                <a:ext uri="{FF2B5EF4-FFF2-40B4-BE49-F238E27FC236}">
                  <a16:creationId xmlns:a16="http://schemas.microsoft.com/office/drawing/2014/main" id="{1BFD074C-AACB-F835-5E6E-53E963C50986}"/>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4;p50">
              <a:extLst>
                <a:ext uri="{FF2B5EF4-FFF2-40B4-BE49-F238E27FC236}">
                  <a16:creationId xmlns:a16="http://schemas.microsoft.com/office/drawing/2014/main" id="{EE6E1700-8074-D978-A29A-D7A702DD208A}"/>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5;p50">
              <a:extLst>
                <a:ext uri="{FF2B5EF4-FFF2-40B4-BE49-F238E27FC236}">
                  <a16:creationId xmlns:a16="http://schemas.microsoft.com/office/drawing/2014/main" id="{21A45E58-4A11-629D-1D21-0D193ECCBDE4}"/>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6;p50">
              <a:extLst>
                <a:ext uri="{FF2B5EF4-FFF2-40B4-BE49-F238E27FC236}">
                  <a16:creationId xmlns:a16="http://schemas.microsoft.com/office/drawing/2014/main" id="{CFCB54A8-E8FB-415F-D8D7-7FFBCB62DCA8}"/>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7;p50">
              <a:extLst>
                <a:ext uri="{FF2B5EF4-FFF2-40B4-BE49-F238E27FC236}">
                  <a16:creationId xmlns:a16="http://schemas.microsoft.com/office/drawing/2014/main" id="{B7234929-858D-DC78-6349-41E688C7B113}"/>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8;p50">
              <a:extLst>
                <a:ext uri="{FF2B5EF4-FFF2-40B4-BE49-F238E27FC236}">
                  <a16:creationId xmlns:a16="http://schemas.microsoft.com/office/drawing/2014/main" id="{C6731852-7989-2C5D-B25D-CBF89B3ACAB4}"/>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9;p50">
              <a:extLst>
                <a:ext uri="{FF2B5EF4-FFF2-40B4-BE49-F238E27FC236}">
                  <a16:creationId xmlns:a16="http://schemas.microsoft.com/office/drawing/2014/main" id="{562A6243-98D7-8F0F-042B-FA34A27F1181}"/>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60;p50">
              <a:extLst>
                <a:ext uri="{FF2B5EF4-FFF2-40B4-BE49-F238E27FC236}">
                  <a16:creationId xmlns:a16="http://schemas.microsoft.com/office/drawing/2014/main" id="{EBFD7B1D-87F2-0C5F-5659-83A9DA6D9C12}"/>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61;p50">
              <a:extLst>
                <a:ext uri="{FF2B5EF4-FFF2-40B4-BE49-F238E27FC236}">
                  <a16:creationId xmlns:a16="http://schemas.microsoft.com/office/drawing/2014/main" id="{CF5ABB4B-14CD-8004-880C-AB6211426EB3}"/>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62;p50">
              <a:extLst>
                <a:ext uri="{FF2B5EF4-FFF2-40B4-BE49-F238E27FC236}">
                  <a16:creationId xmlns:a16="http://schemas.microsoft.com/office/drawing/2014/main" id="{46FB4E2A-FB03-E7EB-2AAC-FCEA08A29D5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63;p50">
              <a:extLst>
                <a:ext uri="{FF2B5EF4-FFF2-40B4-BE49-F238E27FC236}">
                  <a16:creationId xmlns:a16="http://schemas.microsoft.com/office/drawing/2014/main" id="{BE1F600C-6F78-C920-02B4-6409BE144171}"/>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4;p50">
              <a:extLst>
                <a:ext uri="{FF2B5EF4-FFF2-40B4-BE49-F238E27FC236}">
                  <a16:creationId xmlns:a16="http://schemas.microsoft.com/office/drawing/2014/main" id="{2729F9F1-9572-152A-3DF4-88945E5A88C0}"/>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65;p50">
              <a:extLst>
                <a:ext uri="{FF2B5EF4-FFF2-40B4-BE49-F238E27FC236}">
                  <a16:creationId xmlns:a16="http://schemas.microsoft.com/office/drawing/2014/main" id="{5011CCCF-D80A-87AF-53BA-79964EE551AB}"/>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66;p50">
              <a:extLst>
                <a:ext uri="{FF2B5EF4-FFF2-40B4-BE49-F238E27FC236}">
                  <a16:creationId xmlns:a16="http://schemas.microsoft.com/office/drawing/2014/main" id="{289A7A3D-C408-5AE0-A7D1-12CDF3A32A03}"/>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67;p50">
              <a:extLst>
                <a:ext uri="{FF2B5EF4-FFF2-40B4-BE49-F238E27FC236}">
                  <a16:creationId xmlns:a16="http://schemas.microsoft.com/office/drawing/2014/main" id="{2091C3F6-4D7F-5BAC-A399-2B091E210C5C}"/>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68;p50">
              <a:extLst>
                <a:ext uri="{FF2B5EF4-FFF2-40B4-BE49-F238E27FC236}">
                  <a16:creationId xmlns:a16="http://schemas.microsoft.com/office/drawing/2014/main" id="{0606B552-D5E2-3CCA-5EB6-D61BF6C594C9}"/>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69;p50">
              <a:extLst>
                <a:ext uri="{FF2B5EF4-FFF2-40B4-BE49-F238E27FC236}">
                  <a16:creationId xmlns:a16="http://schemas.microsoft.com/office/drawing/2014/main" id="{7D1E2CDA-FDE4-BE45-0FE1-E8BD2125BE40}"/>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70;p50">
              <a:extLst>
                <a:ext uri="{FF2B5EF4-FFF2-40B4-BE49-F238E27FC236}">
                  <a16:creationId xmlns:a16="http://schemas.microsoft.com/office/drawing/2014/main" id="{E63577F2-C4CD-2C0D-5EB2-F1D0F2862A09}"/>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71;p50">
              <a:extLst>
                <a:ext uri="{FF2B5EF4-FFF2-40B4-BE49-F238E27FC236}">
                  <a16:creationId xmlns:a16="http://schemas.microsoft.com/office/drawing/2014/main" id="{A554B63C-20FE-C609-D86E-D1260997F42A}"/>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72;p50">
              <a:extLst>
                <a:ext uri="{FF2B5EF4-FFF2-40B4-BE49-F238E27FC236}">
                  <a16:creationId xmlns:a16="http://schemas.microsoft.com/office/drawing/2014/main" id="{1FD72345-0ADB-A65C-9FEA-452241F320E0}"/>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73;p50">
              <a:extLst>
                <a:ext uri="{FF2B5EF4-FFF2-40B4-BE49-F238E27FC236}">
                  <a16:creationId xmlns:a16="http://schemas.microsoft.com/office/drawing/2014/main" id="{82652D5A-EE07-C10D-7B46-27D1F8BC99F5}"/>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74;p50">
              <a:extLst>
                <a:ext uri="{FF2B5EF4-FFF2-40B4-BE49-F238E27FC236}">
                  <a16:creationId xmlns:a16="http://schemas.microsoft.com/office/drawing/2014/main" id="{2CC5EAB7-7325-0F23-16D6-4C4763221E3D}"/>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75;p50">
              <a:extLst>
                <a:ext uri="{FF2B5EF4-FFF2-40B4-BE49-F238E27FC236}">
                  <a16:creationId xmlns:a16="http://schemas.microsoft.com/office/drawing/2014/main" id="{2A85CF1D-73EA-8D75-770C-AC3DB72F55BF}"/>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76;p50">
              <a:extLst>
                <a:ext uri="{FF2B5EF4-FFF2-40B4-BE49-F238E27FC236}">
                  <a16:creationId xmlns:a16="http://schemas.microsoft.com/office/drawing/2014/main" id="{049D44D3-348A-50A7-A296-6E759FA3A04F}"/>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77;p50">
              <a:extLst>
                <a:ext uri="{FF2B5EF4-FFF2-40B4-BE49-F238E27FC236}">
                  <a16:creationId xmlns:a16="http://schemas.microsoft.com/office/drawing/2014/main" id="{31DB9C6E-0CC8-4AD0-5371-39F988B85C41}"/>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78;p50">
              <a:extLst>
                <a:ext uri="{FF2B5EF4-FFF2-40B4-BE49-F238E27FC236}">
                  <a16:creationId xmlns:a16="http://schemas.microsoft.com/office/drawing/2014/main" id="{B56215C7-6DC7-680B-97BD-C2C76D2ED5F4}"/>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79;p50">
              <a:extLst>
                <a:ext uri="{FF2B5EF4-FFF2-40B4-BE49-F238E27FC236}">
                  <a16:creationId xmlns:a16="http://schemas.microsoft.com/office/drawing/2014/main" id="{07931EC3-23A2-2CC7-9458-CF77D419B0D2}"/>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80;p50">
              <a:extLst>
                <a:ext uri="{FF2B5EF4-FFF2-40B4-BE49-F238E27FC236}">
                  <a16:creationId xmlns:a16="http://schemas.microsoft.com/office/drawing/2014/main" id="{164698CF-AE89-BBC9-A04C-49D15DB2A83E}"/>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81;p50">
              <a:extLst>
                <a:ext uri="{FF2B5EF4-FFF2-40B4-BE49-F238E27FC236}">
                  <a16:creationId xmlns:a16="http://schemas.microsoft.com/office/drawing/2014/main" id="{4E128E81-9862-CF6B-1CA1-1AB747FDFE53}"/>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82;p50">
              <a:extLst>
                <a:ext uri="{FF2B5EF4-FFF2-40B4-BE49-F238E27FC236}">
                  <a16:creationId xmlns:a16="http://schemas.microsoft.com/office/drawing/2014/main" id="{1C36463E-380A-DA50-8F84-F2924E3B8730}"/>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a:extLst>
              <a:ext uri="{FF2B5EF4-FFF2-40B4-BE49-F238E27FC236}">
                <a16:creationId xmlns:a16="http://schemas.microsoft.com/office/drawing/2014/main" id="{A46251BD-AF3B-52E6-A59A-0B3A82E2C6DB}"/>
              </a:ext>
            </a:extLst>
          </p:cNvPr>
          <p:cNvSpPr txBox="1">
            <a:spLocks noGrp="1"/>
          </p:cNvSpPr>
          <p:nvPr>
            <p:ph type="title"/>
          </p:nvPr>
        </p:nvSpPr>
        <p:spPr>
          <a:xfrm>
            <a:off x="720000" y="445025"/>
            <a:ext cx="7704000" cy="785139"/>
          </a:xfrm>
          <a:prstGeom prst="rect">
            <a:avLst/>
          </a:prstGeom>
        </p:spPr>
        <p:txBody>
          <a:bodyPr spcFirstLastPara="1" wrap="square" lIns="91425" tIns="91425" rIns="91425" bIns="91425" anchor="t" anchorCtr="0">
            <a:noAutofit/>
          </a:bodyPr>
          <a:lstStyle/>
          <a:p>
            <a:r>
              <a:rPr lang="en-US" b="1" dirty="0"/>
              <a:t>GLOBAL BENCHMARKING</a:t>
            </a:r>
            <a:endParaRPr lang="en-US" dirty="0"/>
          </a:p>
        </p:txBody>
      </p:sp>
      <p:sp>
        <p:nvSpPr>
          <p:cNvPr id="214" name="Google Shape;214;p34">
            <a:extLst>
              <a:ext uri="{FF2B5EF4-FFF2-40B4-BE49-F238E27FC236}">
                <a16:creationId xmlns:a16="http://schemas.microsoft.com/office/drawing/2014/main" id="{E09F8FF6-107D-D13E-FE2C-558020620DD1}"/>
              </a:ext>
            </a:extLst>
          </p:cNvPr>
          <p:cNvSpPr txBox="1">
            <a:spLocks noGrp="1"/>
          </p:cNvSpPr>
          <p:nvPr>
            <p:ph type="subTitle" idx="2"/>
          </p:nvPr>
        </p:nvSpPr>
        <p:spPr>
          <a:xfrm>
            <a:off x="594856" y="992655"/>
            <a:ext cx="4034493" cy="467344"/>
          </a:xfrm>
          <a:prstGeom prst="rect">
            <a:avLst/>
          </a:prstGeom>
        </p:spPr>
        <p:txBody>
          <a:bodyPr spcFirstLastPara="1" wrap="square" lIns="91425" tIns="91425" rIns="91425" bIns="91425" anchor="b" anchorCtr="0">
            <a:noAutofit/>
          </a:bodyPr>
          <a:lstStyle/>
          <a:p>
            <a:pPr marL="152400" indent="0"/>
            <a:r>
              <a:rPr lang="en-US" sz="1800" b="1" dirty="0">
                <a:solidFill>
                  <a:srgbClr val="0000FF"/>
                </a:solidFill>
              </a:rPr>
              <a:t>3. KAPLAN EDUCATION</a:t>
            </a:r>
          </a:p>
        </p:txBody>
      </p:sp>
      <p:pic>
        <p:nvPicPr>
          <p:cNvPr id="6" name="Picture Placeholder 5">
            <a:extLst>
              <a:ext uri="{FF2B5EF4-FFF2-40B4-BE49-F238E27FC236}">
                <a16:creationId xmlns:a16="http://schemas.microsoft.com/office/drawing/2014/main" id="{E614563F-9960-8DDF-0285-1828E2C630F5}"/>
              </a:ext>
            </a:extLst>
          </p:cNvPr>
          <p:cNvPicPr>
            <a:picLocks noGrp="1" noChangeAspect="1"/>
          </p:cNvPicPr>
          <p:nvPr>
            <p:ph type="pic" idx="5"/>
          </p:nvPr>
        </p:nvPicPr>
        <p:blipFill>
          <a:blip r:embed="rId4"/>
          <a:srcRect l="2357" r="2357"/>
          <a:stretch>
            <a:fillRect/>
          </a:stretch>
        </p:blipFill>
        <p:spPr>
          <a:xfrm>
            <a:off x="7092543" y="693964"/>
            <a:ext cx="1359221" cy="1426470"/>
          </a:xfrm>
          <a:ln>
            <a:solidFill>
              <a:srgbClr val="000099"/>
            </a:solidFill>
          </a:ln>
        </p:spPr>
      </p:pic>
      <p:sp>
        <p:nvSpPr>
          <p:cNvPr id="10" name="TextBox 9">
            <a:extLst>
              <a:ext uri="{FF2B5EF4-FFF2-40B4-BE49-F238E27FC236}">
                <a16:creationId xmlns:a16="http://schemas.microsoft.com/office/drawing/2014/main" id="{FBC62A20-AF32-795C-9116-876D1F784E43}"/>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sp>
        <p:nvSpPr>
          <p:cNvPr id="237" name="Rectangle: Rounded Corners 236">
            <a:extLst>
              <a:ext uri="{FF2B5EF4-FFF2-40B4-BE49-F238E27FC236}">
                <a16:creationId xmlns:a16="http://schemas.microsoft.com/office/drawing/2014/main" id="{F6F1C3EC-07B2-F395-6BEE-67A823CE70CA}"/>
              </a:ext>
            </a:extLst>
          </p:cNvPr>
          <p:cNvSpPr/>
          <p:nvPr/>
        </p:nvSpPr>
        <p:spPr>
          <a:xfrm>
            <a:off x="1339728" y="1902657"/>
            <a:ext cx="4970878" cy="2612808"/>
          </a:xfrm>
          <a:prstGeom prst="roundRect">
            <a:avLst/>
          </a:prstGeom>
          <a:solidFill>
            <a:schemeClr val="accent1">
              <a:alpha val="64000"/>
            </a:schemeClr>
          </a:solidFill>
          <a:ln w="6350">
            <a:solidFill>
              <a:srgbClr val="0000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9BB0552F-9455-778A-DE59-B100B37EBF89}"/>
              </a:ext>
            </a:extLst>
          </p:cNvPr>
          <p:cNvPicPr>
            <a:picLocks noChangeAspect="1"/>
          </p:cNvPicPr>
          <p:nvPr/>
        </p:nvPicPr>
        <p:blipFill>
          <a:blip r:embed="rId5"/>
          <a:stretch>
            <a:fillRect/>
          </a:stretch>
        </p:blipFill>
        <p:spPr>
          <a:xfrm>
            <a:off x="7396620" y="3573173"/>
            <a:ext cx="1284448" cy="1284448"/>
          </a:xfrm>
          <a:prstGeom prst="rect">
            <a:avLst/>
          </a:prstGeom>
        </p:spPr>
      </p:pic>
      <p:sp>
        <p:nvSpPr>
          <p:cNvPr id="229" name="Google Shape;226;p35">
            <a:extLst>
              <a:ext uri="{FF2B5EF4-FFF2-40B4-BE49-F238E27FC236}">
                <a16:creationId xmlns:a16="http://schemas.microsoft.com/office/drawing/2014/main" id="{0B32CC25-10C3-D256-7071-BE6FEED76EAE}"/>
              </a:ext>
            </a:extLst>
          </p:cNvPr>
          <p:cNvSpPr txBox="1">
            <a:spLocks/>
          </p:cNvSpPr>
          <p:nvPr/>
        </p:nvSpPr>
        <p:spPr>
          <a:xfrm>
            <a:off x="3880697" y="2287243"/>
            <a:ext cx="2404025" cy="830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gn="ctr">
              <a:buFont typeface="Arial" panose="020B0604020202020204" pitchFamily="34" charset="0"/>
              <a:buChar char="•"/>
            </a:pPr>
            <a:r>
              <a:rPr lang="en-US" sz="1000" dirty="0">
                <a:sym typeface="Arial"/>
              </a:rPr>
              <a:t>Impersonal &amp; too transactional</a:t>
            </a:r>
          </a:p>
          <a:p>
            <a:pPr marL="171450" indent="-171450" algn="ctr">
              <a:buFont typeface="Arial" panose="020B0604020202020204" pitchFamily="34" charset="0"/>
              <a:buChar char="•"/>
            </a:pPr>
            <a:r>
              <a:rPr lang="en-US" sz="1000" dirty="0">
                <a:sym typeface="Arial"/>
              </a:rPr>
              <a:t>Outdated Content delivery</a:t>
            </a:r>
          </a:p>
          <a:p>
            <a:pPr marL="171450" indent="-171450" algn="ctr">
              <a:buFont typeface="Arial" panose="020B0604020202020204" pitchFamily="34" charset="0"/>
              <a:buChar char="•"/>
            </a:pPr>
            <a:r>
              <a:rPr lang="en-US" sz="1000" dirty="0">
                <a:sym typeface="Arial"/>
              </a:rPr>
              <a:t>US only focused courses.</a:t>
            </a:r>
          </a:p>
          <a:p>
            <a:pPr marL="171450" indent="-171450" algn="ctr">
              <a:buFont typeface="Arial" panose="020B0604020202020204" pitchFamily="34" charset="0"/>
              <a:buChar char="•"/>
            </a:pPr>
            <a:r>
              <a:rPr lang="en-US" sz="1000" dirty="0">
                <a:sym typeface="Arial"/>
              </a:rPr>
              <a:t>falling behind tech-forward competitors</a:t>
            </a:r>
          </a:p>
        </p:txBody>
      </p:sp>
      <p:sp>
        <p:nvSpPr>
          <p:cNvPr id="230" name="Google Shape;226;p35">
            <a:extLst>
              <a:ext uri="{FF2B5EF4-FFF2-40B4-BE49-F238E27FC236}">
                <a16:creationId xmlns:a16="http://schemas.microsoft.com/office/drawing/2014/main" id="{9C084FC1-C4FB-2B91-7D39-A145CA2E4445}"/>
              </a:ext>
            </a:extLst>
          </p:cNvPr>
          <p:cNvSpPr txBox="1">
            <a:spLocks/>
          </p:cNvSpPr>
          <p:nvPr/>
        </p:nvSpPr>
        <p:spPr>
          <a:xfrm>
            <a:off x="1479619" y="3460306"/>
            <a:ext cx="2290019" cy="929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gn="ctr">
              <a:buFont typeface="Arial" panose="020B0604020202020204" pitchFamily="34" charset="0"/>
              <a:buChar char="•"/>
            </a:pPr>
            <a:r>
              <a:rPr lang="en-US" sz="1000" dirty="0">
                <a:sym typeface="Arial"/>
              </a:rPr>
              <a:t>Core pre-licensing courses.</a:t>
            </a:r>
          </a:p>
          <a:p>
            <a:pPr marL="171450" indent="-171450" algn="ctr">
              <a:buFont typeface="Arial" panose="020B0604020202020204" pitchFamily="34" charset="0"/>
              <a:buChar char="•"/>
            </a:pPr>
            <a:r>
              <a:rPr lang="en-US" sz="1000" dirty="0">
                <a:sym typeface="Arial"/>
              </a:rPr>
              <a:t>B2B Brokerage Packages</a:t>
            </a:r>
          </a:p>
          <a:p>
            <a:pPr marL="171450" indent="-171450" algn="ctr">
              <a:buFont typeface="Arial" panose="020B0604020202020204" pitchFamily="34" charset="0"/>
              <a:buChar char="•"/>
            </a:pPr>
            <a:r>
              <a:rPr lang="en-US" sz="1000" dirty="0">
                <a:sym typeface="Arial"/>
              </a:rPr>
              <a:t>Accreditation Partnerships (white labeling).</a:t>
            </a:r>
          </a:p>
        </p:txBody>
      </p:sp>
      <p:sp>
        <p:nvSpPr>
          <p:cNvPr id="231" name="Google Shape;226;p35">
            <a:extLst>
              <a:ext uri="{FF2B5EF4-FFF2-40B4-BE49-F238E27FC236}">
                <a16:creationId xmlns:a16="http://schemas.microsoft.com/office/drawing/2014/main" id="{405F6F97-F673-AA01-9AFF-BAC21FC9A6F7}"/>
              </a:ext>
            </a:extLst>
          </p:cNvPr>
          <p:cNvSpPr txBox="1">
            <a:spLocks/>
          </p:cNvSpPr>
          <p:nvPr/>
        </p:nvSpPr>
        <p:spPr>
          <a:xfrm>
            <a:off x="3886546" y="3507470"/>
            <a:ext cx="2290019" cy="825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171450" indent="-171450">
              <a:buClr>
                <a:schemeClr val="dk1"/>
              </a:buClr>
              <a:buSzPts val="1200"/>
              <a:buFont typeface="Arial" panose="020B0604020202020204" pitchFamily="34" charset="0"/>
              <a:buChar char="•"/>
              <a:defRPr sz="1000">
                <a:solidFill>
                  <a:schemeClr val="dk1"/>
                </a:solidFill>
                <a:latin typeface="Roboto"/>
                <a:ea typeface="Roboto"/>
                <a:cs typeface="Roboto"/>
              </a:defRPr>
            </a:lvl1pPr>
            <a:lvl2pPr marL="914400" indent="-304800" algn="ctr">
              <a:buClr>
                <a:schemeClr val="dk1"/>
              </a:buClr>
              <a:buSzPts val="1200"/>
              <a:buFont typeface="Roboto"/>
              <a:buNone/>
              <a:defRPr sz="1200">
                <a:solidFill>
                  <a:schemeClr val="dk1"/>
                </a:solidFill>
                <a:latin typeface="Roboto"/>
                <a:ea typeface="Roboto"/>
                <a:cs typeface="Roboto"/>
              </a:defRPr>
            </a:lvl2pPr>
            <a:lvl3pPr marL="1371600" indent="-304800" algn="ctr">
              <a:buClr>
                <a:schemeClr val="dk1"/>
              </a:buClr>
              <a:buSzPts val="1200"/>
              <a:buFont typeface="Roboto"/>
              <a:buNone/>
              <a:defRPr sz="1200">
                <a:solidFill>
                  <a:schemeClr val="dk1"/>
                </a:solidFill>
                <a:latin typeface="Roboto"/>
                <a:ea typeface="Roboto"/>
                <a:cs typeface="Roboto"/>
              </a:defRPr>
            </a:lvl3pPr>
            <a:lvl4pPr marL="1828800" indent="-304800" algn="ctr">
              <a:buClr>
                <a:schemeClr val="dk1"/>
              </a:buClr>
              <a:buSzPts val="1200"/>
              <a:buFont typeface="Roboto"/>
              <a:buNone/>
              <a:defRPr sz="1200">
                <a:solidFill>
                  <a:schemeClr val="dk1"/>
                </a:solidFill>
                <a:latin typeface="Roboto"/>
                <a:ea typeface="Roboto"/>
                <a:cs typeface="Roboto"/>
              </a:defRPr>
            </a:lvl4pPr>
            <a:lvl5pPr marL="2286000" indent="-304800" algn="ctr">
              <a:buClr>
                <a:schemeClr val="dk1"/>
              </a:buClr>
              <a:buSzPts val="1200"/>
              <a:buFont typeface="Roboto"/>
              <a:buNone/>
              <a:defRPr sz="1200">
                <a:solidFill>
                  <a:schemeClr val="dk1"/>
                </a:solidFill>
                <a:latin typeface="Roboto"/>
                <a:ea typeface="Roboto"/>
                <a:cs typeface="Roboto"/>
              </a:defRPr>
            </a:lvl5pPr>
            <a:lvl6pPr marL="2743200" indent="-304800" algn="ctr">
              <a:buClr>
                <a:schemeClr val="dk1"/>
              </a:buClr>
              <a:buSzPts val="1200"/>
              <a:buFont typeface="Roboto"/>
              <a:buNone/>
              <a:defRPr sz="1200">
                <a:solidFill>
                  <a:schemeClr val="dk1"/>
                </a:solidFill>
                <a:latin typeface="Roboto"/>
                <a:ea typeface="Roboto"/>
                <a:cs typeface="Roboto"/>
              </a:defRPr>
            </a:lvl6pPr>
            <a:lvl7pPr marL="3200400" indent="-304800" algn="ctr">
              <a:buClr>
                <a:schemeClr val="dk1"/>
              </a:buClr>
              <a:buSzPts val="1200"/>
              <a:buFont typeface="Roboto"/>
              <a:buNone/>
              <a:defRPr sz="1200">
                <a:solidFill>
                  <a:schemeClr val="dk1"/>
                </a:solidFill>
                <a:latin typeface="Roboto"/>
                <a:ea typeface="Roboto"/>
                <a:cs typeface="Roboto"/>
              </a:defRPr>
            </a:lvl7pPr>
            <a:lvl8pPr marL="3657600" indent="-304800" algn="ctr">
              <a:buClr>
                <a:schemeClr val="dk1"/>
              </a:buClr>
              <a:buSzPts val="1200"/>
              <a:buFont typeface="Roboto"/>
              <a:buNone/>
              <a:defRPr sz="1200">
                <a:solidFill>
                  <a:schemeClr val="dk1"/>
                </a:solidFill>
                <a:latin typeface="Roboto"/>
                <a:ea typeface="Roboto"/>
                <a:cs typeface="Roboto"/>
              </a:defRPr>
            </a:lvl8pPr>
            <a:lvl9pPr marL="4114800" indent="-304800" algn="ctr">
              <a:buClr>
                <a:schemeClr val="dk1"/>
              </a:buClr>
              <a:buSzPts val="1200"/>
              <a:buFont typeface="Roboto"/>
              <a:buNone/>
              <a:defRPr sz="1200">
                <a:solidFill>
                  <a:schemeClr val="dk1"/>
                </a:solidFill>
                <a:latin typeface="Roboto"/>
                <a:ea typeface="Roboto"/>
                <a:cs typeface="Roboto"/>
              </a:defRPr>
            </a:lvl9pPr>
          </a:lstStyle>
          <a:p>
            <a:pPr algn="ctr"/>
            <a:r>
              <a:rPr lang="en-US" dirty="0"/>
              <a:t>Pre-Licensing Courses and exam prep tools.</a:t>
            </a:r>
          </a:p>
          <a:p>
            <a:pPr algn="ctr"/>
            <a:r>
              <a:rPr lang="en-US" dirty="0"/>
              <a:t>Continuing Education (CE)</a:t>
            </a:r>
          </a:p>
          <a:p>
            <a:pPr algn="ctr"/>
            <a:r>
              <a:rPr lang="en-US" dirty="0"/>
              <a:t>Brokerage Solutions (training for firms)</a:t>
            </a:r>
          </a:p>
          <a:p>
            <a:pPr algn="ctr"/>
            <a:endParaRPr lang="en-US" dirty="0"/>
          </a:p>
        </p:txBody>
      </p:sp>
      <p:cxnSp>
        <p:nvCxnSpPr>
          <p:cNvPr id="238" name="Straight Connector 237">
            <a:extLst>
              <a:ext uri="{FF2B5EF4-FFF2-40B4-BE49-F238E27FC236}">
                <a16:creationId xmlns:a16="http://schemas.microsoft.com/office/drawing/2014/main" id="{4E0DDFFF-3DE6-723C-096F-DD1E2B685DE9}"/>
              </a:ext>
            </a:extLst>
          </p:cNvPr>
          <p:cNvCxnSpPr>
            <a:cxnSpLocks/>
          </p:cNvCxnSpPr>
          <p:nvPr/>
        </p:nvCxnSpPr>
        <p:spPr>
          <a:xfrm>
            <a:off x="3825167" y="1902657"/>
            <a:ext cx="0" cy="2612808"/>
          </a:xfrm>
          <a:prstGeom prst="line">
            <a:avLst/>
          </a:prstGeom>
          <a:ln w="63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D93835C-0BDC-C4F4-C14C-8AFA68436EC2}"/>
              </a:ext>
            </a:extLst>
          </p:cNvPr>
          <p:cNvCxnSpPr>
            <a:cxnSpLocks/>
          </p:cNvCxnSpPr>
          <p:nvPr/>
        </p:nvCxnSpPr>
        <p:spPr>
          <a:xfrm flipH="1">
            <a:off x="1339728" y="3209061"/>
            <a:ext cx="4970878" cy="0"/>
          </a:xfrm>
          <a:prstGeom prst="line">
            <a:avLst/>
          </a:prstGeom>
          <a:ln w="6350">
            <a:solidFill>
              <a:srgbClr val="000099"/>
            </a:solidFill>
          </a:ln>
        </p:spPr>
        <p:style>
          <a:lnRef idx="1">
            <a:schemeClr val="accent1"/>
          </a:lnRef>
          <a:fillRef idx="0">
            <a:schemeClr val="accent1"/>
          </a:fillRef>
          <a:effectRef idx="0">
            <a:schemeClr val="accent1"/>
          </a:effectRef>
          <a:fontRef idx="minor">
            <a:schemeClr val="tx1"/>
          </a:fontRef>
        </p:style>
      </p:cxnSp>
      <p:sp>
        <p:nvSpPr>
          <p:cNvPr id="227" name="Google Shape;226;p35">
            <a:extLst>
              <a:ext uri="{FF2B5EF4-FFF2-40B4-BE49-F238E27FC236}">
                <a16:creationId xmlns:a16="http://schemas.microsoft.com/office/drawing/2014/main" id="{6CBE8840-A071-C595-F54B-9A2EB493E613}"/>
              </a:ext>
            </a:extLst>
          </p:cNvPr>
          <p:cNvSpPr txBox="1">
            <a:spLocks noGrp="1"/>
          </p:cNvSpPr>
          <p:nvPr>
            <p:ph type="subTitle" idx="1"/>
          </p:nvPr>
        </p:nvSpPr>
        <p:spPr>
          <a:xfrm>
            <a:off x="1467094" y="2288152"/>
            <a:ext cx="2387719" cy="766698"/>
          </a:xfrm>
          <a:prstGeom prst="rect">
            <a:avLst/>
          </a:prstGeom>
          <a:noFill/>
          <a:ln>
            <a:noFill/>
          </a:ln>
        </p:spPr>
        <p:txBody>
          <a:bodyPr spcFirstLastPara="1" wrap="square" lIns="91425" tIns="91425" rIns="91425" bIns="91425" anchor="t" anchorCtr="0">
            <a:noAutofit/>
          </a:bodyPr>
          <a:lstStyle/>
          <a:p>
            <a:pPr marL="171450" indent="-171450" algn="ctr">
              <a:buFont typeface="Arial" panose="020B0604020202020204" pitchFamily="34" charset="0"/>
              <a:buChar char="•"/>
            </a:pPr>
            <a:r>
              <a:rPr lang="en-US" sz="1000" dirty="0">
                <a:sym typeface="Arial"/>
              </a:rPr>
              <a:t>Brand Authority &amp; Trust	</a:t>
            </a:r>
          </a:p>
          <a:p>
            <a:pPr marL="171450" indent="-171450" algn="ctr">
              <a:buFont typeface="Arial" panose="020B0604020202020204" pitchFamily="34" charset="0"/>
              <a:buChar char="•"/>
            </a:pPr>
            <a:r>
              <a:rPr lang="en-US" sz="1000" dirty="0">
                <a:sym typeface="Arial"/>
              </a:rPr>
              <a:t>Accreditation &amp; Compliance</a:t>
            </a:r>
          </a:p>
          <a:p>
            <a:pPr marL="171450" indent="-171450" algn="ctr">
              <a:buFont typeface="Arial" panose="020B0604020202020204" pitchFamily="34" charset="0"/>
              <a:buChar char="•"/>
            </a:pPr>
            <a:r>
              <a:rPr lang="en-US" sz="1000" dirty="0">
                <a:sym typeface="Arial"/>
              </a:rPr>
              <a:t>Various&amp; Flexible Learning Formats</a:t>
            </a:r>
          </a:p>
          <a:p>
            <a:pPr marL="171450" indent="-171450" algn="ctr">
              <a:buFont typeface="Arial" panose="020B0604020202020204" pitchFamily="34" charset="0"/>
              <a:buChar char="•"/>
            </a:pPr>
            <a:r>
              <a:rPr lang="en-US" sz="1000" dirty="0">
                <a:sym typeface="Arial"/>
              </a:rPr>
              <a:t>Institutional reach and B2B Partnerships</a:t>
            </a:r>
            <a:endParaRPr sz="1000" dirty="0">
              <a:sym typeface="Arial"/>
            </a:endParaRPr>
          </a:p>
        </p:txBody>
      </p:sp>
      <p:sp>
        <p:nvSpPr>
          <p:cNvPr id="11" name="Rectangle 10">
            <a:extLst>
              <a:ext uri="{FF2B5EF4-FFF2-40B4-BE49-F238E27FC236}">
                <a16:creationId xmlns:a16="http://schemas.microsoft.com/office/drawing/2014/main" id="{94A1EC95-560B-A605-2C91-8C4E08065CC3}"/>
              </a:ext>
            </a:extLst>
          </p:cNvPr>
          <p:cNvSpPr/>
          <p:nvPr/>
        </p:nvSpPr>
        <p:spPr>
          <a:xfrm>
            <a:off x="2331561" y="1989744"/>
            <a:ext cx="939943" cy="276999"/>
          </a:xfrm>
          <a:prstGeom prst="rect">
            <a:avLst/>
          </a:prstGeom>
          <a:noFill/>
        </p:spPr>
        <p:txBody>
          <a:bodyPr wrap="square" lIns="91440" tIns="45720" rIns="91440" bIns="45720">
            <a:spAutoFit/>
          </a:bodyPr>
          <a:lstStyle/>
          <a:p>
            <a:pPr algn="ctr"/>
            <a:r>
              <a:rPr lang="en-US" sz="1200" b="1" dirty="0">
                <a:solidFill>
                  <a:srgbClr val="00B050"/>
                </a:solidFill>
                <a:latin typeface="Inter Medium"/>
                <a:ea typeface="Inter Medium"/>
                <a:sym typeface="Inter Medium"/>
              </a:rPr>
              <a:t>EDGE</a:t>
            </a:r>
          </a:p>
        </p:txBody>
      </p:sp>
      <p:sp>
        <p:nvSpPr>
          <p:cNvPr id="12" name="Rectangle 11">
            <a:extLst>
              <a:ext uri="{FF2B5EF4-FFF2-40B4-BE49-F238E27FC236}">
                <a16:creationId xmlns:a16="http://schemas.microsoft.com/office/drawing/2014/main" id="{7C399A25-1031-5B55-51D0-8844A90CF6CE}"/>
              </a:ext>
            </a:extLst>
          </p:cNvPr>
          <p:cNvSpPr/>
          <p:nvPr/>
        </p:nvSpPr>
        <p:spPr>
          <a:xfrm>
            <a:off x="4241473" y="1981935"/>
            <a:ext cx="1821065" cy="276999"/>
          </a:xfrm>
          <a:prstGeom prst="rect">
            <a:avLst/>
          </a:prstGeom>
          <a:noFill/>
        </p:spPr>
        <p:txBody>
          <a:bodyPr wrap="square" lIns="91440" tIns="45720" rIns="91440" bIns="45720">
            <a:spAutoFit/>
          </a:bodyPr>
          <a:lstStyle/>
          <a:p>
            <a:pPr algn="ctr"/>
            <a:r>
              <a:rPr lang="en-US" sz="1200" b="1" dirty="0">
                <a:solidFill>
                  <a:srgbClr val="FF0000"/>
                </a:solidFill>
                <a:latin typeface="Inter Medium"/>
                <a:ea typeface="Inter Medium"/>
                <a:sym typeface="Inter Medium"/>
              </a:rPr>
              <a:t>VULNERABILITY</a:t>
            </a:r>
          </a:p>
        </p:txBody>
      </p:sp>
      <p:sp>
        <p:nvSpPr>
          <p:cNvPr id="13" name="Rectangle 12">
            <a:extLst>
              <a:ext uri="{FF2B5EF4-FFF2-40B4-BE49-F238E27FC236}">
                <a16:creationId xmlns:a16="http://schemas.microsoft.com/office/drawing/2014/main" id="{5B425B68-B245-7BEC-4DB1-2F7175D27C4E}"/>
              </a:ext>
            </a:extLst>
          </p:cNvPr>
          <p:cNvSpPr/>
          <p:nvPr/>
        </p:nvSpPr>
        <p:spPr>
          <a:xfrm>
            <a:off x="1863340" y="3230471"/>
            <a:ext cx="1902057" cy="282556"/>
          </a:xfrm>
          <a:prstGeom prst="rect">
            <a:avLst/>
          </a:prstGeom>
          <a:noFill/>
        </p:spPr>
        <p:txBody>
          <a:bodyPr wrap="square" lIns="91440" tIns="45720" rIns="91440" bIns="45720">
            <a:spAutoFit/>
          </a:bodyPr>
          <a:lstStyle/>
          <a:p>
            <a:pPr algn="ctr"/>
            <a:r>
              <a:rPr lang="en-US" sz="1200" b="1" dirty="0">
                <a:solidFill>
                  <a:srgbClr val="FFC000"/>
                </a:solidFill>
                <a:latin typeface="Inter Medium"/>
                <a:ea typeface="Inter Medium"/>
                <a:sym typeface="Inter Medium"/>
              </a:rPr>
              <a:t>REVENUE MODEL</a:t>
            </a:r>
          </a:p>
        </p:txBody>
      </p:sp>
      <p:sp>
        <p:nvSpPr>
          <p:cNvPr id="14" name="Rectangle 13">
            <a:extLst>
              <a:ext uri="{FF2B5EF4-FFF2-40B4-BE49-F238E27FC236}">
                <a16:creationId xmlns:a16="http://schemas.microsoft.com/office/drawing/2014/main" id="{4FCB5892-05D6-C4D3-CF3A-C48410168CED}"/>
              </a:ext>
            </a:extLst>
          </p:cNvPr>
          <p:cNvSpPr/>
          <p:nvPr/>
        </p:nvSpPr>
        <p:spPr>
          <a:xfrm>
            <a:off x="4317244" y="3256135"/>
            <a:ext cx="1527983" cy="276999"/>
          </a:xfrm>
          <a:prstGeom prst="rect">
            <a:avLst/>
          </a:prstGeom>
          <a:noFill/>
        </p:spPr>
        <p:txBody>
          <a:bodyPr wrap="square" lIns="91440" tIns="45720" rIns="91440" bIns="45720">
            <a:spAutoFit/>
          </a:bodyPr>
          <a:lstStyle/>
          <a:p>
            <a:pPr algn="ctr"/>
            <a:r>
              <a:rPr lang="en-US" sz="1200" b="1" dirty="0">
                <a:solidFill>
                  <a:schemeClr val="tx1"/>
                </a:solidFill>
                <a:latin typeface="Inter Medium"/>
                <a:ea typeface="Inter Medium"/>
                <a:sym typeface="Inter Medium"/>
              </a:rPr>
              <a:t>DELIVERY MODEL</a:t>
            </a:r>
          </a:p>
        </p:txBody>
      </p:sp>
      <p:grpSp>
        <p:nvGrpSpPr>
          <p:cNvPr id="15" name="Google Shape;1963;p55">
            <a:extLst>
              <a:ext uri="{FF2B5EF4-FFF2-40B4-BE49-F238E27FC236}">
                <a16:creationId xmlns:a16="http://schemas.microsoft.com/office/drawing/2014/main" id="{DBD443FD-AF28-1FA4-9DC0-2C560E17E064}"/>
              </a:ext>
            </a:extLst>
          </p:cNvPr>
          <p:cNvGrpSpPr/>
          <p:nvPr/>
        </p:nvGrpSpPr>
        <p:grpSpPr>
          <a:xfrm>
            <a:off x="2229176" y="1964911"/>
            <a:ext cx="281077" cy="267900"/>
            <a:chOff x="6870193" y="2295620"/>
            <a:chExt cx="360356" cy="343462"/>
          </a:xfrm>
          <a:solidFill>
            <a:schemeClr val="tx1"/>
          </a:solidFill>
        </p:grpSpPr>
        <p:sp>
          <p:nvSpPr>
            <p:cNvPr id="16" name="Google Shape;1964;p55">
              <a:extLst>
                <a:ext uri="{FF2B5EF4-FFF2-40B4-BE49-F238E27FC236}">
                  <a16:creationId xmlns:a16="http://schemas.microsoft.com/office/drawing/2014/main" id="{DE95596F-DFE8-C335-E326-941A5FD45720}"/>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65;p55">
              <a:extLst>
                <a:ext uri="{FF2B5EF4-FFF2-40B4-BE49-F238E27FC236}">
                  <a16:creationId xmlns:a16="http://schemas.microsoft.com/office/drawing/2014/main" id="{6407ACD3-4B56-9A53-8A99-FCE6C43278DA}"/>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2185;p55">
            <a:extLst>
              <a:ext uri="{FF2B5EF4-FFF2-40B4-BE49-F238E27FC236}">
                <a16:creationId xmlns:a16="http://schemas.microsoft.com/office/drawing/2014/main" id="{D214684C-BCD3-A3A7-D74F-C57D684457ED}"/>
              </a:ext>
            </a:extLst>
          </p:cNvPr>
          <p:cNvGrpSpPr/>
          <p:nvPr/>
        </p:nvGrpSpPr>
        <p:grpSpPr>
          <a:xfrm>
            <a:off x="4165796" y="1959864"/>
            <a:ext cx="281021" cy="282036"/>
            <a:chOff x="5779408" y="3699191"/>
            <a:chExt cx="317645" cy="318757"/>
          </a:xfrm>
          <a:solidFill>
            <a:schemeClr val="tx1"/>
          </a:solidFill>
        </p:grpSpPr>
        <p:sp>
          <p:nvSpPr>
            <p:cNvPr id="19" name="Google Shape;2186;p55">
              <a:extLst>
                <a:ext uri="{FF2B5EF4-FFF2-40B4-BE49-F238E27FC236}">
                  <a16:creationId xmlns:a16="http://schemas.microsoft.com/office/drawing/2014/main" id="{F1BC781F-0EE0-1B83-701C-5D103769ABFA}"/>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 name="Google Shape;2187;p55">
              <a:extLst>
                <a:ext uri="{FF2B5EF4-FFF2-40B4-BE49-F238E27FC236}">
                  <a16:creationId xmlns:a16="http://schemas.microsoft.com/office/drawing/2014/main" id="{AA34BD34-3F8C-9196-AF4F-D1E4BD2443D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 name="Google Shape;3324;p57">
            <a:extLst>
              <a:ext uri="{FF2B5EF4-FFF2-40B4-BE49-F238E27FC236}">
                <a16:creationId xmlns:a16="http://schemas.microsoft.com/office/drawing/2014/main" id="{8E3E0B85-A572-D91A-7109-BC053FDD9533}"/>
              </a:ext>
            </a:extLst>
          </p:cNvPr>
          <p:cNvGrpSpPr/>
          <p:nvPr/>
        </p:nvGrpSpPr>
        <p:grpSpPr>
          <a:xfrm>
            <a:off x="1895868" y="3236899"/>
            <a:ext cx="219615" cy="268176"/>
            <a:chOff x="8112509" y="3255456"/>
            <a:chExt cx="935507" cy="1401682"/>
          </a:xfrm>
          <a:solidFill>
            <a:schemeClr val="tx1"/>
          </a:solidFill>
        </p:grpSpPr>
        <p:sp>
          <p:nvSpPr>
            <p:cNvPr id="22" name="Google Shape;3325;p57">
              <a:extLst>
                <a:ext uri="{FF2B5EF4-FFF2-40B4-BE49-F238E27FC236}">
                  <a16:creationId xmlns:a16="http://schemas.microsoft.com/office/drawing/2014/main" id="{15BE90E7-6937-7C06-2764-0F72400DFF94}"/>
                </a:ext>
              </a:extLst>
            </p:cNvPr>
            <p:cNvSpPr/>
            <p:nvPr/>
          </p:nvSpPr>
          <p:spPr>
            <a:xfrm>
              <a:off x="8327879" y="3255456"/>
              <a:ext cx="720137" cy="943970"/>
            </a:xfrm>
            <a:custGeom>
              <a:avLst/>
              <a:gdLst/>
              <a:ahLst/>
              <a:cxnLst/>
              <a:rect l="l" t="t" r="r" b="b"/>
              <a:pathLst>
                <a:path w="720137" h="943970" extrusionOk="0">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3326;p57">
              <a:extLst>
                <a:ext uri="{FF2B5EF4-FFF2-40B4-BE49-F238E27FC236}">
                  <a16:creationId xmlns:a16="http://schemas.microsoft.com/office/drawing/2014/main" id="{015A6390-3FB5-4672-6491-A87B050538FD}"/>
                </a:ext>
              </a:extLst>
            </p:cNvPr>
            <p:cNvSpPr/>
            <p:nvPr/>
          </p:nvSpPr>
          <p:spPr>
            <a:xfrm>
              <a:off x="8112509" y="3367139"/>
              <a:ext cx="222158" cy="832360"/>
            </a:xfrm>
            <a:custGeom>
              <a:avLst/>
              <a:gdLst/>
              <a:ahLst/>
              <a:cxnLst/>
              <a:rect l="l" t="t" r="r" b="b"/>
              <a:pathLst>
                <a:path w="222158" h="832360" extrusionOk="0">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3327;p57">
              <a:extLst>
                <a:ext uri="{FF2B5EF4-FFF2-40B4-BE49-F238E27FC236}">
                  <a16:creationId xmlns:a16="http://schemas.microsoft.com/office/drawing/2014/main" id="{15E48F2C-ACFC-0F1D-B027-869493BC3D80}"/>
                </a:ext>
              </a:extLst>
            </p:cNvPr>
            <p:cNvSpPr/>
            <p:nvPr/>
          </p:nvSpPr>
          <p:spPr>
            <a:xfrm>
              <a:off x="8293050" y="4227195"/>
              <a:ext cx="574577" cy="429943"/>
            </a:xfrm>
            <a:custGeom>
              <a:avLst/>
              <a:gdLst/>
              <a:ahLst/>
              <a:cxnLst/>
              <a:rect l="l" t="t" r="r" b="b"/>
              <a:pathLst>
                <a:path w="574577" h="429943" extrusionOk="0">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3328;p57">
              <a:extLst>
                <a:ext uri="{FF2B5EF4-FFF2-40B4-BE49-F238E27FC236}">
                  <a16:creationId xmlns:a16="http://schemas.microsoft.com/office/drawing/2014/main" id="{CB99FE1C-8EE8-9D54-0C2F-CBB1BAC0E363}"/>
                </a:ext>
              </a:extLst>
            </p:cNvPr>
            <p:cNvSpPr/>
            <p:nvPr/>
          </p:nvSpPr>
          <p:spPr>
            <a:xfrm>
              <a:off x="8441201" y="3524689"/>
              <a:ext cx="278203" cy="683968"/>
            </a:xfrm>
            <a:custGeom>
              <a:avLst/>
              <a:gdLst/>
              <a:ahLst/>
              <a:cxnLst/>
              <a:rect l="l" t="t" r="r" b="b"/>
              <a:pathLst>
                <a:path w="278203" h="683968" extrusionOk="0">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3329;p57">
              <a:extLst>
                <a:ext uri="{FF2B5EF4-FFF2-40B4-BE49-F238E27FC236}">
                  <a16:creationId xmlns:a16="http://schemas.microsoft.com/office/drawing/2014/main" id="{8076C410-1E98-8CC8-76BE-E80B0F5463A0}"/>
                </a:ext>
              </a:extLst>
            </p:cNvPr>
            <p:cNvSpPr/>
            <p:nvPr/>
          </p:nvSpPr>
          <p:spPr>
            <a:xfrm>
              <a:off x="8677251" y="4327037"/>
              <a:ext cx="118890" cy="49187"/>
            </a:xfrm>
            <a:custGeom>
              <a:avLst/>
              <a:gdLst/>
              <a:ahLst/>
              <a:cxnLst/>
              <a:rect l="l" t="t" r="r" b="b"/>
              <a:pathLst>
                <a:path w="118890" h="49187" extrusionOk="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330;p57">
              <a:extLst>
                <a:ext uri="{FF2B5EF4-FFF2-40B4-BE49-F238E27FC236}">
                  <a16:creationId xmlns:a16="http://schemas.microsoft.com/office/drawing/2014/main" id="{33F32B9B-A6A2-AFE8-5F22-7F354A7515E2}"/>
                </a:ext>
              </a:extLst>
            </p:cNvPr>
            <p:cNvSpPr/>
            <p:nvPr/>
          </p:nvSpPr>
          <p:spPr>
            <a:xfrm>
              <a:off x="8359116" y="4295897"/>
              <a:ext cx="289241" cy="65892"/>
            </a:xfrm>
            <a:custGeom>
              <a:avLst/>
              <a:gdLst/>
              <a:ahLst/>
              <a:cxnLst/>
              <a:rect l="l" t="t" r="r" b="b"/>
              <a:pathLst>
                <a:path w="289241" h="65892" extrusionOk="0">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331;p57">
              <a:extLst>
                <a:ext uri="{FF2B5EF4-FFF2-40B4-BE49-F238E27FC236}">
                  <a16:creationId xmlns:a16="http://schemas.microsoft.com/office/drawing/2014/main" id="{D076D5F9-52F0-AE2D-8825-AF275CE6CF6C}"/>
                </a:ext>
              </a:extLst>
            </p:cNvPr>
            <p:cNvSpPr/>
            <p:nvPr/>
          </p:nvSpPr>
          <p:spPr>
            <a:xfrm>
              <a:off x="8359116" y="4387703"/>
              <a:ext cx="437025" cy="80326"/>
            </a:xfrm>
            <a:custGeom>
              <a:avLst/>
              <a:gdLst/>
              <a:ahLst/>
              <a:cxnLst/>
              <a:rect l="l" t="t" r="r" b="b"/>
              <a:pathLst>
                <a:path w="437025" h="80326" extrusionOk="0">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 name="Google Shape;2976;p57">
            <a:extLst>
              <a:ext uri="{FF2B5EF4-FFF2-40B4-BE49-F238E27FC236}">
                <a16:creationId xmlns:a16="http://schemas.microsoft.com/office/drawing/2014/main" id="{3A36A682-75DD-4D67-525D-FB3BD6046514}"/>
              </a:ext>
            </a:extLst>
          </p:cNvPr>
          <p:cNvSpPr/>
          <p:nvPr/>
        </p:nvSpPr>
        <p:spPr>
          <a:xfrm>
            <a:off x="4149591" y="3217219"/>
            <a:ext cx="296564" cy="29656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079978"/>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a:extLst>
            <a:ext uri="{FF2B5EF4-FFF2-40B4-BE49-F238E27FC236}">
              <a16:creationId xmlns:a16="http://schemas.microsoft.com/office/drawing/2014/main" id="{DC5D2E16-1EB2-4FD6-6F55-5B7C7469523B}"/>
            </a:ext>
          </a:extLst>
        </p:cNvPr>
        <p:cNvGrpSpPr/>
        <p:nvPr/>
      </p:nvGrpSpPr>
      <p:grpSpPr>
        <a:xfrm>
          <a:off x="0" y="0"/>
          <a:ext cx="0" cy="0"/>
          <a:chOff x="0" y="0"/>
          <a:chExt cx="0" cy="0"/>
        </a:xfrm>
      </p:grpSpPr>
      <p:grpSp>
        <p:nvGrpSpPr>
          <p:cNvPr id="34" name="Google Shape;931;p50">
            <a:extLst>
              <a:ext uri="{FF2B5EF4-FFF2-40B4-BE49-F238E27FC236}">
                <a16:creationId xmlns:a16="http://schemas.microsoft.com/office/drawing/2014/main" id="{D28B3796-4330-024B-7790-42D25139C7CD}"/>
              </a:ext>
            </a:extLst>
          </p:cNvPr>
          <p:cNvGrpSpPr/>
          <p:nvPr/>
        </p:nvGrpSpPr>
        <p:grpSpPr>
          <a:xfrm>
            <a:off x="669717" y="552572"/>
            <a:ext cx="7754283" cy="4035604"/>
            <a:chOff x="233350" y="949250"/>
            <a:chExt cx="7137300" cy="3802300"/>
          </a:xfrm>
          <a:solidFill>
            <a:srgbClr val="000099">
              <a:alpha val="10000"/>
            </a:srgbClr>
          </a:solidFill>
        </p:grpSpPr>
        <p:sp>
          <p:nvSpPr>
            <p:cNvPr id="35" name="Google Shape;932;p50">
              <a:extLst>
                <a:ext uri="{FF2B5EF4-FFF2-40B4-BE49-F238E27FC236}">
                  <a16:creationId xmlns:a16="http://schemas.microsoft.com/office/drawing/2014/main" id="{F25B7336-D63D-FB81-5113-162451414E65}"/>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3;p50">
              <a:extLst>
                <a:ext uri="{FF2B5EF4-FFF2-40B4-BE49-F238E27FC236}">
                  <a16:creationId xmlns:a16="http://schemas.microsoft.com/office/drawing/2014/main" id="{F74C6881-462E-A001-4DA5-8438B37912BC}"/>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4;p50">
              <a:extLst>
                <a:ext uri="{FF2B5EF4-FFF2-40B4-BE49-F238E27FC236}">
                  <a16:creationId xmlns:a16="http://schemas.microsoft.com/office/drawing/2014/main" id="{8B562B37-FFF1-B3EF-A18E-90FF39077C83}"/>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5;p50">
              <a:extLst>
                <a:ext uri="{FF2B5EF4-FFF2-40B4-BE49-F238E27FC236}">
                  <a16:creationId xmlns:a16="http://schemas.microsoft.com/office/drawing/2014/main" id="{B1DA3213-37D4-8B0E-3F77-5EE08AFE3DAE}"/>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6;p50">
              <a:extLst>
                <a:ext uri="{FF2B5EF4-FFF2-40B4-BE49-F238E27FC236}">
                  <a16:creationId xmlns:a16="http://schemas.microsoft.com/office/drawing/2014/main" id="{A849E9D7-4A0E-CCA9-3E57-41E0DB591F90}"/>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7;p50">
              <a:extLst>
                <a:ext uri="{FF2B5EF4-FFF2-40B4-BE49-F238E27FC236}">
                  <a16:creationId xmlns:a16="http://schemas.microsoft.com/office/drawing/2014/main" id="{FF8BD125-0385-9548-4E16-22C42DC413F0}"/>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8;p50">
              <a:extLst>
                <a:ext uri="{FF2B5EF4-FFF2-40B4-BE49-F238E27FC236}">
                  <a16:creationId xmlns:a16="http://schemas.microsoft.com/office/drawing/2014/main" id="{D3F9F12E-80DF-DF16-1A8E-3E34A7709BB1}"/>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9;p50">
              <a:extLst>
                <a:ext uri="{FF2B5EF4-FFF2-40B4-BE49-F238E27FC236}">
                  <a16:creationId xmlns:a16="http://schemas.microsoft.com/office/drawing/2014/main" id="{4D070AA5-3D6F-F71D-8334-78FEB8E2ABF8}"/>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0;p50">
              <a:extLst>
                <a:ext uri="{FF2B5EF4-FFF2-40B4-BE49-F238E27FC236}">
                  <a16:creationId xmlns:a16="http://schemas.microsoft.com/office/drawing/2014/main" id="{EDB9BC15-9E35-0B39-86EB-555DEB68E7EA}"/>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1;p50">
              <a:extLst>
                <a:ext uri="{FF2B5EF4-FFF2-40B4-BE49-F238E27FC236}">
                  <a16:creationId xmlns:a16="http://schemas.microsoft.com/office/drawing/2014/main" id="{61677043-984A-94AE-AF9A-EF76E4833D05}"/>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2;p50">
              <a:extLst>
                <a:ext uri="{FF2B5EF4-FFF2-40B4-BE49-F238E27FC236}">
                  <a16:creationId xmlns:a16="http://schemas.microsoft.com/office/drawing/2014/main" id="{1B81340E-E6FD-0612-BA1F-78E30DC9C8DD}"/>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3;p50">
              <a:extLst>
                <a:ext uri="{FF2B5EF4-FFF2-40B4-BE49-F238E27FC236}">
                  <a16:creationId xmlns:a16="http://schemas.microsoft.com/office/drawing/2014/main" id="{3090CDA0-C170-9420-A4FD-4DBBAAAB5869}"/>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4;p50">
              <a:extLst>
                <a:ext uri="{FF2B5EF4-FFF2-40B4-BE49-F238E27FC236}">
                  <a16:creationId xmlns:a16="http://schemas.microsoft.com/office/drawing/2014/main" id="{EA5EA186-1EBD-6FEE-BAE1-296F2124C151}"/>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5;p50">
              <a:extLst>
                <a:ext uri="{FF2B5EF4-FFF2-40B4-BE49-F238E27FC236}">
                  <a16:creationId xmlns:a16="http://schemas.microsoft.com/office/drawing/2014/main" id="{6B87C625-FC35-2F1C-6D57-18E4B2B17583}"/>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6;p50">
              <a:extLst>
                <a:ext uri="{FF2B5EF4-FFF2-40B4-BE49-F238E27FC236}">
                  <a16:creationId xmlns:a16="http://schemas.microsoft.com/office/drawing/2014/main" id="{585A7C55-383A-E250-7EE5-967E64CD50AC}"/>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7;p50">
              <a:extLst>
                <a:ext uri="{FF2B5EF4-FFF2-40B4-BE49-F238E27FC236}">
                  <a16:creationId xmlns:a16="http://schemas.microsoft.com/office/drawing/2014/main" id="{CAC3AD28-3AFA-9688-B168-F4A7B047CE9C}"/>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8;p50">
              <a:extLst>
                <a:ext uri="{FF2B5EF4-FFF2-40B4-BE49-F238E27FC236}">
                  <a16:creationId xmlns:a16="http://schemas.microsoft.com/office/drawing/2014/main" id="{635D0463-E7D8-5AE4-9904-D362244017AF}"/>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9;p50">
              <a:extLst>
                <a:ext uri="{FF2B5EF4-FFF2-40B4-BE49-F238E27FC236}">
                  <a16:creationId xmlns:a16="http://schemas.microsoft.com/office/drawing/2014/main" id="{10704E5B-1B0B-E969-BD19-2AFF94A58EE3}"/>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0;p50">
              <a:extLst>
                <a:ext uri="{FF2B5EF4-FFF2-40B4-BE49-F238E27FC236}">
                  <a16:creationId xmlns:a16="http://schemas.microsoft.com/office/drawing/2014/main" id="{C54C82F5-F8FF-3B6E-8C06-B2E726CFFCB7}"/>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1;p50">
              <a:extLst>
                <a:ext uri="{FF2B5EF4-FFF2-40B4-BE49-F238E27FC236}">
                  <a16:creationId xmlns:a16="http://schemas.microsoft.com/office/drawing/2014/main" id="{9F376D45-182C-923B-8EC4-EC1DA8F7A7E0}"/>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2;p50">
              <a:extLst>
                <a:ext uri="{FF2B5EF4-FFF2-40B4-BE49-F238E27FC236}">
                  <a16:creationId xmlns:a16="http://schemas.microsoft.com/office/drawing/2014/main" id="{2472A225-270B-BCBE-A7BA-398DC8037899}"/>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3;p50">
              <a:extLst>
                <a:ext uri="{FF2B5EF4-FFF2-40B4-BE49-F238E27FC236}">
                  <a16:creationId xmlns:a16="http://schemas.microsoft.com/office/drawing/2014/main" id="{6294256F-A1B2-7875-CC35-34428EE6225A}"/>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4;p50">
              <a:extLst>
                <a:ext uri="{FF2B5EF4-FFF2-40B4-BE49-F238E27FC236}">
                  <a16:creationId xmlns:a16="http://schemas.microsoft.com/office/drawing/2014/main" id="{90983B23-FE13-26DF-0E17-39CDBC3A81AA}"/>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5;p50">
              <a:extLst>
                <a:ext uri="{FF2B5EF4-FFF2-40B4-BE49-F238E27FC236}">
                  <a16:creationId xmlns:a16="http://schemas.microsoft.com/office/drawing/2014/main" id="{3DCD8DE2-796D-52FE-FB6C-0E0AAEE8513E}"/>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6;p50">
              <a:extLst>
                <a:ext uri="{FF2B5EF4-FFF2-40B4-BE49-F238E27FC236}">
                  <a16:creationId xmlns:a16="http://schemas.microsoft.com/office/drawing/2014/main" id="{93AC1B7F-E172-096D-6C6D-0179F4F2B007}"/>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7;p50">
              <a:extLst>
                <a:ext uri="{FF2B5EF4-FFF2-40B4-BE49-F238E27FC236}">
                  <a16:creationId xmlns:a16="http://schemas.microsoft.com/office/drawing/2014/main" id="{99C71B73-2B3F-7DED-5FCF-F9FC98FC5E65}"/>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8;p50">
              <a:extLst>
                <a:ext uri="{FF2B5EF4-FFF2-40B4-BE49-F238E27FC236}">
                  <a16:creationId xmlns:a16="http://schemas.microsoft.com/office/drawing/2014/main" id="{B5130273-39FC-4A30-67F5-F973078C6B4D}"/>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9;p50">
              <a:extLst>
                <a:ext uri="{FF2B5EF4-FFF2-40B4-BE49-F238E27FC236}">
                  <a16:creationId xmlns:a16="http://schemas.microsoft.com/office/drawing/2014/main" id="{4788BFBE-10D2-8ABA-BE66-0E3524D5BEDD}"/>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0;p50">
              <a:extLst>
                <a:ext uri="{FF2B5EF4-FFF2-40B4-BE49-F238E27FC236}">
                  <a16:creationId xmlns:a16="http://schemas.microsoft.com/office/drawing/2014/main" id="{81962BBA-6C40-790C-C977-7BF55854EA5A}"/>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61;p50">
              <a:extLst>
                <a:ext uri="{FF2B5EF4-FFF2-40B4-BE49-F238E27FC236}">
                  <a16:creationId xmlns:a16="http://schemas.microsoft.com/office/drawing/2014/main" id="{0D274371-EDD9-6DDF-E2A2-129711A6F5EA}"/>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62;p50">
              <a:extLst>
                <a:ext uri="{FF2B5EF4-FFF2-40B4-BE49-F238E27FC236}">
                  <a16:creationId xmlns:a16="http://schemas.microsoft.com/office/drawing/2014/main" id="{2AC7B63A-206D-BF60-30CB-395EAEF0B19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63;p50">
              <a:extLst>
                <a:ext uri="{FF2B5EF4-FFF2-40B4-BE49-F238E27FC236}">
                  <a16:creationId xmlns:a16="http://schemas.microsoft.com/office/drawing/2014/main" id="{FCC4F9C1-48CB-9CDF-9B74-B68CE92CA4D1}"/>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64;p50">
              <a:extLst>
                <a:ext uri="{FF2B5EF4-FFF2-40B4-BE49-F238E27FC236}">
                  <a16:creationId xmlns:a16="http://schemas.microsoft.com/office/drawing/2014/main" id="{EF771A42-3428-EDA7-C9C9-BEAC687031A2}"/>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65;p50">
              <a:extLst>
                <a:ext uri="{FF2B5EF4-FFF2-40B4-BE49-F238E27FC236}">
                  <a16:creationId xmlns:a16="http://schemas.microsoft.com/office/drawing/2014/main" id="{5E94F3C7-1317-ECF1-B285-74F892B1AABF}"/>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66;p50">
              <a:extLst>
                <a:ext uri="{FF2B5EF4-FFF2-40B4-BE49-F238E27FC236}">
                  <a16:creationId xmlns:a16="http://schemas.microsoft.com/office/drawing/2014/main" id="{C5B32068-F3CE-2A1B-DEC9-EE2496CA931E}"/>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67;p50">
              <a:extLst>
                <a:ext uri="{FF2B5EF4-FFF2-40B4-BE49-F238E27FC236}">
                  <a16:creationId xmlns:a16="http://schemas.microsoft.com/office/drawing/2014/main" id="{18438FD5-33AC-EDE2-E25A-42775AAA78A7}"/>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68;p50">
              <a:extLst>
                <a:ext uri="{FF2B5EF4-FFF2-40B4-BE49-F238E27FC236}">
                  <a16:creationId xmlns:a16="http://schemas.microsoft.com/office/drawing/2014/main" id="{C0039973-F727-E493-6997-2FB8D28231C7}"/>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69;p50">
              <a:extLst>
                <a:ext uri="{FF2B5EF4-FFF2-40B4-BE49-F238E27FC236}">
                  <a16:creationId xmlns:a16="http://schemas.microsoft.com/office/drawing/2014/main" id="{70D6C73D-C251-8795-F28F-83BEB757C26C}"/>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70;p50">
              <a:extLst>
                <a:ext uri="{FF2B5EF4-FFF2-40B4-BE49-F238E27FC236}">
                  <a16:creationId xmlns:a16="http://schemas.microsoft.com/office/drawing/2014/main" id="{AFF31074-E291-5583-1A22-E1218C9421C8}"/>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71;p50">
              <a:extLst>
                <a:ext uri="{FF2B5EF4-FFF2-40B4-BE49-F238E27FC236}">
                  <a16:creationId xmlns:a16="http://schemas.microsoft.com/office/drawing/2014/main" id="{EEDB09E3-33E1-0A3E-6205-7ED7FCC1D15E}"/>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72;p50">
              <a:extLst>
                <a:ext uri="{FF2B5EF4-FFF2-40B4-BE49-F238E27FC236}">
                  <a16:creationId xmlns:a16="http://schemas.microsoft.com/office/drawing/2014/main" id="{A4E31F62-17EC-D694-2C88-709E267B350F}"/>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73;p50">
              <a:extLst>
                <a:ext uri="{FF2B5EF4-FFF2-40B4-BE49-F238E27FC236}">
                  <a16:creationId xmlns:a16="http://schemas.microsoft.com/office/drawing/2014/main" id="{C6B39BF8-7748-3449-BC76-4EF5C3895DAA}"/>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74;p50">
              <a:extLst>
                <a:ext uri="{FF2B5EF4-FFF2-40B4-BE49-F238E27FC236}">
                  <a16:creationId xmlns:a16="http://schemas.microsoft.com/office/drawing/2014/main" id="{4DA5F993-4E0F-B146-F1E2-761E51F23951}"/>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75;p50">
              <a:extLst>
                <a:ext uri="{FF2B5EF4-FFF2-40B4-BE49-F238E27FC236}">
                  <a16:creationId xmlns:a16="http://schemas.microsoft.com/office/drawing/2014/main" id="{EA430E10-F526-F77A-4DD8-46A8AC1B0261}"/>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76;p50">
              <a:extLst>
                <a:ext uri="{FF2B5EF4-FFF2-40B4-BE49-F238E27FC236}">
                  <a16:creationId xmlns:a16="http://schemas.microsoft.com/office/drawing/2014/main" id="{18DEA4AE-5386-76E0-8E85-BD0D782E7A53}"/>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77;p50">
              <a:extLst>
                <a:ext uri="{FF2B5EF4-FFF2-40B4-BE49-F238E27FC236}">
                  <a16:creationId xmlns:a16="http://schemas.microsoft.com/office/drawing/2014/main" id="{B3CE5FB8-EA53-FD61-9E73-4A08A39D4402}"/>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78;p50">
              <a:extLst>
                <a:ext uri="{FF2B5EF4-FFF2-40B4-BE49-F238E27FC236}">
                  <a16:creationId xmlns:a16="http://schemas.microsoft.com/office/drawing/2014/main" id="{F871C0D9-2BCA-6E48-9BAC-4964F2B2849B}"/>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79;p50">
              <a:extLst>
                <a:ext uri="{FF2B5EF4-FFF2-40B4-BE49-F238E27FC236}">
                  <a16:creationId xmlns:a16="http://schemas.microsoft.com/office/drawing/2014/main" id="{F6E36F6A-5E71-DBCB-1602-827C25F56A1E}"/>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80;p50">
              <a:extLst>
                <a:ext uri="{FF2B5EF4-FFF2-40B4-BE49-F238E27FC236}">
                  <a16:creationId xmlns:a16="http://schemas.microsoft.com/office/drawing/2014/main" id="{FA1926FD-21DE-539C-8493-691CE8BD33A8}"/>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81;p50">
              <a:extLst>
                <a:ext uri="{FF2B5EF4-FFF2-40B4-BE49-F238E27FC236}">
                  <a16:creationId xmlns:a16="http://schemas.microsoft.com/office/drawing/2014/main" id="{3C312C5D-E64A-2687-BF04-D4B6A816EDA6}"/>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82;p50">
              <a:extLst>
                <a:ext uri="{FF2B5EF4-FFF2-40B4-BE49-F238E27FC236}">
                  <a16:creationId xmlns:a16="http://schemas.microsoft.com/office/drawing/2014/main" id="{435FB83B-7C35-29A3-67F4-1F3A1ACA43A4}"/>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a:extLst>
              <a:ext uri="{FF2B5EF4-FFF2-40B4-BE49-F238E27FC236}">
                <a16:creationId xmlns:a16="http://schemas.microsoft.com/office/drawing/2014/main" id="{3B622C6A-B41E-88AE-CB43-50777654278A}"/>
              </a:ext>
            </a:extLst>
          </p:cNvPr>
          <p:cNvSpPr txBox="1">
            <a:spLocks noGrp="1"/>
          </p:cNvSpPr>
          <p:nvPr>
            <p:ph type="title"/>
          </p:nvPr>
        </p:nvSpPr>
        <p:spPr>
          <a:xfrm>
            <a:off x="720000" y="445025"/>
            <a:ext cx="7704000" cy="785139"/>
          </a:xfrm>
          <a:prstGeom prst="rect">
            <a:avLst/>
          </a:prstGeom>
        </p:spPr>
        <p:txBody>
          <a:bodyPr spcFirstLastPara="1" wrap="square" lIns="91425" tIns="91425" rIns="91425" bIns="91425" anchor="t" anchorCtr="0">
            <a:noAutofit/>
          </a:bodyPr>
          <a:lstStyle/>
          <a:p>
            <a:r>
              <a:rPr lang="en-US" b="1" dirty="0"/>
              <a:t>GLOBAL BENCHMARKING</a:t>
            </a:r>
            <a:endParaRPr lang="en-US" dirty="0"/>
          </a:p>
        </p:txBody>
      </p:sp>
      <p:sp>
        <p:nvSpPr>
          <p:cNvPr id="10" name="TextBox 9">
            <a:extLst>
              <a:ext uri="{FF2B5EF4-FFF2-40B4-BE49-F238E27FC236}">
                <a16:creationId xmlns:a16="http://schemas.microsoft.com/office/drawing/2014/main" id="{1CB732D1-B41E-F44A-13F4-7A830FCD79D7}"/>
              </a:ext>
            </a:extLst>
          </p:cNvPr>
          <p:cNvSpPr txBox="1"/>
          <p:nvPr/>
        </p:nvSpPr>
        <p:spPr>
          <a:xfrm>
            <a:off x="7054722" y="4915461"/>
            <a:ext cx="2011311" cy="169277"/>
          </a:xfrm>
          <a:prstGeom prst="rect">
            <a:avLst/>
          </a:prstGeom>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1100" dirty="0">
                <a:solidFill>
                  <a:schemeClr val="bg1"/>
                </a:solidFill>
                <a:latin typeface="Cairo" panose="00000500000000000000" pitchFamily="2" charset="-78"/>
                <a:cs typeface="Cairo" panose="00000500000000000000" pitchFamily="2" charset="-78"/>
              </a:rPr>
              <a:t>EMPOWERING BUSINESSES</a:t>
            </a:r>
          </a:p>
        </p:txBody>
      </p:sp>
      <p:sp>
        <p:nvSpPr>
          <p:cNvPr id="237" name="Rectangle: Rounded Corners 236">
            <a:extLst>
              <a:ext uri="{FF2B5EF4-FFF2-40B4-BE49-F238E27FC236}">
                <a16:creationId xmlns:a16="http://schemas.microsoft.com/office/drawing/2014/main" id="{16F1FB6C-3EDC-E67C-9119-D2A7464BCE71}"/>
              </a:ext>
            </a:extLst>
          </p:cNvPr>
          <p:cNvSpPr/>
          <p:nvPr/>
        </p:nvSpPr>
        <p:spPr>
          <a:xfrm>
            <a:off x="1339728" y="1902657"/>
            <a:ext cx="4970878" cy="2612808"/>
          </a:xfrm>
          <a:prstGeom prst="roundRect">
            <a:avLst/>
          </a:prstGeom>
          <a:solidFill>
            <a:schemeClr val="accent1">
              <a:alpha val="64000"/>
            </a:schemeClr>
          </a:solidFill>
          <a:ln w="6350">
            <a:solidFill>
              <a:srgbClr val="0000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93F30B4F-99FD-9E79-A16B-5B08C74E308B}"/>
              </a:ext>
            </a:extLst>
          </p:cNvPr>
          <p:cNvPicPr>
            <a:picLocks noChangeAspect="1"/>
          </p:cNvPicPr>
          <p:nvPr/>
        </p:nvPicPr>
        <p:blipFill>
          <a:blip r:embed="rId4"/>
          <a:stretch>
            <a:fillRect/>
          </a:stretch>
        </p:blipFill>
        <p:spPr>
          <a:xfrm>
            <a:off x="7396620" y="3573173"/>
            <a:ext cx="1284448" cy="1284448"/>
          </a:xfrm>
          <a:prstGeom prst="rect">
            <a:avLst/>
          </a:prstGeom>
        </p:spPr>
      </p:pic>
      <p:sp>
        <p:nvSpPr>
          <p:cNvPr id="229" name="Google Shape;226;p35">
            <a:extLst>
              <a:ext uri="{FF2B5EF4-FFF2-40B4-BE49-F238E27FC236}">
                <a16:creationId xmlns:a16="http://schemas.microsoft.com/office/drawing/2014/main" id="{E0D5F0BC-3B3E-FF09-B94A-406B332EEDAB}"/>
              </a:ext>
            </a:extLst>
          </p:cNvPr>
          <p:cNvSpPr txBox="1">
            <a:spLocks/>
          </p:cNvSpPr>
          <p:nvPr/>
        </p:nvSpPr>
        <p:spPr>
          <a:xfrm>
            <a:off x="3880697" y="2264191"/>
            <a:ext cx="2404025" cy="830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gn="ctr">
              <a:buFont typeface="Arial" panose="020B0604020202020204" pitchFamily="34" charset="0"/>
              <a:buChar char="•"/>
            </a:pPr>
            <a:r>
              <a:rPr lang="en-US" sz="1000" dirty="0">
                <a:sym typeface="Arial"/>
              </a:rPr>
              <a:t>Niche Focus – only residential</a:t>
            </a:r>
          </a:p>
          <a:p>
            <a:pPr marL="171450" indent="-171450" algn="ctr">
              <a:buFont typeface="Arial" panose="020B0604020202020204" pitchFamily="34" charset="0"/>
              <a:buChar char="•"/>
            </a:pPr>
            <a:r>
              <a:rPr lang="en-US" sz="1000" dirty="0">
                <a:sym typeface="Arial"/>
              </a:rPr>
              <a:t>No Celebrity Power</a:t>
            </a:r>
          </a:p>
          <a:p>
            <a:pPr marL="171450" indent="-171450" algn="ctr">
              <a:buFont typeface="Arial" panose="020B0604020202020204" pitchFamily="34" charset="0"/>
              <a:buChar char="•"/>
            </a:pPr>
            <a:r>
              <a:rPr lang="en-US" sz="1000" dirty="0">
                <a:sym typeface="Arial"/>
              </a:rPr>
              <a:t>Weak on Compliance</a:t>
            </a:r>
          </a:p>
          <a:p>
            <a:pPr marL="171450" indent="-171450" algn="ctr">
              <a:buFont typeface="Arial" panose="020B0604020202020204" pitchFamily="34" charset="0"/>
              <a:buChar char="•"/>
            </a:pPr>
            <a:r>
              <a:rPr lang="en-US" sz="1000" dirty="0">
                <a:sym typeface="Arial"/>
              </a:rPr>
              <a:t>Geographic Limitation (EU market)</a:t>
            </a:r>
          </a:p>
        </p:txBody>
      </p:sp>
      <p:sp>
        <p:nvSpPr>
          <p:cNvPr id="230" name="Google Shape;226;p35">
            <a:extLst>
              <a:ext uri="{FF2B5EF4-FFF2-40B4-BE49-F238E27FC236}">
                <a16:creationId xmlns:a16="http://schemas.microsoft.com/office/drawing/2014/main" id="{A80322BD-C4CA-D24A-CF10-B5B4CC88F205}"/>
              </a:ext>
            </a:extLst>
          </p:cNvPr>
          <p:cNvSpPr txBox="1">
            <a:spLocks/>
          </p:cNvSpPr>
          <p:nvPr/>
        </p:nvSpPr>
        <p:spPr>
          <a:xfrm>
            <a:off x="1479619" y="3460306"/>
            <a:ext cx="2290019" cy="929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gn="ctr">
              <a:buFont typeface="Arial" panose="020B0604020202020204" pitchFamily="34" charset="0"/>
              <a:buChar char="•"/>
            </a:pPr>
            <a:r>
              <a:rPr lang="en-US" sz="1000" dirty="0">
                <a:sym typeface="Arial"/>
              </a:rPr>
              <a:t>Subscription-Based Membership</a:t>
            </a:r>
          </a:p>
          <a:p>
            <a:pPr marL="171450" indent="-171450" algn="ctr">
              <a:buFont typeface="Arial" panose="020B0604020202020204" pitchFamily="34" charset="0"/>
              <a:buChar char="•"/>
            </a:pPr>
            <a:r>
              <a:rPr lang="en-US" sz="1000" dirty="0">
                <a:sym typeface="Arial"/>
              </a:rPr>
              <a:t>Upgraded Training Options (Live bootcamps, 1:1 coaching, etc.)</a:t>
            </a:r>
          </a:p>
          <a:p>
            <a:pPr marL="171450" indent="-171450" algn="ctr">
              <a:buFont typeface="Arial" panose="020B0604020202020204" pitchFamily="34" charset="0"/>
              <a:buChar char="•"/>
            </a:pPr>
            <a:r>
              <a:rPr lang="en-US" sz="1000" dirty="0">
                <a:sym typeface="Arial"/>
              </a:rPr>
              <a:t>Affiliate Revenue (ex. CRM tool)</a:t>
            </a:r>
          </a:p>
          <a:p>
            <a:pPr marL="171450" indent="-171450" algn="ctr">
              <a:buFont typeface="Arial" panose="020B0604020202020204" pitchFamily="34" charset="0"/>
              <a:buChar char="•"/>
            </a:pPr>
            <a:r>
              <a:rPr lang="en-US" sz="1000" dirty="0">
                <a:sym typeface="Arial"/>
              </a:rPr>
              <a:t>Corporate partnerships</a:t>
            </a:r>
          </a:p>
        </p:txBody>
      </p:sp>
      <p:sp>
        <p:nvSpPr>
          <p:cNvPr id="231" name="Google Shape;226;p35">
            <a:extLst>
              <a:ext uri="{FF2B5EF4-FFF2-40B4-BE49-F238E27FC236}">
                <a16:creationId xmlns:a16="http://schemas.microsoft.com/office/drawing/2014/main" id="{5AE479B2-3CA4-D704-F9F0-8BBDC5489BEC}"/>
              </a:ext>
            </a:extLst>
          </p:cNvPr>
          <p:cNvSpPr txBox="1">
            <a:spLocks/>
          </p:cNvSpPr>
          <p:nvPr/>
        </p:nvSpPr>
        <p:spPr>
          <a:xfrm>
            <a:off x="3880697" y="3449614"/>
            <a:ext cx="2290019" cy="825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171450" indent="-171450" algn="ctr">
              <a:buFont typeface="Arial" panose="020B0604020202020204" pitchFamily="34" charset="0"/>
              <a:buChar char="•"/>
            </a:pPr>
            <a:r>
              <a:rPr lang="en-US" sz="1000" dirty="0"/>
              <a:t>Sales &amp; Lead Generation Training</a:t>
            </a:r>
          </a:p>
          <a:p>
            <a:pPr marL="0" indent="0" algn="ctr"/>
            <a:r>
              <a:rPr lang="en-US" sz="1000" dirty="0">
                <a:sym typeface="Arial"/>
              </a:rPr>
              <a:t>Core and elite coaching.</a:t>
            </a:r>
          </a:p>
          <a:p>
            <a:pPr marL="171450" indent="-171450" algn="ctr">
              <a:buFont typeface="Arial" panose="020B0604020202020204" pitchFamily="34" charset="0"/>
              <a:buChar char="•"/>
            </a:pPr>
            <a:r>
              <a:rPr lang="en-US" sz="1000" dirty="0">
                <a:sym typeface="Arial"/>
              </a:rPr>
              <a:t>Tech Tools (CRM&amp; Lead tracker)</a:t>
            </a:r>
          </a:p>
          <a:p>
            <a:pPr marL="171450" indent="-171450" algn="ctr">
              <a:buFont typeface="Arial" panose="020B0604020202020204" pitchFamily="34" charset="0"/>
              <a:buChar char="•"/>
            </a:pPr>
            <a:r>
              <a:rPr lang="en-US" sz="1000" dirty="0">
                <a:sym typeface="Arial"/>
              </a:rPr>
              <a:t>Community &amp; Coaching</a:t>
            </a:r>
          </a:p>
          <a:p>
            <a:pPr marL="171450" indent="-171450" algn="ctr">
              <a:buFont typeface="Arial" panose="020B0604020202020204" pitchFamily="34" charset="0"/>
              <a:buChar char="•"/>
            </a:pPr>
            <a:r>
              <a:rPr lang="en-US" sz="1000" dirty="0">
                <a:sym typeface="Arial"/>
              </a:rPr>
              <a:t>Free Webinars and podcasts to upsell paid content</a:t>
            </a:r>
          </a:p>
        </p:txBody>
      </p:sp>
      <p:cxnSp>
        <p:nvCxnSpPr>
          <p:cNvPr id="238" name="Straight Connector 237">
            <a:extLst>
              <a:ext uri="{FF2B5EF4-FFF2-40B4-BE49-F238E27FC236}">
                <a16:creationId xmlns:a16="http://schemas.microsoft.com/office/drawing/2014/main" id="{AF9F7779-10FD-11BB-9CA6-ADF8C5000981}"/>
              </a:ext>
            </a:extLst>
          </p:cNvPr>
          <p:cNvCxnSpPr>
            <a:cxnSpLocks/>
          </p:cNvCxnSpPr>
          <p:nvPr/>
        </p:nvCxnSpPr>
        <p:spPr>
          <a:xfrm>
            <a:off x="3825167" y="1902657"/>
            <a:ext cx="0" cy="2612808"/>
          </a:xfrm>
          <a:prstGeom prst="line">
            <a:avLst/>
          </a:prstGeom>
          <a:ln w="63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1BDC18F-67FD-71C3-C505-E3DC445C3C41}"/>
              </a:ext>
            </a:extLst>
          </p:cNvPr>
          <p:cNvCxnSpPr>
            <a:cxnSpLocks/>
          </p:cNvCxnSpPr>
          <p:nvPr/>
        </p:nvCxnSpPr>
        <p:spPr>
          <a:xfrm flipH="1">
            <a:off x="1339728" y="3209061"/>
            <a:ext cx="4970878" cy="0"/>
          </a:xfrm>
          <a:prstGeom prst="line">
            <a:avLst/>
          </a:prstGeom>
          <a:ln w="6350">
            <a:solidFill>
              <a:srgbClr val="000099"/>
            </a:solidFill>
          </a:ln>
        </p:spPr>
        <p:style>
          <a:lnRef idx="1">
            <a:schemeClr val="accent1"/>
          </a:lnRef>
          <a:fillRef idx="0">
            <a:schemeClr val="accent1"/>
          </a:fillRef>
          <a:effectRef idx="0">
            <a:schemeClr val="accent1"/>
          </a:effectRef>
          <a:fontRef idx="minor">
            <a:schemeClr val="tx1"/>
          </a:fontRef>
        </p:style>
      </p:cxnSp>
      <p:sp>
        <p:nvSpPr>
          <p:cNvPr id="227" name="Google Shape;226;p35">
            <a:extLst>
              <a:ext uri="{FF2B5EF4-FFF2-40B4-BE49-F238E27FC236}">
                <a16:creationId xmlns:a16="http://schemas.microsoft.com/office/drawing/2014/main" id="{357E06C0-1A09-8C96-69EB-D8368742A99B}"/>
              </a:ext>
            </a:extLst>
          </p:cNvPr>
          <p:cNvSpPr txBox="1">
            <a:spLocks noGrp="1"/>
          </p:cNvSpPr>
          <p:nvPr>
            <p:ph type="subTitle" idx="1"/>
          </p:nvPr>
        </p:nvSpPr>
        <p:spPr>
          <a:xfrm>
            <a:off x="1406180" y="2288152"/>
            <a:ext cx="2448634" cy="899499"/>
          </a:xfrm>
          <a:prstGeom prst="rect">
            <a:avLst/>
          </a:prstGeom>
          <a:noFill/>
          <a:ln>
            <a:noFill/>
          </a:ln>
        </p:spPr>
        <p:txBody>
          <a:bodyPr spcFirstLastPara="1" wrap="square" lIns="91425" tIns="91425" rIns="91425" bIns="91425" anchor="t" anchorCtr="0">
            <a:noAutofit/>
          </a:bodyPr>
          <a:lstStyle/>
          <a:p>
            <a:pPr marL="171450" indent="-171450" algn="ctr">
              <a:buFont typeface="Arial" panose="020B0604020202020204" pitchFamily="34" charset="0"/>
              <a:buChar char="•"/>
            </a:pPr>
            <a:r>
              <a:rPr lang="en-US" sz="1000" dirty="0">
                <a:sym typeface="Arial"/>
              </a:rPr>
              <a:t>Hybrid Learning Model</a:t>
            </a:r>
          </a:p>
          <a:p>
            <a:pPr marL="171450" indent="-171450" algn="ctr">
              <a:buFont typeface="Arial" panose="020B0604020202020204" pitchFamily="34" charset="0"/>
              <a:buChar char="•"/>
            </a:pPr>
            <a:r>
              <a:rPr lang="en-US" sz="1000" dirty="0">
                <a:sym typeface="Arial"/>
              </a:rPr>
              <a:t>Tiered Genres (Free, premium&amp; high)</a:t>
            </a:r>
          </a:p>
          <a:p>
            <a:pPr marL="171450" indent="-171450" algn="ctr">
              <a:buFont typeface="Arial" panose="020B0604020202020204" pitchFamily="34" charset="0"/>
              <a:buChar char="•"/>
            </a:pPr>
            <a:r>
              <a:rPr lang="en-US" sz="1000" dirty="0">
                <a:sym typeface="Arial"/>
              </a:rPr>
              <a:t>Localized for UK/EU Markets</a:t>
            </a:r>
          </a:p>
          <a:p>
            <a:pPr marL="171450" indent="-171450" algn="ctr">
              <a:buFont typeface="Arial" panose="020B0604020202020204" pitchFamily="34" charset="0"/>
              <a:buChar char="•"/>
            </a:pPr>
            <a:r>
              <a:rPr lang="en-US" sz="1000" dirty="0">
                <a:sym typeface="Arial"/>
              </a:rPr>
              <a:t>Community &amp; Accountability (Slack)</a:t>
            </a:r>
          </a:p>
          <a:p>
            <a:pPr marL="171450" indent="-171450" algn="ctr">
              <a:buFont typeface="Arial" panose="020B0604020202020204" pitchFamily="34" charset="0"/>
              <a:buChar char="•"/>
            </a:pPr>
            <a:r>
              <a:rPr lang="en-US" sz="1000" dirty="0">
                <a:sym typeface="Arial"/>
              </a:rPr>
              <a:t>Tech Integration (Built-in CRM)</a:t>
            </a:r>
            <a:endParaRPr sz="1000" dirty="0">
              <a:sym typeface="Arial"/>
            </a:endParaRPr>
          </a:p>
        </p:txBody>
      </p:sp>
      <p:sp>
        <p:nvSpPr>
          <p:cNvPr id="3" name="Google Shape;214;p34">
            <a:extLst>
              <a:ext uri="{FF2B5EF4-FFF2-40B4-BE49-F238E27FC236}">
                <a16:creationId xmlns:a16="http://schemas.microsoft.com/office/drawing/2014/main" id="{54FAC083-766C-94ED-1BCA-917047E28EFA}"/>
              </a:ext>
            </a:extLst>
          </p:cNvPr>
          <p:cNvSpPr txBox="1">
            <a:spLocks noGrp="1"/>
          </p:cNvSpPr>
          <p:nvPr>
            <p:ph type="subTitle" idx="3"/>
          </p:nvPr>
        </p:nvSpPr>
        <p:spPr>
          <a:xfrm>
            <a:off x="631244" y="896422"/>
            <a:ext cx="4034493" cy="754991"/>
          </a:xfrm>
          <a:prstGeom prst="rect">
            <a:avLst/>
          </a:prstGeom>
        </p:spPr>
        <p:txBody>
          <a:bodyPr spcFirstLastPara="1" wrap="square" lIns="91425" tIns="91425" rIns="91425" bIns="91425" anchor="b" anchorCtr="0">
            <a:noAutofit/>
          </a:bodyPr>
          <a:lstStyle/>
          <a:p>
            <a:pPr marL="152400" indent="0"/>
            <a:r>
              <a:rPr lang="en-US" sz="1800" b="1" dirty="0">
                <a:solidFill>
                  <a:srgbClr val="0000FF"/>
                </a:solidFill>
              </a:rPr>
              <a:t>4. Property Academy UK</a:t>
            </a:r>
          </a:p>
          <a:p>
            <a:pPr marL="152400" indent="0"/>
            <a:r>
              <a:rPr lang="en-US" sz="1200" dirty="0">
                <a:solidFill>
                  <a:schemeClr val="tx1"/>
                </a:solidFill>
              </a:rPr>
              <a:t>by Property Genius</a:t>
            </a:r>
          </a:p>
        </p:txBody>
      </p:sp>
      <p:pic>
        <p:nvPicPr>
          <p:cNvPr id="11" name="Picture Placeholder 10">
            <a:extLst>
              <a:ext uri="{FF2B5EF4-FFF2-40B4-BE49-F238E27FC236}">
                <a16:creationId xmlns:a16="http://schemas.microsoft.com/office/drawing/2014/main" id="{E1A2770B-0DEF-9A63-0AC8-410E446FF53A}"/>
              </a:ext>
            </a:extLst>
          </p:cNvPr>
          <p:cNvPicPr>
            <a:picLocks noGrp="1" noChangeAspect="1"/>
          </p:cNvPicPr>
          <p:nvPr>
            <p:ph type="pic" idx="5"/>
          </p:nvPr>
        </p:nvPicPr>
        <p:blipFill>
          <a:blip r:embed="rId5"/>
          <a:srcRect l="17793" r="17793"/>
          <a:stretch>
            <a:fillRect/>
          </a:stretch>
        </p:blipFill>
        <p:spPr>
          <a:xfrm>
            <a:off x="6883068" y="591793"/>
            <a:ext cx="1596461" cy="1674950"/>
          </a:xfrm>
          <a:ln>
            <a:solidFill>
              <a:srgbClr val="000099"/>
            </a:solidFill>
          </a:ln>
        </p:spPr>
      </p:pic>
      <p:sp>
        <p:nvSpPr>
          <p:cNvPr id="15" name="Rectangle 14">
            <a:extLst>
              <a:ext uri="{FF2B5EF4-FFF2-40B4-BE49-F238E27FC236}">
                <a16:creationId xmlns:a16="http://schemas.microsoft.com/office/drawing/2014/main" id="{998B2FD0-9635-5CF9-E014-EF6F420F2FCF}"/>
              </a:ext>
            </a:extLst>
          </p:cNvPr>
          <p:cNvSpPr/>
          <p:nvPr/>
        </p:nvSpPr>
        <p:spPr>
          <a:xfrm>
            <a:off x="2331561" y="1989744"/>
            <a:ext cx="939943" cy="276999"/>
          </a:xfrm>
          <a:prstGeom prst="rect">
            <a:avLst/>
          </a:prstGeom>
          <a:noFill/>
        </p:spPr>
        <p:txBody>
          <a:bodyPr wrap="square" lIns="91440" tIns="45720" rIns="91440" bIns="45720">
            <a:spAutoFit/>
          </a:bodyPr>
          <a:lstStyle/>
          <a:p>
            <a:pPr algn="ctr"/>
            <a:r>
              <a:rPr lang="en-US" sz="1200" b="1" dirty="0">
                <a:solidFill>
                  <a:srgbClr val="00B050"/>
                </a:solidFill>
                <a:latin typeface="Inter Medium"/>
                <a:ea typeface="Inter Medium"/>
                <a:sym typeface="Inter Medium"/>
              </a:rPr>
              <a:t>EDGE</a:t>
            </a:r>
          </a:p>
        </p:txBody>
      </p:sp>
      <p:sp>
        <p:nvSpPr>
          <p:cNvPr id="16" name="Rectangle 15">
            <a:extLst>
              <a:ext uri="{FF2B5EF4-FFF2-40B4-BE49-F238E27FC236}">
                <a16:creationId xmlns:a16="http://schemas.microsoft.com/office/drawing/2014/main" id="{058D2FBD-24E1-85F3-19FF-C9953B652DC8}"/>
              </a:ext>
            </a:extLst>
          </p:cNvPr>
          <p:cNvSpPr/>
          <p:nvPr/>
        </p:nvSpPr>
        <p:spPr>
          <a:xfrm>
            <a:off x="4241473" y="1981935"/>
            <a:ext cx="1821065" cy="276999"/>
          </a:xfrm>
          <a:prstGeom prst="rect">
            <a:avLst/>
          </a:prstGeom>
          <a:noFill/>
        </p:spPr>
        <p:txBody>
          <a:bodyPr wrap="square" lIns="91440" tIns="45720" rIns="91440" bIns="45720">
            <a:spAutoFit/>
          </a:bodyPr>
          <a:lstStyle/>
          <a:p>
            <a:pPr algn="ctr"/>
            <a:r>
              <a:rPr lang="en-US" sz="1200" b="1" dirty="0">
                <a:solidFill>
                  <a:srgbClr val="FF0000"/>
                </a:solidFill>
                <a:latin typeface="Inter Medium"/>
                <a:ea typeface="Inter Medium"/>
                <a:sym typeface="Inter Medium"/>
              </a:rPr>
              <a:t>VULNERABILITY</a:t>
            </a:r>
          </a:p>
        </p:txBody>
      </p:sp>
      <p:sp>
        <p:nvSpPr>
          <p:cNvPr id="17" name="Rectangle 16">
            <a:extLst>
              <a:ext uri="{FF2B5EF4-FFF2-40B4-BE49-F238E27FC236}">
                <a16:creationId xmlns:a16="http://schemas.microsoft.com/office/drawing/2014/main" id="{C4154831-7E52-5D0D-C829-5A4E6F86E380}"/>
              </a:ext>
            </a:extLst>
          </p:cNvPr>
          <p:cNvSpPr/>
          <p:nvPr/>
        </p:nvSpPr>
        <p:spPr>
          <a:xfrm>
            <a:off x="1863340" y="3230471"/>
            <a:ext cx="1902057" cy="282556"/>
          </a:xfrm>
          <a:prstGeom prst="rect">
            <a:avLst/>
          </a:prstGeom>
          <a:noFill/>
        </p:spPr>
        <p:txBody>
          <a:bodyPr wrap="square" lIns="91440" tIns="45720" rIns="91440" bIns="45720">
            <a:spAutoFit/>
          </a:bodyPr>
          <a:lstStyle/>
          <a:p>
            <a:pPr algn="ctr"/>
            <a:r>
              <a:rPr lang="en-US" sz="1200" b="1" dirty="0">
                <a:solidFill>
                  <a:srgbClr val="FFC000"/>
                </a:solidFill>
                <a:latin typeface="Inter Medium"/>
                <a:ea typeface="Inter Medium"/>
                <a:sym typeface="Inter Medium"/>
              </a:rPr>
              <a:t>REVENUE MODEL</a:t>
            </a:r>
          </a:p>
        </p:txBody>
      </p:sp>
      <p:sp>
        <p:nvSpPr>
          <p:cNvPr id="18" name="Rectangle 17">
            <a:extLst>
              <a:ext uri="{FF2B5EF4-FFF2-40B4-BE49-F238E27FC236}">
                <a16:creationId xmlns:a16="http://schemas.microsoft.com/office/drawing/2014/main" id="{AD73CCD1-AAB6-BFCB-773F-2B56B0678A05}"/>
              </a:ext>
            </a:extLst>
          </p:cNvPr>
          <p:cNvSpPr/>
          <p:nvPr/>
        </p:nvSpPr>
        <p:spPr>
          <a:xfrm>
            <a:off x="4317244" y="3256135"/>
            <a:ext cx="1527983" cy="276999"/>
          </a:xfrm>
          <a:prstGeom prst="rect">
            <a:avLst/>
          </a:prstGeom>
          <a:noFill/>
        </p:spPr>
        <p:txBody>
          <a:bodyPr wrap="square" lIns="91440" tIns="45720" rIns="91440" bIns="45720">
            <a:spAutoFit/>
          </a:bodyPr>
          <a:lstStyle/>
          <a:p>
            <a:pPr algn="ctr"/>
            <a:r>
              <a:rPr lang="en-US" sz="1200" b="1" dirty="0">
                <a:solidFill>
                  <a:schemeClr val="tx1"/>
                </a:solidFill>
                <a:latin typeface="Inter Medium"/>
                <a:ea typeface="Inter Medium"/>
                <a:sym typeface="Inter Medium"/>
              </a:rPr>
              <a:t>DELIVERY MODEL</a:t>
            </a:r>
          </a:p>
        </p:txBody>
      </p:sp>
      <p:grpSp>
        <p:nvGrpSpPr>
          <p:cNvPr id="19" name="Google Shape;1963;p55">
            <a:extLst>
              <a:ext uri="{FF2B5EF4-FFF2-40B4-BE49-F238E27FC236}">
                <a16:creationId xmlns:a16="http://schemas.microsoft.com/office/drawing/2014/main" id="{ADF42756-161F-0682-B8B8-F3B8EA842801}"/>
              </a:ext>
            </a:extLst>
          </p:cNvPr>
          <p:cNvGrpSpPr/>
          <p:nvPr/>
        </p:nvGrpSpPr>
        <p:grpSpPr>
          <a:xfrm>
            <a:off x="2229176" y="1964911"/>
            <a:ext cx="281077" cy="267900"/>
            <a:chOff x="6870193" y="2295620"/>
            <a:chExt cx="360356" cy="343462"/>
          </a:xfrm>
          <a:solidFill>
            <a:schemeClr val="tx1"/>
          </a:solidFill>
        </p:grpSpPr>
        <p:sp>
          <p:nvSpPr>
            <p:cNvPr id="20" name="Google Shape;1964;p55">
              <a:extLst>
                <a:ext uri="{FF2B5EF4-FFF2-40B4-BE49-F238E27FC236}">
                  <a16:creationId xmlns:a16="http://schemas.microsoft.com/office/drawing/2014/main" id="{F9663805-6952-2620-4A1A-9EDE5534F74E}"/>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65;p55">
              <a:extLst>
                <a:ext uri="{FF2B5EF4-FFF2-40B4-BE49-F238E27FC236}">
                  <a16:creationId xmlns:a16="http://schemas.microsoft.com/office/drawing/2014/main" id="{C1BF3541-1B14-A0B7-AF42-CBBD36A7207C}"/>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185;p55">
            <a:extLst>
              <a:ext uri="{FF2B5EF4-FFF2-40B4-BE49-F238E27FC236}">
                <a16:creationId xmlns:a16="http://schemas.microsoft.com/office/drawing/2014/main" id="{574A2B80-7801-2B8E-BA8B-DA90E9E1DA35}"/>
              </a:ext>
            </a:extLst>
          </p:cNvPr>
          <p:cNvGrpSpPr/>
          <p:nvPr/>
        </p:nvGrpSpPr>
        <p:grpSpPr>
          <a:xfrm>
            <a:off x="4165796" y="1959864"/>
            <a:ext cx="281021" cy="282036"/>
            <a:chOff x="5779408" y="3699191"/>
            <a:chExt cx="317645" cy="318757"/>
          </a:xfrm>
          <a:solidFill>
            <a:schemeClr val="tx1"/>
          </a:solidFill>
        </p:grpSpPr>
        <p:sp>
          <p:nvSpPr>
            <p:cNvPr id="23" name="Google Shape;2186;p55">
              <a:extLst>
                <a:ext uri="{FF2B5EF4-FFF2-40B4-BE49-F238E27FC236}">
                  <a16:creationId xmlns:a16="http://schemas.microsoft.com/office/drawing/2014/main" id="{C20A4754-D1A8-0320-6B33-AEC2C1EDF7A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4" name="Google Shape;2187;p55">
              <a:extLst>
                <a:ext uri="{FF2B5EF4-FFF2-40B4-BE49-F238E27FC236}">
                  <a16:creationId xmlns:a16="http://schemas.microsoft.com/office/drawing/2014/main" id="{5309644B-CA24-7755-0F39-3967150FE8F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5" name="Google Shape;3324;p57">
            <a:extLst>
              <a:ext uri="{FF2B5EF4-FFF2-40B4-BE49-F238E27FC236}">
                <a16:creationId xmlns:a16="http://schemas.microsoft.com/office/drawing/2014/main" id="{09242354-F350-ABAE-6F4B-EC8E16B2D6CE}"/>
              </a:ext>
            </a:extLst>
          </p:cNvPr>
          <p:cNvGrpSpPr/>
          <p:nvPr/>
        </p:nvGrpSpPr>
        <p:grpSpPr>
          <a:xfrm>
            <a:off x="1895868" y="3236899"/>
            <a:ext cx="219615" cy="268176"/>
            <a:chOff x="8112509" y="3255456"/>
            <a:chExt cx="935507" cy="1401682"/>
          </a:xfrm>
          <a:solidFill>
            <a:schemeClr val="tx1"/>
          </a:solidFill>
        </p:grpSpPr>
        <p:sp>
          <p:nvSpPr>
            <p:cNvPr id="26" name="Google Shape;3325;p57">
              <a:extLst>
                <a:ext uri="{FF2B5EF4-FFF2-40B4-BE49-F238E27FC236}">
                  <a16:creationId xmlns:a16="http://schemas.microsoft.com/office/drawing/2014/main" id="{491716C6-4521-5008-0E81-1CBB546381DA}"/>
                </a:ext>
              </a:extLst>
            </p:cNvPr>
            <p:cNvSpPr/>
            <p:nvPr/>
          </p:nvSpPr>
          <p:spPr>
            <a:xfrm>
              <a:off x="8327879" y="3255456"/>
              <a:ext cx="720137" cy="943970"/>
            </a:xfrm>
            <a:custGeom>
              <a:avLst/>
              <a:gdLst/>
              <a:ahLst/>
              <a:cxnLst/>
              <a:rect l="l" t="t" r="r" b="b"/>
              <a:pathLst>
                <a:path w="720137" h="943970" extrusionOk="0">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326;p57">
              <a:extLst>
                <a:ext uri="{FF2B5EF4-FFF2-40B4-BE49-F238E27FC236}">
                  <a16:creationId xmlns:a16="http://schemas.microsoft.com/office/drawing/2014/main" id="{5AE8EA95-C7BF-8E3C-ED47-9FED6F5492B0}"/>
                </a:ext>
              </a:extLst>
            </p:cNvPr>
            <p:cNvSpPr/>
            <p:nvPr/>
          </p:nvSpPr>
          <p:spPr>
            <a:xfrm>
              <a:off x="8112509" y="3367139"/>
              <a:ext cx="222158" cy="832360"/>
            </a:xfrm>
            <a:custGeom>
              <a:avLst/>
              <a:gdLst/>
              <a:ahLst/>
              <a:cxnLst/>
              <a:rect l="l" t="t" r="r" b="b"/>
              <a:pathLst>
                <a:path w="222158" h="832360" extrusionOk="0">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327;p57">
              <a:extLst>
                <a:ext uri="{FF2B5EF4-FFF2-40B4-BE49-F238E27FC236}">
                  <a16:creationId xmlns:a16="http://schemas.microsoft.com/office/drawing/2014/main" id="{13714FEF-C3CE-1F37-6960-1F19FCBD9A1C}"/>
                </a:ext>
              </a:extLst>
            </p:cNvPr>
            <p:cNvSpPr/>
            <p:nvPr/>
          </p:nvSpPr>
          <p:spPr>
            <a:xfrm>
              <a:off x="8293050" y="4227195"/>
              <a:ext cx="574577" cy="429943"/>
            </a:xfrm>
            <a:custGeom>
              <a:avLst/>
              <a:gdLst/>
              <a:ahLst/>
              <a:cxnLst/>
              <a:rect l="l" t="t" r="r" b="b"/>
              <a:pathLst>
                <a:path w="574577" h="429943" extrusionOk="0">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3328;p57">
              <a:extLst>
                <a:ext uri="{FF2B5EF4-FFF2-40B4-BE49-F238E27FC236}">
                  <a16:creationId xmlns:a16="http://schemas.microsoft.com/office/drawing/2014/main" id="{8BC5DC2F-5C2A-FF39-028F-0099D89C9367}"/>
                </a:ext>
              </a:extLst>
            </p:cNvPr>
            <p:cNvSpPr/>
            <p:nvPr/>
          </p:nvSpPr>
          <p:spPr>
            <a:xfrm>
              <a:off x="8441201" y="3524689"/>
              <a:ext cx="278203" cy="683968"/>
            </a:xfrm>
            <a:custGeom>
              <a:avLst/>
              <a:gdLst/>
              <a:ahLst/>
              <a:cxnLst/>
              <a:rect l="l" t="t" r="r" b="b"/>
              <a:pathLst>
                <a:path w="278203" h="683968" extrusionOk="0">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329;p57">
              <a:extLst>
                <a:ext uri="{FF2B5EF4-FFF2-40B4-BE49-F238E27FC236}">
                  <a16:creationId xmlns:a16="http://schemas.microsoft.com/office/drawing/2014/main" id="{26DA6E07-3CF4-3181-6021-DE7B55196968}"/>
                </a:ext>
              </a:extLst>
            </p:cNvPr>
            <p:cNvSpPr/>
            <p:nvPr/>
          </p:nvSpPr>
          <p:spPr>
            <a:xfrm>
              <a:off x="8677251" y="4327037"/>
              <a:ext cx="118890" cy="49187"/>
            </a:xfrm>
            <a:custGeom>
              <a:avLst/>
              <a:gdLst/>
              <a:ahLst/>
              <a:cxnLst/>
              <a:rect l="l" t="t" r="r" b="b"/>
              <a:pathLst>
                <a:path w="118890" h="49187" extrusionOk="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330;p57">
              <a:extLst>
                <a:ext uri="{FF2B5EF4-FFF2-40B4-BE49-F238E27FC236}">
                  <a16:creationId xmlns:a16="http://schemas.microsoft.com/office/drawing/2014/main" id="{A967A26A-C0FB-205B-A703-F47AC097E46E}"/>
                </a:ext>
              </a:extLst>
            </p:cNvPr>
            <p:cNvSpPr/>
            <p:nvPr/>
          </p:nvSpPr>
          <p:spPr>
            <a:xfrm>
              <a:off x="8359116" y="4295897"/>
              <a:ext cx="289241" cy="65892"/>
            </a:xfrm>
            <a:custGeom>
              <a:avLst/>
              <a:gdLst/>
              <a:ahLst/>
              <a:cxnLst/>
              <a:rect l="l" t="t" r="r" b="b"/>
              <a:pathLst>
                <a:path w="289241" h="65892" extrusionOk="0">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331;p57">
              <a:extLst>
                <a:ext uri="{FF2B5EF4-FFF2-40B4-BE49-F238E27FC236}">
                  <a16:creationId xmlns:a16="http://schemas.microsoft.com/office/drawing/2014/main" id="{E8667DBF-FF05-5741-26C3-38049785853F}"/>
                </a:ext>
              </a:extLst>
            </p:cNvPr>
            <p:cNvSpPr/>
            <p:nvPr/>
          </p:nvSpPr>
          <p:spPr>
            <a:xfrm>
              <a:off x="8359116" y="4387703"/>
              <a:ext cx="437025" cy="80326"/>
            </a:xfrm>
            <a:custGeom>
              <a:avLst/>
              <a:gdLst/>
              <a:ahLst/>
              <a:cxnLst/>
              <a:rect l="l" t="t" r="r" b="b"/>
              <a:pathLst>
                <a:path w="437025" h="80326" extrusionOk="0">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Google Shape;2976;p57">
            <a:extLst>
              <a:ext uri="{FF2B5EF4-FFF2-40B4-BE49-F238E27FC236}">
                <a16:creationId xmlns:a16="http://schemas.microsoft.com/office/drawing/2014/main" id="{79FEA6DE-E274-8B43-2659-3721C8158608}"/>
              </a:ext>
            </a:extLst>
          </p:cNvPr>
          <p:cNvSpPr/>
          <p:nvPr/>
        </p:nvSpPr>
        <p:spPr>
          <a:xfrm>
            <a:off x="4141907" y="3217219"/>
            <a:ext cx="296564" cy="29656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785886"/>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vesment Business Plan by Slidego">
  <a:themeElements>
    <a:clrScheme name="Simple Light">
      <a:dk1>
        <a:srgbClr val="254C6D"/>
      </a:dk1>
      <a:lt1>
        <a:srgbClr val="F3F3F3"/>
      </a:lt1>
      <a:dk2>
        <a:srgbClr val="254C6D"/>
      </a:dk2>
      <a:lt2>
        <a:srgbClr val="EEEEEE"/>
      </a:lt2>
      <a:accent1>
        <a:srgbClr val="254C6D"/>
      </a:accent1>
      <a:accent2>
        <a:srgbClr val="254C6D"/>
      </a:accent2>
      <a:accent3>
        <a:srgbClr val="254C6D"/>
      </a:accent3>
      <a:accent4>
        <a:srgbClr val="254C6D"/>
      </a:accent4>
      <a:accent5>
        <a:srgbClr val="254C6D"/>
      </a:accent5>
      <a:accent6>
        <a:srgbClr val="254C6D"/>
      </a:accent6>
      <a:hlink>
        <a:srgbClr val="254C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themeOverride>
</file>

<file path=ppt/theme/themeOverride3.xml><?xml version="1.0" encoding="utf-8"?>
<a:themeOverride xmlns:a="http://schemas.openxmlformats.org/drawingml/2006/main">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themeOverride>
</file>

<file path=ppt/theme/themeOverride4.xml><?xml version="1.0" encoding="utf-8"?>
<a:themeOverride xmlns:a="http://schemas.openxmlformats.org/drawingml/2006/main">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17053</TotalTime>
  <Words>3522</Words>
  <Application>Microsoft Office PowerPoint</Application>
  <PresentationFormat>On-screen Show (16:9)</PresentationFormat>
  <Paragraphs>504</Paragraphs>
  <Slides>30</Slides>
  <Notes>30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30</vt:i4>
      </vt:variant>
    </vt:vector>
  </HeadingPairs>
  <TitlesOfParts>
    <vt:vector size="46" baseType="lpstr">
      <vt:lpstr>Cairo</vt:lpstr>
      <vt:lpstr>Arial Black</vt:lpstr>
      <vt:lpstr>Fira Sans Extra Condensed Medium</vt:lpstr>
      <vt:lpstr>Inter Medium</vt:lpstr>
      <vt:lpstr>Arial</vt:lpstr>
      <vt:lpstr>Open Sans Light</vt:lpstr>
      <vt:lpstr>Inter</vt:lpstr>
      <vt:lpstr>Nunito Light</vt:lpstr>
      <vt:lpstr>Wingdings</vt:lpstr>
      <vt:lpstr>Open Sans</vt:lpstr>
      <vt:lpstr>DM Serif Display</vt:lpstr>
      <vt:lpstr>Calibri</vt:lpstr>
      <vt:lpstr>Barlow Medium</vt:lpstr>
      <vt:lpstr>Roboto</vt:lpstr>
      <vt:lpstr>Minimalist Pitch Deck by Slidesgo</vt:lpstr>
      <vt:lpstr>Invesment Business Plan by Slidego</vt:lpstr>
      <vt:lpstr>COMPETITION ANALYSIS &amp; BUSINESS STRATEGY</vt:lpstr>
      <vt:lpstr>Table of contents</vt:lpstr>
      <vt:lpstr>EXECUTIVE SUMMARY</vt:lpstr>
      <vt:lpstr>EXECUTIVE SUMMARY</vt:lpstr>
      <vt:lpstr>EXECUTIVE SUMMARY</vt:lpstr>
      <vt:lpstr>GLOBAL BENCHMARKING</vt:lpstr>
      <vt:lpstr>GLOBAL BENCHMARKING</vt:lpstr>
      <vt:lpstr>GLOBAL BENCHMARKING</vt:lpstr>
      <vt:lpstr>GLOBAL BENCHMARKING</vt:lpstr>
      <vt:lpstr>GLOBAL BENCHMARKING</vt:lpstr>
      <vt:lpstr>GLOBAL BENCHMARKING</vt:lpstr>
      <vt:lpstr>EGYPTIAN COMPETITION</vt:lpstr>
      <vt:lpstr>EGYPTIAN COMPETITION</vt:lpstr>
      <vt:lpstr>EGYPTIAN COMPETITION: Important notes</vt:lpstr>
      <vt:lpstr>SWOT Analysis: Egyptian Highlighted Competition</vt:lpstr>
      <vt:lpstr>SWOT Analysis: Egyptian Highlighted Competition</vt:lpstr>
      <vt:lpstr>SWOT Analysis: Egyptian Highlighted Competition</vt:lpstr>
      <vt:lpstr>SWOT Analysis: Egyptian Highlighted Competition</vt:lpstr>
      <vt:lpstr>Market Gaps Identified: Highlighted Egyptian Competition</vt:lpstr>
      <vt:lpstr>JUSTIFIED PREMIUMS</vt:lpstr>
      <vt:lpstr>JUSTIFIED PREMIUMS</vt:lpstr>
      <vt:lpstr>STRONG CRIDIBILITY</vt:lpstr>
      <vt:lpstr>STRONG CRIDIBILITY</vt:lpstr>
      <vt:lpstr>KEEP IT RECURRING</vt:lpstr>
      <vt:lpstr>PowerPoint Presentation</vt:lpstr>
      <vt:lpstr>PowerPoint Presentation</vt:lpstr>
      <vt:lpstr>GO-TO-MARKET TIMELINE</vt:lpstr>
      <vt:lpstr>FINANCIAL PROJECTIONS</vt:lpstr>
      <vt:lpstr>CONCLUSION – The Strategic Bet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Ahmed Adel</dc:creator>
  <cp:lastModifiedBy>Ibrahim Rashed</cp:lastModifiedBy>
  <cp:revision>7</cp:revision>
  <dcterms:modified xsi:type="dcterms:W3CDTF">2025-07-30T11:24:01Z</dcterms:modified>
</cp:coreProperties>
</file>